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9" r:id="rId2"/>
    <p:sldId id="276" r:id="rId3"/>
    <p:sldId id="271" r:id="rId4"/>
    <p:sldId id="274" r:id="rId5"/>
    <p:sldId id="270" r:id="rId6"/>
    <p:sldId id="277" r:id="rId7"/>
    <p:sldId id="280" r:id="rId8"/>
    <p:sldId id="278" r:id="rId9"/>
    <p:sldId id="287" r:id="rId10"/>
    <p:sldId id="283" r:id="rId11"/>
    <p:sldId id="288" r:id="rId12"/>
    <p:sldId id="289" r:id="rId13"/>
    <p:sldId id="290" r:id="rId14"/>
    <p:sldId id="292" r:id="rId15"/>
    <p:sldId id="291" r:id="rId16"/>
    <p:sldId id="293" r:id="rId17"/>
    <p:sldId id="294" r:id="rId18"/>
    <p:sldId id="295" r:id="rId19"/>
    <p:sldId id="296" r:id="rId20"/>
    <p:sldId id="297" r:id="rId21"/>
    <p:sldId id="299" r:id="rId22"/>
    <p:sldId id="298" r:id="rId23"/>
    <p:sldId id="300" r:id="rId24"/>
    <p:sldId id="301" r:id="rId25"/>
    <p:sldId id="303" r:id="rId26"/>
    <p:sldId id="304" r:id="rId27"/>
    <p:sldId id="302" r:id="rId28"/>
    <p:sldId id="305" r:id="rId29"/>
    <p:sldId id="306" r:id="rId30"/>
    <p:sldId id="309" r:id="rId31"/>
    <p:sldId id="310" r:id="rId32"/>
    <p:sldId id="311" r:id="rId33"/>
    <p:sldId id="312" r:id="rId34"/>
    <p:sldId id="313" r:id="rId35"/>
    <p:sldId id="314" r:id="rId36"/>
    <p:sldId id="307" r:id="rId37"/>
    <p:sldId id="308" r:id="rId38"/>
    <p:sldId id="315" r:id="rId39"/>
    <p:sldId id="316" r:id="rId40"/>
    <p:sldId id="317" r:id="rId41"/>
    <p:sldId id="318" r:id="rId42"/>
    <p:sldId id="319" r:id="rId43"/>
    <p:sldId id="320" r:id="rId44"/>
    <p:sldId id="321" r:id="rId45"/>
    <p:sldId id="32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97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Tuesday, September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Tuesday, September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Tuesday, September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Tuesday, September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Tuesday, September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Tuesday, September 18,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Tuesday, September 18,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Tuesday, September 18,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Tuesday, September 18,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Tuesday, September 18,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Tuesday, September 18,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Tuesday, September 18,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gEwzDydciWc"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rmeyer.com/graphingstories1/graphingstories2.mov"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youtu.be/X956EvmCevI"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rmeyer.com/graphingstories1/graphingstories3.mov"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MNouL91FVaI"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www.mrmeyer.com/graphingstories1/graphingstories4.mov" TargetMode="External"/><Relationship Id="rId2" Type="http://schemas.openxmlformats.org/officeDocument/2006/relationships/hyperlink" Target="https://www.youtube.com/watch?v=ZCFBC8aXz-g"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Subtitle 2"/>
          <p:cNvSpPr>
            <a:spLocks noGrp="1"/>
          </p:cNvSpPr>
          <p:nvPr>
            <p:ph type="subTitle" idx="1"/>
          </p:nvPr>
        </p:nvSpPr>
        <p:spPr/>
        <p:txBody>
          <a:bodyPr/>
          <a:lstStyle/>
          <a:p>
            <a:r>
              <a:rPr lang="en-US" dirty="0" smtClean="0"/>
              <a:t>Video, example, workshop</a:t>
            </a:r>
            <a:endParaRPr lang="en-US" dirty="0"/>
          </a:p>
        </p:txBody>
      </p:sp>
    </p:spTree>
    <p:extLst>
      <p:ext uri="{BB962C8B-B14F-4D97-AF65-F5344CB8AC3E}">
        <p14:creationId xmlns:p14="http://schemas.microsoft.com/office/powerpoint/2010/main" val="1600724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8674"/>
            <a:ext cx="8229600" cy="747930"/>
          </a:xfrm>
        </p:spPr>
        <p:txBody>
          <a:bodyPr/>
          <a:lstStyle/>
          <a:p>
            <a:r>
              <a:rPr lang="en-US" dirty="0" smtClean="0"/>
              <a:t>Notes</a:t>
            </a:r>
            <a:endParaRPr lang="en-US" dirty="0"/>
          </a:p>
        </p:txBody>
      </p:sp>
      <p:sp>
        <p:nvSpPr>
          <p:cNvPr id="3" name="Content Placeholder 2"/>
          <p:cNvSpPr>
            <a:spLocks noGrp="1"/>
          </p:cNvSpPr>
          <p:nvPr>
            <p:ph idx="1"/>
          </p:nvPr>
        </p:nvSpPr>
        <p:spPr>
          <a:xfrm>
            <a:off x="457200" y="904685"/>
            <a:ext cx="8229600" cy="1960436"/>
          </a:xfrm>
        </p:spPr>
        <p:txBody>
          <a:bodyPr>
            <a:normAutofit/>
          </a:bodyPr>
          <a:lstStyle/>
          <a:p>
            <a:pPr marL="0" indent="0">
              <a:buNone/>
            </a:pPr>
            <a:r>
              <a:rPr lang="en-US" sz="2800" dirty="0" smtClean="0"/>
              <a:t>When you reflect a curve over a vertical line, you get a </a:t>
            </a:r>
            <a:r>
              <a:rPr lang="en-US" sz="2800" u="sng" dirty="0" smtClean="0"/>
              <a:t>parabola</a:t>
            </a:r>
            <a:r>
              <a:rPr lang="en-US" sz="2800" dirty="0" smtClean="0"/>
              <a:t>, or U-shaped graph, that represents a </a:t>
            </a:r>
            <a:r>
              <a:rPr lang="en-US" sz="2800" u="sng" dirty="0" smtClean="0"/>
              <a:t>quadratic function</a:t>
            </a:r>
            <a:r>
              <a:rPr lang="en-US" sz="2800" dirty="0" smtClean="0"/>
              <a:t>, which has x raised to the second power</a:t>
            </a:r>
          </a:p>
        </p:txBody>
      </p:sp>
    </p:spTree>
    <p:extLst>
      <p:ext uri="{BB962C8B-B14F-4D97-AF65-F5344CB8AC3E}">
        <p14:creationId xmlns:p14="http://schemas.microsoft.com/office/powerpoint/2010/main" val="3413374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a:t>
            </a:r>
            <a:endParaRPr lang="en-US" dirty="0"/>
          </a:p>
        </p:txBody>
      </p:sp>
      <p:sp>
        <p:nvSpPr>
          <p:cNvPr id="3" name="Subtitle 2"/>
          <p:cNvSpPr>
            <a:spLocks noGrp="1"/>
          </p:cNvSpPr>
          <p:nvPr>
            <p:ph type="subTitle" idx="1"/>
          </p:nvPr>
        </p:nvSpPr>
        <p:spPr/>
        <p:txBody>
          <a:bodyPr/>
          <a:lstStyle/>
          <a:p>
            <a:r>
              <a:rPr lang="en-US" dirty="0" smtClean="0"/>
              <a:t>Example, workshop, notes</a:t>
            </a:r>
            <a:endParaRPr lang="en-US" dirty="0"/>
          </a:p>
        </p:txBody>
      </p:sp>
    </p:spTree>
    <p:extLst>
      <p:ext uri="{BB962C8B-B14F-4D97-AF65-F5344CB8AC3E}">
        <p14:creationId xmlns:p14="http://schemas.microsoft.com/office/powerpoint/2010/main" val="1969312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06680"/>
            <a:ext cx="8229600" cy="990600"/>
          </a:xfrm>
        </p:spPr>
        <p:txBody>
          <a:bodyPr/>
          <a:lstStyle/>
          <a:p>
            <a:r>
              <a:rPr lang="en-US" dirty="0" smtClean="0"/>
              <a:t>Example</a:t>
            </a:r>
            <a:endParaRPr lang="en-US" dirty="0"/>
          </a:p>
        </p:txBody>
      </p:sp>
      <p:sp>
        <p:nvSpPr>
          <p:cNvPr id="4" name="TextBox 3"/>
          <p:cNvSpPr txBox="1"/>
          <p:nvPr/>
        </p:nvSpPr>
        <p:spPr>
          <a:xfrm>
            <a:off x="365760" y="899160"/>
            <a:ext cx="8442960" cy="2616101"/>
          </a:xfrm>
          <a:prstGeom prst="rect">
            <a:avLst/>
          </a:prstGeom>
          <a:noFill/>
        </p:spPr>
        <p:txBody>
          <a:bodyPr wrap="square" rtlCol="0">
            <a:spAutoFit/>
          </a:bodyPr>
          <a:lstStyle/>
          <a:p>
            <a:r>
              <a:rPr lang="en-US" sz="2000" i="1" dirty="0" smtClean="0"/>
              <a:t>Darryl </a:t>
            </a:r>
            <a:r>
              <a:rPr lang="en-US" sz="2000" i="1" dirty="0"/>
              <a:t>lives on the third floor of his apartment building.  His bike is locked up outside on the ground floor.  At 3:00 p.m., he leaves to go run errands, but as he is walking down the stairs, he realizes he forgot his wallet.  He goes back up the stairs to get it and then leaves again.  As he tries to unlock his bike, he realizes that he forgot his keys.  One last time, he goes back up the stairs to get his keys.  He then unlocks his bike, and he is on his way at 3:10 p.m.</a:t>
            </a:r>
            <a:endParaRPr lang="en-US" sz="2000" dirty="0"/>
          </a:p>
          <a:p>
            <a:endParaRPr lang="en-US" sz="2400" dirty="0"/>
          </a:p>
        </p:txBody>
      </p:sp>
      <p:sp>
        <p:nvSpPr>
          <p:cNvPr id="5" name="TextBox 4"/>
          <p:cNvSpPr txBox="1"/>
          <p:nvPr/>
        </p:nvSpPr>
        <p:spPr>
          <a:xfrm>
            <a:off x="106680" y="3088094"/>
            <a:ext cx="8884920" cy="461665"/>
          </a:xfrm>
          <a:prstGeom prst="rect">
            <a:avLst/>
          </a:prstGeom>
          <a:noFill/>
        </p:spPr>
        <p:txBody>
          <a:bodyPr wrap="square" rtlCol="0">
            <a:spAutoFit/>
          </a:bodyPr>
          <a:lstStyle/>
          <a:p>
            <a:r>
              <a:rPr lang="en-US" sz="2400" dirty="0"/>
              <a:t>Sketch a graph that </a:t>
            </a:r>
            <a:r>
              <a:rPr lang="en-US" sz="2400" dirty="0" smtClean="0"/>
              <a:t>shows his </a:t>
            </a:r>
            <a:r>
              <a:rPr lang="en-US" sz="2400" dirty="0"/>
              <a:t>change in elevation over time.</a:t>
            </a:r>
          </a:p>
        </p:txBody>
      </p:sp>
      <p:pic>
        <p:nvPicPr>
          <p:cNvPr id="10" name="Picture 9"/>
          <p:cNvPicPr/>
          <p:nvPr/>
        </p:nvPicPr>
        <p:blipFill>
          <a:blip r:embed="rId2" cstate="email">
            <a:extLst>
              <a:ext uri="{28A0092B-C50C-407E-A947-70E740481C1C}">
                <a14:useLocalDpi xmlns:a14="http://schemas.microsoft.com/office/drawing/2010/main" val="0"/>
              </a:ext>
            </a:extLst>
          </a:blip>
          <a:stretch>
            <a:fillRect/>
          </a:stretch>
        </p:blipFill>
        <p:spPr>
          <a:xfrm>
            <a:off x="2818130" y="3549759"/>
            <a:ext cx="2791460" cy="2717800"/>
          </a:xfrm>
          <a:prstGeom prst="rect">
            <a:avLst/>
          </a:prstGeom>
        </p:spPr>
      </p:pic>
    </p:spTree>
    <p:extLst>
      <p:ext uri="{BB962C8B-B14F-4D97-AF65-F5344CB8AC3E}">
        <p14:creationId xmlns:p14="http://schemas.microsoft.com/office/powerpoint/2010/main" val="402876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 y="274320"/>
            <a:ext cx="8442960" cy="1754326"/>
          </a:xfrm>
          <a:prstGeom prst="rect">
            <a:avLst/>
          </a:prstGeom>
          <a:noFill/>
        </p:spPr>
        <p:txBody>
          <a:bodyPr wrap="square" rtlCol="0">
            <a:spAutoFit/>
          </a:bodyPr>
          <a:lstStyle/>
          <a:p>
            <a:r>
              <a:rPr lang="en-US" i="1" dirty="0" smtClean="0"/>
              <a:t>Darryl </a:t>
            </a:r>
            <a:r>
              <a:rPr lang="en-US" i="1" dirty="0"/>
              <a:t>lives on the third floor of his apartment building.  His bike is locked up outside on the ground floor.  At 3:00 p.m., he leaves to go run errands, but as he is walking down the stairs, he realizes he forgot his wallet.  He goes back up the stairs to get it and then leaves again.  As he tries to unlock his bike, he realizes that he forgot his keys.  One last time, he goes back up the stairs to get his keys.  He then unlocks his bike, and he is on his way at 3:10 p.m</a:t>
            </a:r>
            <a:r>
              <a:rPr lang="en-US" i="1" dirty="0" smtClean="0"/>
              <a:t>.</a:t>
            </a:r>
            <a:endParaRPr lang="en-US" dirty="0"/>
          </a:p>
        </p:txBody>
      </p:sp>
      <p:pic>
        <p:nvPicPr>
          <p:cNvPr id="10" name="Picture 9"/>
          <p:cNvPicPr/>
          <p:nvPr/>
        </p:nvPicPr>
        <p:blipFill>
          <a:blip r:embed="rId2" cstate="email">
            <a:extLst>
              <a:ext uri="{28A0092B-C50C-407E-A947-70E740481C1C}">
                <a14:useLocalDpi xmlns:a14="http://schemas.microsoft.com/office/drawing/2010/main" val="0"/>
              </a:ext>
            </a:extLst>
          </a:blip>
          <a:stretch>
            <a:fillRect/>
          </a:stretch>
        </p:blipFill>
        <p:spPr>
          <a:xfrm>
            <a:off x="2059940" y="2028647"/>
            <a:ext cx="4706620" cy="4372152"/>
          </a:xfrm>
          <a:prstGeom prst="rect">
            <a:avLst/>
          </a:prstGeom>
        </p:spPr>
      </p:pic>
    </p:spTree>
    <p:extLst>
      <p:ext uri="{BB962C8B-B14F-4D97-AF65-F5344CB8AC3E}">
        <p14:creationId xmlns:p14="http://schemas.microsoft.com/office/powerpoint/2010/main" val="3596228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 exercise 1</a:t>
            </a:r>
          </a:p>
          <a:p>
            <a:endParaRPr lang="en-US" dirty="0"/>
          </a:p>
          <a:p>
            <a:pPr marL="0" indent="0">
              <a:buNone/>
            </a:pPr>
            <a:r>
              <a:rPr lang="en-US" sz="2000" u="sng" dirty="0">
                <a:hlinkClick r:id="rId2"/>
              </a:rPr>
              <a:t>https://www.youtube.com/watch?v=gEwzDydciWc</a:t>
            </a:r>
            <a:endParaRPr lang="en-US" sz="2000" dirty="0" smtClean="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a:t>Complete </a:t>
            </a:r>
            <a:r>
              <a:rPr lang="en-US" dirty="0" err="1"/>
              <a:t>cw</a:t>
            </a:r>
            <a:r>
              <a:rPr lang="en-US" dirty="0"/>
              <a:t> #</a:t>
            </a:r>
            <a:r>
              <a:rPr lang="en-US" dirty="0" smtClean="0"/>
              <a:t>1-2</a:t>
            </a:r>
            <a:endParaRPr lang="en-US" dirty="0"/>
          </a:p>
          <a:p>
            <a:r>
              <a:rPr lang="en-US" dirty="0"/>
              <a:t>Fluency practice</a:t>
            </a:r>
          </a:p>
          <a:p>
            <a:pPr lvl="1"/>
            <a:r>
              <a:rPr lang="en-US" dirty="0"/>
              <a:t>24</a:t>
            </a:r>
          </a:p>
          <a:p>
            <a:pPr lvl="1"/>
            <a:r>
              <a:rPr lang="en-US" dirty="0"/>
              <a:t>Flashcards</a:t>
            </a:r>
          </a:p>
          <a:p>
            <a:pPr lvl="1"/>
            <a:r>
              <a:rPr lang="en-US" dirty="0"/>
              <a:t>Integer </a:t>
            </a:r>
            <a:r>
              <a:rPr lang="en-US" dirty="0" smtClean="0"/>
              <a:t>war</a:t>
            </a:r>
          </a:p>
          <a:p>
            <a:pPr lvl="1"/>
            <a:r>
              <a:rPr lang="en-US" dirty="0" smtClean="0"/>
              <a:t>I have… who has…</a:t>
            </a:r>
            <a:endParaRPr lang="en-US" dirty="0"/>
          </a:p>
          <a:p>
            <a:r>
              <a:rPr lang="en-US" dirty="0"/>
              <a:t>Scavenger hunt</a:t>
            </a:r>
          </a:p>
          <a:p>
            <a:endParaRPr lang="en-US" dirty="0" smtClean="0"/>
          </a:p>
          <a:p>
            <a:endParaRPr lang="en-US" dirty="0"/>
          </a:p>
        </p:txBody>
      </p:sp>
    </p:spTree>
    <p:extLst>
      <p:ext uri="{BB962C8B-B14F-4D97-AF65-F5344CB8AC3E}">
        <p14:creationId xmlns:p14="http://schemas.microsoft.com/office/powerpoint/2010/main" val="754505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8674"/>
            <a:ext cx="8229600" cy="747930"/>
          </a:xfrm>
        </p:spPr>
        <p:txBody>
          <a:bodyPr/>
          <a:lstStyle/>
          <a:p>
            <a:r>
              <a:rPr lang="en-US" dirty="0" smtClean="0"/>
              <a:t>Notes</a:t>
            </a:r>
            <a:endParaRPr lang="en-US" dirty="0"/>
          </a:p>
        </p:txBody>
      </p:sp>
      <p:sp>
        <p:nvSpPr>
          <p:cNvPr id="3" name="Content Placeholder 2"/>
          <p:cNvSpPr>
            <a:spLocks noGrp="1"/>
          </p:cNvSpPr>
          <p:nvPr>
            <p:ph idx="1"/>
          </p:nvPr>
        </p:nvSpPr>
        <p:spPr>
          <a:xfrm>
            <a:off x="457200" y="904684"/>
            <a:ext cx="8229600" cy="4261676"/>
          </a:xfrm>
        </p:spPr>
        <p:txBody>
          <a:bodyPr>
            <a:normAutofit/>
          </a:bodyPr>
          <a:lstStyle/>
          <a:p>
            <a:pPr marL="0" indent="0">
              <a:buNone/>
            </a:pPr>
            <a:r>
              <a:rPr lang="en-US" sz="2800" dirty="0" smtClean="0"/>
              <a:t>When you have a multiplication pattern, you get a curve that represents an </a:t>
            </a:r>
            <a:r>
              <a:rPr lang="en-US" sz="2800" u="sng" dirty="0" smtClean="0"/>
              <a:t>exponential function</a:t>
            </a:r>
            <a:r>
              <a:rPr lang="en-US" sz="2800" dirty="0" smtClean="0"/>
              <a:t>.</a:t>
            </a:r>
          </a:p>
          <a:p>
            <a:pPr marL="0" indent="0">
              <a:buNone/>
            </a:pPr>
            <a:endParaRPr lang="en-US" sz="2800" dirty="0"/>
          </a:p>
          <a:p>
            <a:pPr marL="0" indent="0">
              <a:buNone/>
            </a:pPr>
            <a:r>
              <a:rPr lang="en-US" sz="2800" dirty="0" smtClean="0">
                <a:solidFill>
                  <a:srgbClr val="FF0000"/>
                </a:solidFill>
              </a:rPr>
              <a:t>So far we have looked at 3 types of graphs: linear, quadratic, and exponential and we will spend the next several days (and much of the year) studying how to recognize and use them in real-life situations.</a:t>
            </a:r>
          </a:p>
        </p:txBody>
      </p:sp>
    </p:spTree>
    <p:extLst>
      <p:ext uri="{BB962C8B-B14F-4D97-AF65-F5344CB8AC3E}">
        <p14:creationId xmlns:p14="http://schemas.microsoft.com/office/powerpoint/2010/main" val="2172842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Subtitle 2"/>
          <p:cNvSpPr>
            <a:spLocks noGrp="1"/>
          </p:cNvSpPr>
          <p:nvPr>
            <p:ph type="subTitle" idx="1"/>
          </p:nvPr>
        </p:nvSpPr>
        <p:spPr/>
        <p:txBody>
          <a:bodyPr/>
          <a:lstStyle/>
          <a:p>
            <a:r>
              <a:rPr lang="en-US" dirty="0" smtClean="0"/>
              <a:t>Example, workshop</a:t>
            </a:r>
            <a:endParaRPr lang="en-US" dirty="0"/>
          </a:p>
        </p:txBody>
      </p:sp>
    </p:spTree>
    <p:extLst>
      <p:ext uri="{BB962C8B-B14F-4D97-AF65-F5344CB8AC3E}">
        <p14:creationId xmlns:p14="http://schemas.microsoft.com/office/powerpoint/2010/main" val="2912088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06680"/>
            <a:ext cx="8229600" cy="990600"/>
          </a:xfrm>
        </p:spPr>
        <p:txBody>
          <a:bodyPr/>
          <a:lstStyle/>
          <a:p>
            <a:r>
              <a:rPr lang="en-US" dirty="0" smtClean="0"/>
              <a:t>Example</a:t>
            </a:r>
            <a:endParaRPr lang="en-US" dirty="0"/>
          </a:p>
        </p:txBody>
      </p:sp>
      <p:sp>
        <p:nvSpPr>
          <p:cNvPr id="5" name="TextBox 4"/>
          <p:cNvSpPr txBox="1"/>
          <p:nvPr/>
        </p:nvSpPr>
        <p:spPr>
          <a:xfrm>
            <a:off x="491550" y="3927901"/>
            <a:ext cx="8125508"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How is water mainly used at a school?</a:t>
            </a:r>
          </a:p>
          <a:p>
            <a:pPr marL="342900" indent="-342900">
              <a:buFont typeface="Arial" panose="020B0604020202020204" pitchFamily="34" charset="0"/>
              <a:buChar char="•"/>
            </a:pPr>
            <a:r>
              <a:rPr lang="en-US" sz="2400" dirty="0" smtClean="0"/>
              <a:t>What are the axes for?</a:t>
            </a:r>
          </a:p>
          <a:p>
            <a:pPr marL="342900" indent="-342900">
              <a:buFont typeface="Arial" panose="020B0604020202020204" pitchFamily="34" charset="0"/>
              <a:buChar char="•"/>
            </a:pPr>
            <a:r>
              <a:rPr lang="en-US" sz="2400" dirty="0" smtClean="0"/>
              <a:t>What causes large spikes? Small spikes?</a:t>
            </a:r>
          </a:p>
          <a:p>
            <a:pPr marL="342900" indent="-342900">
              <a:buFont typeface="Arial" panose="020B0604020202020204" pitchFamily="34" charset="0"/>
              <a:buChar char="•"/>
            </a:pPr>
            <a:r>
              <a:rPr lang="en-US" sz="2400" dirty="0" smtClean="0"/>
              <a:t>Typical water usage (ignoring large spikes)?</a:t>
            </a:r>
          </a:p>
        </p:txBody>
      </p:sp>
      <p:pic>
        <p:nvPicPr>
          <p:cNvPr id="6" name="Picture 5"/>
          <p:cNvPicPr/>
          <p:nvPr/>
        </p:nvPicPr>
        <p:blipFill>
          <a:blip r:embed="rId2" cstate="email">
            <a:extLst>
              <a:ext uri="{28A0092B-C50C-407E-A947-70E740481C1C}">
                <a14:useLocalDpi xmlns:a14="http://schemas.microsoft.com/office/drawing/2010/main" val="0"/>
              </a:ext>
            </a:extLst>
          </a:blip>
          <a:stretch>
            <a:fillRect/>
          </a:stretch>
        </p:blipFill>
        <p:spPr>
          <a:xfrm>
            <a:off x="1264920" y="971550"/>
            <a:ext cx="6248400" cy="2781300"/>
          </a:xfrm>
          <a:prstGeom prst="rect">
            <a:avLst/>
          </a:prstGeom>
        </p:spPr>
      </p:pic>
      <p:sp>
        <p:nvSpPr>
          <p:cNvPr id="3" name="TextBox 2"/>
          <p:cNvSpPr txBox="1"/>
          <p:nvPr/>
        </p:nvSpPr>
        <p:spPr>
          <a:xfrm>
            <a:off x="384870" y="4112567"/>
            <a:ext cx="7705245"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Regular school day: 8:00am – 3:04pm</a:t>
            </a:r>
          </a:p>
          <a:p>
            <a:pPr marL="285750" indent="-285750">
              <a:buFont typeface="Arial" panose="020B0604020202020204" pitchFamily="34" charset="0"/>
              <a:buChar char="•"/>
            </a:pPr>
            <a:r>
              <a:rPr lang="en-US" sz="2400" dirty="0" smtClean="0"/>
              <a:t>After School: 3:15 – 5:15</a:t>
            </a:r>
          </a:p>
          <a:p>
            <a:pPr marL="285750" indent="-285750">
              <a:buFont typeface="Arial" panose="020B0604020202020204" pitchFamily="34" charset="0"/>
              <a:buChar char="•"/>
            </a:pPr>
            <a:r>
              <a:rPr lang="en-US" sz="2400" dirty="0" smtClean="0"/>
              <a:t>Around 10am there is a 13 minute advisory period</a:t>
            </a:r>
            <a:endParaRPr lang="en-US" sz="2400" dirty="0"/>
          </a:p>
        </p:txBody>
      </p:sp>
      <p:sp>
        <p:nvSpPr>
          <p:cNvPr id="4" name="TextBox 3"/>
          <p:cNvSpPr txBox="1"/>
          <p:nvPr/>
        </p:nvSpPr>
        <p:spPr>
          <a:xfrm>
            <a:off x="533400" y="5532120"/>
            <a:ext cx="7931258" cy="646331"/>
          </a:xfrm>
          <a:prstGeom prst="rect">
            <a:avLst/>
          </a:prstGeom>
          <a:noFill/>
        </p:spPr>
        <p:txBody>
          <a:bodyPr wrap="square" rtlCol="0">
            <a:spAutoFit/>
          </a:bodyPr>
          <a:lstStyle/>
          <a:p>
            <a:r>
              <a:rPr lang="en-US" dirty="0" smtClean="0"/>
              <a:t>Units on the vertical axis?</a:t>
            </a:r>
          </a:p>
          <a:p>
            <a:r>
              <a:rPr lang="en-US" dirty="0" smtClean="0"/>
              <a:t>Typical amount of water used, not including the spikes.</a:t>
            </a:r>
            <a:endParaRPr lang="en-US" dirty="0"/>
          </a:p>
        </p:txBody>
      </p:sp>
    </p:spTree>
    <p:extLst>
      <p:ext uri="{BB962C8B-B14F-4D97-AF65-F5344CB8AC3E}">
        <p14:creationId xmlns:p14="http://schemas.microsoft.com/office/powerpoint/2010/main" val="104856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 exercises 1-3</a:t>
            </a:r>
          </a:p>
          <a:p>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smtClean="0"/>
              <a:t>Fluency practice</a:t>
            </a:r>
          </a:p>
          <a:p>
            <a:pPr lvl="1"/>
            <a:r>
              <a:rPr lang="en-US" dirty="0" smtClean="0"/>
              <a:t>Integer war</a:t>
            </a:r>
          </a:p>
          <a:p>
            <a:pPr lvl="1"/>
            <a:r>
              <a:rPr lang="en-US" dirty="0" smtClean="0"/>
              <a:t>I have… who has…</a:t>
            </a:r>
          </a:p>
          <a:p>
            <a:pPr lvl="1"/>
            <a:r>
              <a:rPr lang="en-US" dirty="0" smtClean="0"/>
              <a:t>24</a:t>
            </a:r>
          </a:p>
          <a:p>
            <a:pPr lvl="1"/>
            <a:r>
              <a:rPr lang="en-US" dirty="0" smtClean="0"/>
              <a:t>Flashcards</a:t>
            </a:r>
          </a:p>
          <a:p>
            <a:r>
              <a:rPr lang="en-US" dirty="0" smtClean="0"/>
              <a:t>Complete </a:t>
            </a:r>
            <a:r>
              <a:rPr lang="en-US" dirty="0" err="1" smtClean="0"/>
              <a:t>classworks</a:t>
            </a:r>
            <a:r>
              <a:rPr lang="en-US" dirty="0" smtClean="0"/>
              <a:t> </a:t>
            </a:r>
            <a:r>
              <a:rPr lang="en-US" dirty="0" smtClean="0"/>
              <a:t>1-3</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48762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5</a:t>
            </a:r>
            <a:endParaRPr lang="en-US" dirty="0"/>
          </a:p>
        </p:txBody>
      </p:sp>
      <p:sp>
        <p:nvSpPr>
          <p:cNvPr id="3" name="Subtitle 2"/>
          <p:cNvSpPr>
            <a:spLocks noGrp="1"/>
          </p:cNvSpPr>
          <p:nvPr>
            <p:ph type="subTitle" idx="1"/>
          </p:nvPr>
        </p:nvSpPr>
        <p:spPr/>
        <p:txBody>
          <a:bodyPr/>
          <a:lstStyle/>
          <a:p>
            <a:r>
              <a:rPr lang="en-US" dirty="0" smtClean="0"/>
              <a:t>Example, notes, workshop</a:t>
            </a:r>
            <a:endParaRPr lang="en-US" dirty="0"/>
          </a:p>
        </p:txBody>
      </p:sp>
    </p:spTree>
    <p:extLst>
      <p:ext uri="{BB962C8B-B14F-4D97-AF65-F5344CB8AC3E}">
        <p14:creationId xmlns:p14="http://schemas.microsoft.com/office/powerpoint/2010/main" val="2385258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1" y="1542119"/>
            <a:ext cx="7421879" cy="400110"/>
          </a:xfrm>
          <a:prstGeom prst="rect">
            <a:avLst/>
          </a:prstGeom>
          <a:noFill/>
        </p:spPr>
        <p:txBody>
          <a:bodyPr wrap="square" rtlCol="0">
            <a:spAutoFit/>
          </a:bodyPr>
          <a:lstStyle/>
          <a:p>
            <a:r>
              <a:rPr lang="en-US" sz="2000" u="sng" dirty="0">
                <a:hlinkClick r:id="rId2"/>
              </a:rPr>
              <a:t>http://</a:t>
            </a:r>
            <a:r>
              <a:rPr lang="en-US" sz="2000" u="sng" dirty="0" smtClean="0">
                <a:hlinkClick r:id="rId2"/>
              </a:rPr>
              <a:t>www.mrmeyer.com/graphingstories1/graphingstories2.mov</a:t>
            </a:r>
            <a:endParaRPr lang="en-US" sz="2000" u="sng" dirty="0" smtClean="0"/>
          </a:p>
        </p:txBody>
      </p:sp>
      <p:sp>
        <p:nvSpPr>
          <p:cNvPr id="3" name="Title 2"/>
          <p:cNvSpPr>
            <a:spLocks noGrp="1"/>
          </p:cNvSpPr>
          <p:nvPr>
            <p:ph type="title"/>
          </p:nvPr>
        </p:nvSpPr>
        <p:spPr>
          <a:xfrm>
            <a:off x="106680" y="182880"/>
            <a:ext cx="8229600" cy="990600"/>
          </a:xfrm>
        </p:spPr>
        <p:txBody>
          <a:bodyPr/>
          <a:lstStyle/>
          <a:p>
            <a:r>
              <a:rPr lang="en-US" dirty="0" smtClean="0"/>
              <a:t>Opening</a:t>
            </a:r>
            <a:endParaRPr lang="en-US" dirty="0"/>
          </a:p>
        </p:txBody>
      </p:sp>
      <p:sp>
        <p:nvSpPr>
          <p:cNvPr id="4" name="TextBox 3"/>
          <p:cNvSpPr txBox="1"/>
          <p:nvPr/>
        </p:nvSpPr>
        <p:spPr>
          <a:xfrm>
            <a:off x="350520" y="1021080"/>
            <a:ext cx="8442960" cy="461665"/>
          </a:xfrm>
          <a:prstGeom prst="rect">
            <a:avLst/>
          </a:prstGeom>
          <a:noFill/>
        </p:spPr>
        <p:txBody>
          <a:bodyPr wrap="square" rtlCol="0">
            <a:spAutoFit/>
          </a:bodyPr>
          <a:lstStyle/>
          <a:p>
            <a:r>
              <a:rPr lang="en-US" sz="2400" dirty="0" smtClean="0"/>
              <a:t>Describe, in words, the motion of the man in the video.</a:t>
            </a:r>
            <a:endParaRPr lang="en-US" sz="2400" dirty="0"/>
          </a:p>
        </p:txBody>
      </p:sp>
      <p:sp>
        <p:nvSpPr>
          <p:cNvPr id="5" name="TextBox 4"/>
          <p:cNvSpPr txBox="1"/>
          <p:nvPr/>
        </p:nvSpPr>
        <p:spPr>
          <a:xfrm>
            <a:off x="350520" y="2231350"/>
            <a:ext cx="8183880"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How high do you think he was at the top of the stairs?</a:t>
            </a:r>
          </a:p>
          <a:p>
            <a:pPr marL="285750" indent="-285750">
              <a:buFont typeface="Arial" panose="020B0604020202020204" pitchFamily="34" charset="0"/>
              <a:buChar char="•"/>
            </a:pPr>
            <a:r>
              <a:rPr lang="en-US" dirty="0" smtClean="0"/>
              <a:t>Were there intervals of time when his elevation wasn’t changing?</a:t>
            </a:r>
          </a:p>
          <a:p>
            <a:pPr marL="285750" indent="-285750">
              <a:buFont typeface="Arial" panose="020B0604020202020204" pitchFamily="34" charset="0"/>
              <a:buChar char="•"/>
            </a:pPr>
            <a:r>
              <a:rPr lang="en-US" dirty="0" smtClean="0"/>
              <a:t>Did his elevation ever increase?</a:t>
            </a:r>
            <a:endParaRPr lang="en-US" dirty="0"/>
          </a:p>
        </p:txBody>
      </p:sp>
      <p:sp>
        <p:nvSpPr>
          <p:cNvPr id="6" name="TextBox 5"/>
          <p:cNvSpPr txBox="1"/>
          <p:nvPr/>
        </p:nvSpPr>
        <p:spPr>
          <a:xfrm>
            <a:off x="365760" y="3703320"/>
            <a:ext cx="4076700" cy="2031325"/>
          </a:xfrm>
          <a:prstGeom prst="rect">
            <a:avLst/>
          </a:prstGeom>
          <a:noFill/>
        </p:spPr>
        <p:txBody>
          <a:bodyPr wrap="square" rtlCol="0">
            <a:spAutoFit/>
          </a:bodyPr>
          <a:lstStyle/>
          <a:p>
            <a:r>
              <a:rPr lang="en-US" dirty="0" smtClean="0"/>
              <a:t>Can we represent this on a graph?</a:t>
            </a:r>
          </a:p>
          <a:p>
            <a:pPr marL="285750" indent="-285750">
              <a:buFont typeface="Arial" panose="020B0604020202020204" pitchFamily="34" charset="0"/>
              <a:buChar char="•"/>
            </a:pPr>
            <a:r>
              <a:rPr lang="en-US" dirty="0" smtClean="0"/>
              <a:t>How should we label the axes?</a:t>
            </a:r>
          </a:p>
          <a:p>
            <a:pPr marL="285750" indent="-285750">
              <a:buFont typeface="Arial" panose="020B0604020202020204" pitchFamily="34" charset="0"/>
              <a:buChar char="•"/>
            </a:pPr>
            <a:r>
              <a:rPr lang="en-US" dirty="0" smtClean="0"/>
              <a:t>What units should we use?</a:t>
            </a:r>
          </a:p>
          <a:p>
            <a:pPr marL="285750" indent="-285750">
              <a:buFont typeface="Arial" panose="020B0604020202020204" pitchFamily="34" charset="0"/>
              <a:buChar char="•"/>
            </a:pPr>
            <a:r>
              <a:rPr lang="en-US" dirty="0" smtClean="0"/>
              <a:t>Where does starting at the top show up on the graph?</a:t>
            </a:r>
          </a:p>
          <a:p>
            <a:pPr marL="285750" indent="-285750">
              <a:buFont typeface="Arial" panose="020B0604020202020204" pitchFamily="34" charset="0"/>
              <a:buChar char="•"/>
            </a:pPr>
            <a:r>
              <a:rPr lang="en-US" dirty="0" smtClean="0"/>
              <a:t>Show with hands what the general shape should look like.</a:t>
            </a:r>
            <a:endParaRPr lang="en-US" dirty="0"/>
          </a:p>
        </p:txBody>
      </p:sp>
      <p:pic>
        <p:nvPicPr>
          <p:cNvPr id="7" name="Picture 6"/>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648200" y="2891790"/>
            <a:ext cx="4053840" cy="3615690"/>
          </a:xfrm>
          <a:prstGeom prst="rect">
            <a:avLst/>
          </a:prstGeom>
          <a:noFill/>
          <a:ln w="9525">
            <a:noFill/>
            <a:miter lim="800000"/>
            <a:headEnd/>
            <a:tailEnd/>
          </a:ln>
        </p:spPr>
      </p:pic>
    </p:spTree>
    <p:extLst>
      <p:ext uri="{BB962C8B-B14F-4D97-AF65-F5344CB8AC3E}">
        <p14:creationId xmlns:p14="http://schemas.microsoft.com/office/powerpoint/2010/main" val="314603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06680"/>
            <a:ext cx="8229600" cy="990600"/>
          </a:xfrm>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TextBox 2"/>
              <p:cNvSpPr txBox="1"/>
              <p:nvPr/>
            </p:nvSpPr>
            <p:spPr>
              <a:xfrm>
                <a:off x="384869" y="896927"/>
                <a:ext cx="8378131" cy="2308324"/>
              </a:xfrm>
              <a:prstGeom prst="rect">
                <a:avLst/>
              </a:prstGeom>
              <a:noFill/>
            </p:spPr>
            <p:txBody>
              <a:bodyPr wrap="square" rtlCol="0">
                <a:spAutoFit/>
              </a:bodyPr>
              <a:lstStyle/>
              <a:p>
                <a:r>
                  <a:rPr lang="en-US" sz="2400" dirty="0" smtClean="0"/>
                  <a:t>Consider this story and sketch ONE graph of the situation: </a:t>
                </a:r>
              </a:p>
              <a:p>
                <a:r>
                  <a:rPr lang="en-US" sz="2400" i="1" dirty="0" smtClean="0"/>
                  <a:t>Maya </a:t>
                </a:r>
                <a:r>
                  <a:rPr lang="en-US" sz="2400" i="1" dirty="0"/>
                  <a:t>and Earl live at opposite ends of the hallway in their apartment building.  Their doors are </a:t>
                </a:r>
                <a14:m>
                  <m:oMath xmlns:m="http://schemas.openxmlformats.org/officeDocument/2006/math">
                    <m:r>
                      <a:rPr lang="en-US" sz="2400">
                        <a:latin typeface="Cambria Math"/>
                      </a:rPr>
                      <m:t>50 </m:t>
                    </m:r>
                    <m:r>
                      <m:rPr>
                        <m:sty m:val="p"/>
                      </m:rPr>
                      <a:rPr lang="en-US" sz="2400">
                        <a:latin typeface="Cambria Math"/>
                      </a:rPr>
                      <m:t>ft</m:t>
                    </m:r>
                    <m:r>
                      <a:rPr lang="en-US" sz="2400">
                        <a:latin typeface="Cambria Math"/>
                      </a:rPr>
                      <m:t>.</m:t>
                    </m:r>
                  </m:oMath>
                </a14:m>
                <a:r>
                  <a:rPr lang="en-US" sz="2400" i="1" dirty="0"/>
                  <a:t> apart.  Each starts at his or her own door and walks at a steady pace toward each other and stops when they meet.</a:t>
                </a:r>
                <a:endParaRPr lang="en-US" sz="2400" dirty="0"/>
              </a:p>
              <a:p>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384869" y="896927"/>
                <a:ext cx="8378131" cy="2308324"/>
              </a:xfrm>
              <a:prstGeom prst="rect">
                <a:avLst/>
              </a:prstGeom>
              <a:blipFill rotWithShape="1">
                <a:blip r:embed="rId2"/>
                <a:stretch>
                  <a:fillRect l="-1091" t="-1847" r="-1382"/>
                </a:stretch>
              </a:blipFill>
            </p:spPr>
            <p:txBody>
              <a:bodyPr/>
              <a:lstStyle/>
              <a:p>
                <a:r>
                  <a:rPr lang="en-US">
                    <a:noFill/>
                  </a:rPr>
                  <a:t> </a:t>
                </a:r>
              </a:p>
            </p:txBody>
          </p:sp>
        </mc:Fallback>
      </mc:AlternateContent>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0682" y="2941320"/>
            <a:ext cx="4680585" cy="2606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99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lstStyle/>
          <a:p>
            <a:r>
              <a:rPr lang="en-US" dirty="0" smtClean="0"/>
              <a:t>Notes</a:t>
            </a:r>
            <a:endParaRPr lang="en-US" dirty="0"/>
          </a:p>
        </p:txBody>
      </p:sp>
      <p:sp>
        <p:nvSpPr>
          <p:cNvPr id="3" name="TextBox 2"/>
          <p:cNvSpPr txBox="1"/>
          <p:nvPr/>
        </p:nvSpPr>
        <p:spPr>
          <a:xfrm>
            <a:off x="384869" y="927407"/>
            <a:ext cx="8378131" cy="2308324"/>
          </a:xfrm>
          <a:prstGeom prst="rect">
            <a:avLst/>
          </a:prstGeom>
          <a:noFill/>
        </p:spPr>
        <p:txBody>
          <a:bodyPr wrap="square" rtlCol="0">
            <a:spAutoFit/>
          </a:bodyPr>
          <a:lstStyle/>
          <a:p>
            <a:r>
              <a:rPr lang="en-US" sz="2400" dirty="0"/>
              <a:t>The </a:t>
            </a:r>
            <a:r>
              <a:rPr lang="en-US" sz="2400" i="1" u="sng" dirty="0"/>
              <a:t>intersection point</a:t>
            </a:r>
            <a:r>
              <a:rPr lang="en-US" sz="2400" u="sng" dirty="0"/>
              <a:t> </a:t>
            </a:r>
            <a:r>
              <a:rPr lang="en-US" sz="2400" dirty="0"/>
              <a:t>of the graphs of two equations is an ordered pair that is a solution to both equations.  </a:t>
            </a:r>
            <a:endParaRPr lang="en-US" sz="2400" dirty="0" smtClean="0"/>
          </a:p>
          <a:p>
            <a:endParaRPr lang="en-US" sz="2400" dirty="0"/>
          </a:p>
          <a:p>
            <a:r>
              <a:rPr lang="en-US" sz="2400" dirty="0" smtClean="0"/>
              <a:t>In </a:t>
            </a:r>
            <a:r>
              <a:rPr lang="en-US" sz="2400" dirty="0"/>
              <a:t>the context of a distance (or elevation) story, this point represents the fact that both distances (or elevations) are equal at the given time.</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61544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Exit ticket #3-4</a:t>
            </a:r>
            <a:endParaRPr lang="en-US" dirty="0" smtClean="0"/>
          </a:p>
          <a:p>
            <a:r>
              <a:rPr lang="en-US" dirty="0" smtClean="0"/>
              <a:t>Classwork </a:t>
            </a:r>
            <a:r>
              <a:rPr lang="en-US" dirty="0" smtClean="0"/>
              <a:t>exercises 1-8</a:t>
            </a:r>
          </a:p>
          <a:p>
            <a:endParaRPr lang="en-US" dirty="0"/>
          </a:p>
          <a:p>
            <a:pPr marL="0" indent="0">
              <a:buNone/>
            </a:pPr>
            <a:r>
              <a:rPr lang="en-US" sz="2000" u="sng" dirty="0">
                <a:hlinkClick r:id="rId2"/>
              </a:rPr>
              <a:t>http://youtu.be/X956EvmCevI</a:t>
            </a:r>
            <a:endParaRPr lang="en-US" sz="2000" dirty="0" smtClean="0"/>
          </a:p>
          <a:p>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normAutofit/>
          </a:bodyPr>
          <a:lstStyle/>
          <a:p>
            <a:r>
              <a:rPr lang="en-US" dirty="0" smtClean="0"/>
              <a:t>Fluency </a:t>
            </a:r>
            <a:r>
              <a:rPr lang="en-US" dirty="0"/>
              <a:t>practice</a:t>
            </a:r>
          </a:p>
          <a:p>
            <a:pPr lvl="1"/>
            <a:r>
              <a:rPr lang="en-US" dirty="0"/>
              <a:t>24</a:t>
            </a:r>
          </a:p>
          <a:p>
            <a:pPr lvl="1"/>
            <a:r>
              <a:rPr lang="en-US" dirty="0"/>
              <a:t>Flashcards</a:t>
            </a:r>
          </a:p>
          <a:p>
            <a:pPr lvl="1"/>
            <a:r>
              <a:rPr lang="en-US" dirty="0"/>
              <a:t>Integer war</a:t>
            </a:r>
          </a:p>
          <a:p>
            <a:r>
              <a:rPr lang="en-US" dirty="0"/>
              <a:t>Scavenger </a:t>
            </a:r>
            <a:r>
              <a:rPr lang="en-US" dirty="0" smtClean="0"/>
              <a:t>hunt</a:t>
            </a:r>
            <a:endParaRPr lang="en-US" dirty="0" smtClean="0"/>
          </a:p>
          <a:p>
            <a:r>
              <a:rPr lang="en-US" dirty="0" smtClean="0"/>
              <a:t>Create a poster of problems 1-4</a:t>
            </a:r>
          </a:p>
          <a:p>
            <a:endParaRPr lang="en-US" dirty="0" smtClean="0"/>
          </a:p>
          <a:p>
            <a:endParaRPr lang="en-US" dirty="0"/>
          </a:p>
        </p:txBody>
      </p:sp>
    </p:spTree>
    <p:extLst>
      <p:ext uri="{BB962C8B-B14F-4D97-AF65-F5344CB8AC3E}">
        <p14:creationId xmlns:p14="http://schemas.microsoft.com/office/powerpoint/2010/main" val="38983139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6</a:t>
            </a:r>
            <a:endParaRPr lang="en-US" dirty="0"/>
          </a:p>
        </p:txBody>
      </p:sp>
      <p:sp>
        <p:nvSpPr>
          <p:cNvPr id="3" name="Subtitle 2"/>
          <p:cNvSpPr>
            <a:spLocks noGrp="1"/>
          </p:cNvSpPr>
          <p:nvPr>
            <p:ph type="subTitle" idx="1"/>
          </p:nvPr>
        </p:nvSpPr>
        <p:spPr/>
        <p:txBody>
          <a:bodyPr/>
          <a:lstStyle/>
          <a:p>
            <a:r>
              <a:rPr lang="en-US" dirty="0" smtClean="0"/>
              <a:t>Opening, examples, </a:t>
            </a:r>
            <a:r>
              <a:rPr lang="en-US" dirty="0"/>
              <a:t>notes, workshop</a:t>
            </a:r>
          </a:p>
        </p:txBody>
      </p:sp>
    </p:spTree>
    <p:extLst>
      <p:ext uri="{BB962C8B-B14F-4D97-AF65-F5344CB8AC3E}">
        <p14:creationId xmlns:p14="http://schemas.microsoft.com/office/powerpoint/2010/main" val="15888319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lstStyle/>
          <a:p>
            <a:r>
              <a:rPr lang="en-US" dirty="0" smtClean="0"/>
              <a:t>Opening – </a:t>
            </a:r>
            <a:r>
              <a:rPr lang="en-US" i="1" dirty="0" smtClean="0"/>
              <a:t>the 4-number game</a:t>
            </a:r>
            <a:endParaRPr lang="en-US" i="1" dirty="0"/>
          </a:p>
        </p:txBody>
      </p:sp>
      <p:sp>
        <p:nvSpPr>
          <p:cNvPr id="3" name="TextBox 2"/>
          <p:cNvSpPr txBox="1"/>
          <p:nvPr/>
        </p:nvSpPr>
        <p:spPr>
          <a:xfrm>
            <a:off x="384869" y="927407"/>
            <a:ext cx="8378131" cy="1200328"/>
          </a:xfrm>
          <a:prstGeom prst="rect">
            <a:avLst/>
          </a:prstGeom>
          <a:noFill/>
        </p:spPr>
        <p:txBody>
          <a:bodyPr wrap="square" rtlCol="0">
            <a:spAutoFit/>
          </a:bodyPr>
          <a:lstStyle/>
          <a:p>
            <a:r>
              <a:rPr lang="en-US" sz="2400" dirty="0" smtClean="0"/>
              <a:t>Use the digits 1, 2, 3, and 4 one or fewer times and addition and multiplication (as well as grouping symbols) to create as many different positive integers as you can.</a:t>
            </a:r>
            <a:endParaRPr lang="en-US" sz="24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896597632"/>
              </p:ext>
            </p:extLst>
          </p:nvPr>
        </p:nvGraphicFramePr>
        <p:xfrm>
          <a:off x="199013" y="2202205"/>
          <a:ext cx="3254919" cy="4467302"/>
        </p:xfrm>
        <a:graphic>
          <a:graphicData uri="http://schemas.openxmlformats.org/drawingml/2006/table">
            <a:tbl>
              <a:tblPr firstRow="1" bandRow="1">
                <a:tableStyleId>{5C22544A-7EE6-4342-B048-85BDC9FD1C3A}</a:tableStyleId>
              </a:tblPr>
              <a:tblGrid>
                <a:gridCol w="1179466"/>
                <a:gridCol w="2075453"/>
              </a:tblGrid>
              <a:tr h="319093">
                <a:tc>
                  <a:txBody>
                    <a:bodyPr/>
                    <a:lstStyle/>
                    <a:p>
                      <a:pPr algn="ctr"/>
                      <a:r>
                        <a:rPr lang="en-US" sz="1100" dirty="0" smtClean="0"/>
                        <a:t>Value</a:t>
                      </a:r>
                      <a:endParaRPr lang="en-US" sz="1100" dirty="0"/>
                    </a:p>
                  </a:txBody>
                  <a:tcPr/>
                </a:tc>
                <a:tc>
                  <a:txBody>
                    <a:bodyPr/>
                    <a:lstStyle/>
                    <a:p>
                      <a:pPr algn="ctr"/>
                      <a:r>
                        <a:rPr lang="en-US" sz="1100" dirty="0" smtClean="0"/>
                        <a:t>Expression</a:t>
                      </a:r>
                      <a:endParaRPr lang="en-US" sz="1100" dirty="0"/>
                    </a:p>
                  </a:txBody>
                  <a:tcPr/>
                </a:tc>
              </a:tr>
              <a:tr h="319093">
                <a:tc>
                  <a:txBody>
                    <a:bodyPr/>
                    <a:lstStyle/>
                    <a:p>
                      <a:pPr algn="ctr"/>
                      <a:r>
                        <a:rPr lang="en-US" sz="1100" dirty="0" smtClean="0"/>
                        <a:t>1</a:t>
                      </a:r>
                      <a:endParaRPr lang="en-US" sz="1100" dirty="0"/>
                    </a:p>
                  </a:txBody>
                  <a:tcPr/>
                </a:tc>
                <a:tc>
                  <a:txBody>
                    <a:bodyPr/>
                    <a:lstStyle/>
                    <a:p>
                      <a:endParaRPr lang="en-US" sz="1100" dirty="0"/>
                    </a:p>
                  </a:txBody>
                  <a:tcPr/>
                </a:tc>
              </a:tr>
              <a:tr h="319093">
                <a:tc>
                  <a:txBody>
                    <a:bodyPr/>
                    <a:lstStyle/>
                    <a:p>
                      <a:pPr algn="ctr"/>
                      <a:r>
                        <a:rPr lang="en-US" sz="1100" dirty="0" smtClean="0"/>
                        <a:t>2</a:t>
                      </a:r>
                      <a:endParaRPr lang="en-US" sz="1100" dirty="0"/>
                    </a:p>
                  </a:txBody>
                  <a:tcPr/>
                </a:tc>
                <a:tc>
                  <a:txBody>
                    <a:bodyPr/>
                    <a:lstStyle/>
                    <a:p>
                      <a:endParaRPr lang="en-US" sz="1100" dirty="0"/>
                    </a:p>
                  </a:txBody>
                  <a:tcPr/>
                </a:tc>
              </a:tr>
              <a:tr h="319093">
                <a:tc>
                  <a:txBody>
                    <a:bodyPr/>
                    <a:lstStyle/>
                    <a:p>
                      <a:pPr algn="ctr"/>
                      <a:r>
                        <a:rPr lang="en-US" sz="1100" dirty="0" smtClean="0"/>
                        <a:t>3</a:t>
                      </a:r>
                      <a:endParaRPr lang="en-US" sz="1100" dirty="0"/>
                    </a:p>
                  </a:txBody>
                  <a:tcPr/>
                </a:tc>
                <a:tc>
                  <a:txBody>
                    <a:bodyPr/>
                    <a:lstStyle/>
                    <a:p>
                      <a:endParaRPr lang="en-US" sz="1100"/>
                    </a:p>
                  </a:txBody>
                  <a:tcPr/>
                </a:tc>
              </a:tr>
              <a:tr h="319093">
                <a:tc>
                  <a:txBody>
                    <a:bodyPr/>
                    <a:lstStyle/>
                    <a:p>
                      <a:pPr algn="ctr"/>
                      <a:r>
                        <a:rPr lang="en-US" sz="1100" dirty="0" smtClean="0"/>
                        <a:t>4</a:t>
                      </a:r>
                      <a:endParaRPr lang="en-US" sz="1100" dirty="0"/>
                    </a:p>
                  </a:txBody>
                  <a:tcPr/>
                </a:tc>
                <a:tc>
                  <a:txBody>
                    <a:bodyPr/>
                    <a:lstStyle/>
                    <a:p>
                      <a:endParaRPr lang="en-US" sz="1100" dirty="0"/>
                    </a:p>
                  </a:txBody>
                  <a:tcPr/>
                </a:tc>
              </a:tr>
              <a:tr h="319093">
                <a:tc>
                  <a:txBody>
                    <a:bodyPr/>
                    <a:lstStyle/>
                    <a:p>
                      <a:pPr algn="ctr"/>
                      <a:r>
                        <a:rPr lang="en-US" sz="1100" dirty="0" smtClean="0"/>
                        <a:t>5</a:t>
                      </a:r>
                      <a:endParaRPr lang="en-US" sz="1100" dirty="0"/>
                    </a:p>
                  </a:txBody>
                  <a:tcPr/>
                </a:tc>
                <a:tc>
                  <a:txBody>
                    <a:bodyPr/>
                    <a:lstStyle/>
                    <a:p>
                      <a:endParaRPr lang="en-US" sz="1100" dirty="0"/>
                    </a:p>
                  </a:txBody>
                  <a:tcPr/>
                </a:tc>
              </a:tr>
              <a:tr h="319093">
                <a:tc>
                  <a:txBody>
                    <a:bodyPr/>
                    <a:lstStyle/>
                    <a:p>
                      <a:pPr algn="ctr"/>
                      <a:r>
                        <a:rPr lang="en-US" sz="1100" dirty="0" smtClean="0"/>
                        <a:t>6</a:t>
                      </a:r>
                      <a:endParaRPr lang="en-US" sz="1100" dirty="0"/>
                    </a:p>
                  </a:txBody>
                  <a:tcPr/>
                </a:tc>
                <a:tc>
                  <a:txBody>
                    <a:bodyPr/>
                    <a:lstStyle/>
                    <a:p>
                      <a:endParaRPr lang="en-US" sz="1100" dirty="0"/>
                    </a:p>
                  </a:txBody>
                  <a:tcPr/>
                </a:tc>
              </a:tr>
              <a:tr h="319093">
                <a:tc>
                  <a:txBody>
                    <a:bodyPr/>
                    <a:lstStyle/>
                    <a:p>
                      <a:pPr algn="ctr"/>
                      <a:r>
                        <a:rPr lang="en-US" sz="1100" dirty="0" smtClean="0"/>
                        <a:t>7</a:t>
                      </a:r>
                      <a:endParaRPr lang="en-US" sz="1100" dirty="0"/>
                    </a:p>
                  </a:txBody>
                  <a:tcPr/>
                </a:tc>
                <a:tc>
                  <a:txBody>
                    <a:bodyPr/>
                    <a:lstStyle/>
                    <a:p>
                      <a:endParaRPr lang="en-US" sz="1100" dirty="0"/>
                    </a:p>
                  </a:txBody>
                  <a:tcPr/>
                </a:tc>
              </a:tr>
              <a:tr h="319093">
                <a:tc>
                  <a:txBody>
                    <a:bodyPr/>
                    <a:lstStyle/>
                    <a:p>
                      <a:pPr algn="ctr"/>
                      <a:r>
                        <a:rPr lang="en-US" sz="1100" dirty="0" smtClean="0"/>
                        <a:t>8</a:t>
                      </a:r>
                      <a:endParaRPr lang="en-US" sz="1100" dirty="0"/>
                    </a:p>
                  </a:txBody>
                  <a:tcPr/>
                </a:tc>
                <a:tc>
                  <a:txBody>
                    <a:bodyPr/>
                    <a:lstStyle/>
                    <a:p>
                      <a:endParaRPr lang="en-US" sz="1100" dirty="0"/>
                    </a:p>
                  </a:txBody>
                  <a:tcPr/>
                </a:tc>
              </a:tr>
              <a:tr h="319093">
                <a:tc>
                  <a:txBody>
                    <a:bodyPr/>
                    <a:lstStyle/>
                    <a:p>
                      <a:pPr algn="ctr"/>
                      <a:r>
                        <a:rPr lang="en-US" sz="1100" dirty="0" smtClean="0"/>
                        <a:t>9</a:t>
                      </a:r>
                      <a:endParaRPr lang="en-US" sz="1100" dirty="0"/>
                    </a:p>
                  </a:txBody>
                  <a:tcPr/>
                </a:tc>
                <a:tc>
                  <a:txBody>
                    <a:bodyPr/>
                    <a:lstStyle/>
                    <a:p>
                      <a:endParaRPr lang="en-US" sz="1100" dirty="0"/>
                    </a:p>
                  </a:txBody>
                  <a:tcPr/>
                </a:tc>
              </a:tr>
              <a:tr h="319093">
                <a:tc>
                  <a:txBody>
                    <a:bodyPr/>
                    <a:lstStyle/>
                    <a:p>
                      <a:pPr algn="ctr"/>
                      <a:r>
                        <a:rPr lang="en-US" sz="1100" dirty="0" smtClean="0"/>
                        <a:t>10</a:t>
                      </a:r>
                      <a:endParaRPr lang="en-US" sz="1100" dirty="0"/>
                    </a:p>
                  </a:txBody>
                  <a:tcPr/>
                </a:tc>
                <a:tc>
                  <a:txBody>
                    <a:bodyPr/>
                    <a:lstStyle/>
                    <a:p>
                      <a:endParaRPr lang="en-US" sz="1100" dirty="0"/>
                    </a:p>
                  </a:txBody>
                  <a:tcPr/>
                </a:tc>
              </a:tr>
              <a:tr h="319093">
                <a:tc>
                  <a:txBody>
                    <a:bodyPr/>
                    <a:lstStyle/>
                    <a:p>
                      <a:pPr algn="ctr"/>
                      <a:r>
                        <a:rPr lang="en-US" sz="1100" dirty="0" smtClean="0"/>
                        <a:t>11</a:t>
                      </a:r>
                      <a:endParaRPr lang="en-US" sz="1100" dirty="0"/>
                    </a:p>
                  </a:txBody>
                  <a:tcPr/>
                </a:tc>
                <a:tc>
                  <a:txBody>
                    <a:bodyPr/>
                    <a:lstStyle/>
                    <a:p>
                      <a:endParaRPr lang="en-US" sz="1100" dirty="0"/>
                    </a:p>
                  </a:txBody>
                  <a:tcPr/>
                </a:tc>
              </a:tr>
              <a:tr h="319093">
                <a:tc>
                  <a:txBody>
                    <a:bodyPr/>
                    <a:lstStyle/>
                    <a:p>
                      <a:pPr algn="ctr"/>
                      <a:r>
                        <a:rPr lang="en-US" sz="1100" dirty="0" smtClean="0"/>
                        <a:t>12</a:t>
                      </a:r>
                      <a:endParaRPr lang="en-US" sz="1100" dirty="0"/>
                    </a:p>
                  </a:txBody>
                  <a:tcPr/>
                </a:tc>
                <a:tc>
                  <a:txBody>
                    <a:bodyPr/>
                    <a:lstStyle/>
                    <a:p>
                      <a:endParaRPr lang="en-US" sz="1100" dirty="0"/>
                    </a:p>
                  </a:txBody>
                  <a:tcPr/>
                </a:tc>
              </a:tr>
              <a:tr h="319093">
                <a:tc>
                  <a:txBody>
                    <a:bodyPr/>
                    <a:lstStyle/>
                    <a:p>
                      <a:pPr algn="ctr"/>
                      <a:r>
                        <a:rPr lang="en-US" sz="1100" dirty="0" smtClean="0"/>
                        <a:t>13</a:t>
                      </a:r>
                      <a:endParaRPr lang="en-US" sz="1100" dirty="0"/>
                    </a:p>
                  </a:txBody>
                  <a:tcPr/>
                </a:tc>
                <a:tc>
                  <a:txBody>
                    <a:bodyPr/>
                    <a:lstStyle/>
                    <a:p>
                      <a:endParaRPr lang="en-US" sz="11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34380074"/>
              </p:ext>
            </p:extLst>
          </p:nvPr>
        </p:nvGraphicFramePr>
        <p:xfrm>
          <a:off x="3637308" y="2236165"/>
          <a:ext cx="3254919" cy="4467302"/>
        </p:xfrm>
        <a:graphic>
          <a:graphicData uri="http://schemas.openxmlformats.org/drawingml/2006/table">
            <a:tbl>
              <a:tblPr firstRow="1" bandRow="1">
                <a:tableStyleId>{5C22544A-7EE6-4342-B048-85BDC9FD1C3A}</a:tableStyleId>
              </a:tblPr>
              <a:tblGrid>
                <a:gridCol w="1179466"/>
                <a:gridCol w="2075453"/>
              </a:tblGrid>
              <a:tr h="319093">
                <a:tc>
                  <a:txBody>
                    <a:bodyPr/>
                    <a:lstStyle/>
                    <a:p>
                      <a:pPr algn="ctr"/>
                      <a:r>
                        <a:rPr lang="en-US" sz="1100" dirty="0" smtClean="0"/>
                        <a:t>Value</a:t>
                      </a:r>
                      <a:endParaRPr lang="en-US" sz="1100" dirty="0"/>
                    </a:p>
                  </a:txBody>
                  <a:tcPr/>
                </a:tc>
                <a:tc>
                  <a:txBody>
                    <a:bodyPr/>
                    <a:lstStyle/>
                    <a:p>
                      <a:pPr algn="ctr"/>
                      <a:r>
                        <a:rPr lang="en-US" sz="1100" dirty="0" smtClean="0"/>
                        <a:t>Expression</a:t>
                      </a:r>
                      <a:endParaRPr lang="en-US" sz="1100" dirty="0"/>
                    </a:p>
                  </a:txBody>
                  <a:tcPr/>
                </a:tc>
              </a:tr>
              <a:tr h="319093">
                <a:tc>
                  <a:txBody>
                    <a:bodyPr/>
                    <a:lstStyle/>
                    <a:p>
                      <a:pPr algn="ctr"/>
                      <a:r>
                        <a:rPr lang="en-US" sz="1100" dirty="0" smtClean="0"/>
                        <a:t>14</a:t>
                      </a:r>
                      <a:endParaRPr lang="en-US" sz="1100" dirty="0"/>
                    </a:p>
                  </a:txBody>
                  <a:tcPr/>
                </a:tc>
                <a:tc>
                  <a:txBody>
                    <a:bodyPr/>
                    <a:lstStyle/>
                    <a:p>
                      <a:endParaRPr lang="en-US" sz="1100" dirty="0"/>
                    </a:p>
                  </a:txBody>
                  <a:tcPr/>
                </a:tc>
              </a:tr>
              <a:tr h="319093">
                <a:tc>
                  <a:txBody>
                    <a:bodyPr/>
                    <a:lstStyle/>
                    <a:p>
                      <a:pPr algn="ctr"/>
                      <a:r>
                        <a:rPr lang="en-US" sz="1100" dirty="0" smtClean="0"/>
                        <a:t>15</a:t>
                      </a:r>
                      <a:endParaRPr lang="en-US" sz="1100" dirty="0"/>
                    </a:p>
                  </a:txBody>
                  <a:tcPr/>
                </a:tc>
                <a:tc>
                  <a:txBody>
                    <a:bodyPr/>
                    <a:lstStyle/>
                    <a:p>
                      <a:endParaRPr lang="en-US" sz="1100" dirty="0"/>
                    </a:p>
                  </a:txBody>
                  <a:tcPr/>
                </a:tc>
              </a:tr>
              <a:tr h="319093">
                <a:tc>
                  <a:txBody>
                    <a:bodyPr/>
                    <a:lstStyle/>
                    <a:p>
                      <a:pPr algn="ctr"/>
                      <a:r>
                        <a:rPr lang="en-US" sz="1100" dirty="0" smtClean="0"/>
                        <a:t>16</a:t>
                      </a:r>
                      <a:endParaRPr lang="en-US" sz="1100" dirty="0"/>
                    </a:p>
                  </a:txBody>
                  <a:tcPr/>
                </a:tc>
                <a:tc>
                  <a:txBody>
                    <a:bodyPr/>
                    <a:lstStyle/>
                    <a:p>
                      <a:endParaRPr lang="en-US" sz="1100"/>
                    </a:p>
                  </a:txBody>
                  <a:tcPr/>
                </a:tc>
              </a:tr>
              <a:tr h="319093">
                <a:tc>
                  <a:txBody>
                    <a:bodyPr/>
                    <a:lstStyle/>
                    <a:p>
                      <a:pPr algn="ctr"/>
                      <a:r>
                        <a:rPr lang="en-US" sz="1100" dirty="0" smtClean="0"/>
                        <a:t>17</a:t>
                      </a:r>
                      <a:endParaRPr lang="en-US" sz="1100" dirty="0"/>
                    </a:p>
                  </a:txBody>
                  <a:tcPr/>
                </a:tc>
                <a:tc>
                  <a:txBody>
                    <a:bodyPr/>
                    <a:lstStyle/>
                    <a:p>
                      <a:endParaRPr lang="en-US" sz="1100" dirty="0"/>
                    </a:p>
                  </a:txBody>
                  <a:tcPr/>
                </a:tc>
              </a:tr>
              <a:tr h="319093">
                <a:tc>
                  <a:txBody>
                    <a:bodyPr/>
                    <a:lstStyle/>
                    <a:p>
                      <a:pPr algn="ctr"/>
                      <a:r>
                        <a:rPr lang="en-US" sz="1100" dirty="0" smtClean="0"/>
                        <a:t>18</a:t>
                      </a:r>
                      <a:endParaRPr lang="en-US" sz="1100" dirty="0"/>
                    </a:p>
                  </a:txBody>
                  <a:tcPr/>
                </a:tc>
                <a:tc>
                  <a:txBody>
                    <a:bodyPr/>
                    <a:lstStyle/>
                    <a:p>
                      <a:endParaRPr lang="en-US" sz="1100" dirty="0"/>
                    </a:p>
                  </a:txBody>
                  <a:tcPr/>
                </a:tc>
              </a:tr>
              <a:tr h="319093">
                <a:tc>
                  <a:txBody>
                    <a:bodyPr/>
                    <a:lstStyle/>
                    <a:p>
                      <a:pPr algn="ctr"/>
                      <a:r>
                        <a:rPr lang="en-US" sz="1100" dirty="0" smtClean="0"/>
                        <a:t>19</a:t>
                      </a:r>
                      <a:endParaRPr lang="en-US" sz="1100" dirty="0"/>
                    </a:p>
                  </a:txBody>
                  <a:tcPr/>
                </a:tc>
                <a:tc>
                  <a:txBody>
                    <a:bodyPr/>
                    <a:lstStyle/>
                    <a:p>
                      <a:endParaRPr lang="en-US" sz="1100" dirty="0"/>
                    </a:p>
                  </a:txBody>
                  <a:tcPr/>
                </a:tc>
              </a:tr>
              <a:tr h="319093">
                <a:tc>
                  <a:txBody>
                    <a:bodyPr/>
                    <a:lstStyle/>
                    <a:p>
                      <a:pPr algn="ctr"/>
                      <a:r>
                        <a:rPr lang="en-US" sz="1100" dirty="0" smtClean="0"/>
                        <a:t>20</a:t>
                      </a:r>
                      <a:endParaRPr lang="en-US" sz="1100" dirty="0"/>
                    </a:p>
                  </a:txBody>
                  <a:tcPr/>
                </a:tc>
                <a:tc>
                  <a:txBody>
                    <a:bodyPr/>
                    <a:lstStyle/>
                    <a:p>
                      <a:endParaRPr lang="en-US" sz="1100" dirty="0"/>
                    </a:p>
                  </a:txBody>
                  <a:tcPr/>
                </a:tc>
              </a:tr>
              <a:tr h="319093">
                <a:tc>
                  <a:txBody>
                    <a:bodyPr/>
                    <a:lstStyle/>
                    <a:p>
                      <a:pPr algn="ctr"/>
                      <a:r>
                        <a:rPr lang="en-US" sz="1100" dirty="0" smtClean="0"/>
                        <a:t>21</a:t>
                      </a:r>
                      <a:endParaRPr lang="en-US" sz="1100" dirty="0"/>
                    </a:p>
                  </a:txBody>
                  <a:tcPr/>
                </a:tc>
                <a:tc>
                  <a:txBody>
                    <a:bodyPr/>
                    <a:lstStyle/>
                    <a:p>
                      <a:endParaRPr lang="en-US" sz="1100" dirty="0"/>
                    </a:p>
                  </a:txBody>
                  <a:tcPr/>
                </a:tc>
              </a:tr>
              <a:tr h="319093">
                <a:tc>
                  <a:txBody>
                    <a:bodyPr/>
                    <a:lstStyle/>
                    <a:p>
                      <a:pPr algn="ctr"/>
                      <a:r>
                        <a:rPr lang="en-US" sz="1100" dirty="0" smtClean="0"/>
                        <a:t>22</a:t>
                      </a:r>
                      <a:endParaRPr lang="en-US" sz="1100" dirty="0"/>
                    </a:p>
                  </a:txBody>
                  <a:tcPr/>
                </a:tc>
                <a:tc>
                  <a:txBody>
                    <a:bodyPr/>
                    <a:lstStyle/>
                    <a:p>
                      <a:endParaRPr lang="en-US" sz="1100" dirty="0"/>
                    </a:p>
                  </a:txBody>
                  <a:tcPr/>
                </a:tc>
              </a:tr>
              <a:tr h="319093">
                <a:tc>
                  <a:txBody>
                    <a:bodyPr/>
                    <a:lstStyle/>
                    <a:p>
                      <a:pPr algn="ctr"/>
                      <a:r>
                        <a:rPr lang="en-US" sz="1100" dirty="0" smtClean="0"/>
                        <a:t>23</a:t>
                      </a:r>
                      <a:endParaRPr lang="en-US" sz="1100" dirty="0"/>
                    </a:p>
                  </a:txBody>
                  <a:tcPr/>
                </a:tc>
                <a:tc>
                  <a:txBody>
                    <a:bodyPr/>
                    <a:lstStyle/>
                    <a:p>
                      <a:endParaRPr lang="en-US" sz="1100" dirty="0"/>
                    </a:p>
                  </a:txBody>
                  <a:tcPr/>
                </a:tc>
              </a:tr>
              <a:tr h="319093">
                <a:tc>
                  <a:txBody>
                    <a:bodyPr/>
                    <a:lstStyle/>
                    <a:p>
                      <a:pPr algn="ctr"/>
                      <a:r>
                        <a:rPr lang="en-US" sz="1100" dirty="0" smtClean="0"/>
                        <a:t>24</a:t>
                      </a:r>
                      <a:endParaRPr lang="en-US" sz="1100" dirty="0"/>
                    </a:p>
                  </a:txBody>
                  <a:tcPr/>
                </a:tc>
                <a:tc>
                  <a:txBody>
                    <a:bodyPr/>
                    <a:lstStyle/>
                    <a:p>
                      <a:endParaRPr lang="en-US" sz="1100" dirty="0"/>
                    </a:p>
                  </a:txBody>
                  <a:tcPr/>
                </a:tc>
              </a:tr>
              <a:tr h="319093">
                <a:tc>
                  <a:txBody>
                    <a:bodyPr/>
                    <a:lstStyle/>
                    <a:p>
                      <a:pPr algn="ctr"/>
                      <a:r>
                        <a:rPr lang="en-US" sz="1100" dirty="0" smtClean="0"/>
                        <a:t>25</a:t>
                      </a:r>
                      <a:endParaRPr lang="en-US" sz="1100" dirty="0"/>
                    </a:p>
                  </a:txBody>
                  <a:tcPr/>
                </a:tc>
                <a:tc>
                  <a:txBody>
                    <a:bodyPr/>
                    <a:lstStyle/>
                    <a:p>
                      <a:endParaRPr lang="en-US" sz="1100" dirty="0"/>
                    </a:p>
                  </a:txBody>
                  <a:tcPr/>
                </a:tc>
              </a:tr>
              <a:tr h="319093">
                <a:tc>
                  <a:txBody>
                    <a:bodyPr/>
                    <a:lstStyle/>
                    <a:p>
                      <a:pPr algn="ctr"/>
                      <a:endParaRPr lang="en-US" sz="1100" dirty="0"/>
                    </a:p>
                  </a:txBody>
                  <a:tcPr/>
                </a:tc>
                <a:tc>
                  <a:txBody>
                    <a:bodyPr/>
                    <a:lstStyle/>
                    <a:p>
                      <a:endParaRPr lang="en-US" sz="1100" dirty="0"/>
                    </a:p>
                  </a:txBody>
                  <a:tcPr/>
                </a:tc>
              </a:tr>
            </a:tbl>
          </a:graphicData>
        </a:graphic>
      </p:graphicFrame>
    </p:spTree>
    <p:extLst>
      <p:ext uri="{BB962C8B-B14F-4D97-AF65-F5344CB8AC3E}">
        <p14:creationId xmlns:p14="http://schemas.microsoft.com/office/powerpoint/2010/main" val="158267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567"/>
            <a:ext cx="8229600" cy="990600"/>
          </a:xfrm>
        </p:spPr>
        <p:txBody>
          <a:bodyPr/>
          <a:lstStyle/>
          <a:p>
            <a:r>
              <a:rPr lang="en-US" dirty="0" smtClean="0"/>
              <a:t>Opening Discussion</a:t>
            </a:r>
            <a:endParaRPr lang="en-US" dirty="0"/>
          </a:p>
        </p:txBody>
      </p:sp>
      <p:sp>
        <p:nvSpPr>
          <p:cNvPr id="3" name="Content Placeholder 2"/>
          <p:cNvSpPr>
            <a:spLocks noGrp="1"/>
          </p:cNvSpPr>
          <p:nvPr>
            <p:ph idx="1"/>
          </p:nvPr>
        </p:nvSpPr>
        <p:spPr>
          <a:xfrm>
            <a:off x="302316" y="1276167"/>
            <a:ext cx="8229600" cy="1186672"/>
          </a:xfrm>
        </p:spPr>
        <p:txBody>
          <a:bodyPr/>
          <a:lstStyle/>
          <a:p>
            <a:pPr marL="0" indent="0">
              <a:buNone/>
            </a:pPr>
            <a:r>
              <a:rPr lang="en-US" dirty="0" smtClean="0"/>
              <a:t>We know that 1+2+3=6 AND 1x2x3=6. Is this true for all a, b, c? Is </a:t>
            </a:r>
            <a:r>
              <a:rPr lang="en-US" dirty="0" err="1" smtClean="0"/>
              <a:t>a+b+c</a:t>
            </a:r>
            <a:r>
              <a:rPr lang="en-US" dirty="0" smtClean="0"/>
              <a:t> always equal to </a:t>
            </a:r>
            <a:r>
              <a:rPr lang="en-US" dirty="0" err="1" smtClean="0"/>
              <a:t>abc</a:t>
            </a:r>
            <a:r>
              <a:rPr lang="en-US" dirty="0" smtClean="0"/>
              <a:t>?</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88244" y="2788080"/>
            <a:ext cx="4910552" cy="1672912"/>
          </a:xfrm>
          <a:prstGeom prst="rect">
            <a:avLst/>
          </a:prstGeom>
          <a:noFill/>
          <a:ln>
            <a:noFill/>
          </a:ln>
        </p:spPr>
      </p:pic>
    </p:spTree>
    <p:extLst>
      <p:ext uri="{BB962C8B-B14F-4D97-AF65-F5344CB8AC3E}">
        <p14:creationId xmlns:p14="http://schemas.microsoft.com/office/powerpoint/2010/main" val="95001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7138"/>
            <a:ext cx="8229600" cy="990600"/>
          </a:xfrm>
        </p:spPr>
        <p:txBody>
          <a:bodyPr/>
          <a:lstStyle/>
          <a:p>
            <a:r>
              <a:rPr lang="en-US" dirty="0" smtClean="0"/>
              <a:t>Example</a:t>
            </a:r>
            <a:endParaRPr lang="en-US" dirty="0"/>
          </a:p>
        </p:txBody>
      </p:sp>
      <p:sp>
        <p:nvSpPr>
          <p:cNvPr id="3" name="Content Placeholder 2"/>
          <p:cNvSpPr>
            <a:spLocks noGrp="1"/>
          </p:cNvSpPr>
          <p:nvPr>
            <p:ph idx="1"/>
          </p:nvPr>
        </p:nvSpPr>
        <p:spPr>
          <a:xfrm>
            <a:off x="333293" y="1043818"/>
            <a:ext cx="8229600" cy="1713319"/>
          </a:xfrm>
        </p:spPr>
        <p:txBody>
          <a:bodyPr/>
          <a:lstStyle/>
          <a:p>
            <a:pPr marL="0" indent="0">
              <a:buNone/>
            </a:pPr>
            <a:r>
              <a:rPr lang="en-US" dirty="0" smtClean="0"/>
              <a:t>What if, in the 4-number game, we allowed repeated use of symbols. Knowing that 1+2+3+4=10, we can make 110 because </a:t>
            </a:r>
          </a:p>
          <a:p>
            <a:pPr marL="0" indent="0">
              <a:buNone/>
            </a:pPr>
            <a:r>
              <a:rPr lang="en-US" dirty="0" smtClean="0"/>
              <a:t>10x10+10 = 110, so (1+2+3+4)(1+2+3+4)+(1+2+3+4) = 110</a:t>
            </a:r>
            <a:endParaRPr lang="en-US" dirty="0"/>
          </a:p>
        </p:txBody>
      </p:sp>
      <p:sp>
        <p:nvSpPr>
          <p:cNvPr id="4" name="Content Placeholder 2"/>
          <p:cNvSpPr txBox="1">
            <a:spLocks/>
          </p:cNvSpPr>
          <p:nvPr/>
        </p:nvSpPr>
        <p:spPr>
          <a:xfrm>
            <a:off x="333293" y="1040326"/>
            <a:ext cx="8229600" cy="3016941"/>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t>Now, what if the symbols were 3, x, y, and a (instead of 1, 2, 3, 4). </a:t>
            </a:r>
          </a:p>
          <a:p>
            <a:pPr marL="457200" indent="-457200">
              <a:buFont typeface="Arial" pitchFamily="34" charset="0"/>
              <a:buAutoNum type="arabicParenR"/>
            </a:pPr>
            <a:r>
              <a:rPr lang="en-US" dirty="0" smtClean="0"/>
              <a:t>What expressions can you make from these symbols using addition only?</a:t>
            </a:r>
          </a:p>
          <a:p>
            <a:pPr marL="457200" indent="-457200">
              <a:buFont typeface="Arial" pitchFamily="34" charset="0"/>
              <a:buAutoNum type="arabicParenR"/>
            </a:pPr>
            <a:r>
              <a:rPr lang="en-US" dirty="0" smtClean="0"/>
              <a:t>What expressions can you make when repetition is allowed?</a:t>
            </a:r>
            <a:endParaRPr lang="en-US" dirty="0"/>
          </a:p>
        </p:txBody>
      </p:sp>
      <p:sp>
        <p:nvSpPr>
          <p:cNvPr id="5" name="TextBox 4"/>
          <p:cNvSpPr txBox="1"/>
          <p:nvPr/>
        </p:nvSpPr>
        <p:spPr>
          <a:xfrm>
            <a:off x="333293" y="3841409"/>
            <a:ext cx="8448664" cy="461665"/>
          </a:xfrm>
          <a:prstGeom prst="rect">
            <a:avLst/>
          </a:prstGeom>
          <a:noFill/>
        </p:spPr>
        <p:txBody>
          <a:bodyPr wrap="square" rtlCol="0">
            <a:spAutoFit/>
          </a:bodyPr>
          <a:lstStyle/>
          <a:p>
            <a:r>
              <a:rPr lang="en-US" sz="2400" dirty="0" smtClean="0"/>
              <a:t>Did anyone, or can anyone, make 4x + 5y + 3a from this?</a:t>
            </a:r>
            <a:endParaRPr lang="en-US" sz="2400" dirty="0"/>
          </a:p>
        </p:txBody>
      </p:sp>
    </p:spTree>
    <p:extLst>
      <p:ext uri="{BB962C8B-B14F-4D97-AF65-F5344CB8AC3E}">
        <p14:creationId xmlns:p14="http://schemas.microsoft.com/office/powerpoint/2010/main" val="78538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lstStyle/>
          <a:p>
            <a:r>
              <a:rPr lang="en-US" dirty="0" smtClean="0"/>
              <a:t>Notes</a:t>
            </a:r>
            <a:endParaRPr lang="en-US" dirty="0"/>
          </a:p>
        </p:txBody>
      </p:sp>
      <p:sp>
        <p:nvSpPr>
          <p:cNvPr id="3" name="TextBox 2"/>
          <p:cNvSpPr txBox="1"/>
          <p:nvPr/>
        </p:nvSpPr>
        <p:spPr>
          <a:xfrm>
            <a:off x="384869" y="927407"/>
            <a:ext cx="8378131" cy="5632311"/>
          </a:xfrm>
          <a:prstGeom prst="rect">
            <a:avLst/>
          </a:prstGeom>
          <a:noFill/>
        </p:spPr>
        <p:txBody>
          <a:bodyPr wrap="square" rtlCol="0">
            <a:spAutoFit/>
          </a:bodyPr>
          <a:lstStyle/>
          <a:p>
            <a:r>
              <a:rPr lang="en-US" sz="2400" u="sng" dirty="0" smtClean="0"/>
              <a:t>Distributive property</a:t>
            </a:r>
            <a:r>
              <a:rPr lang="en-US" sz="2400" dirty="0" smtClean="0"/>
              <a:t>: if a, b, and c are real numbers, then a(b + c)=ab + </a:t>
            </a:r>
            <a:r>
              <a:rPr lang="en-US" sz="2400" dirty="0" err="1" smtClean="0"/>
              <a:t>bc</a:t>
            </a:r>
            <a:endParaRPr lang="en-US" sz="2400" dirty="0" smtClean="0"/>
          </a:p>
          <a:p>
            <a:pPr marL="342900" indent="-342900">
              <a:buFont typeface="Arial" panose="020B0604020202020204" pitchFamily="34" charset="0"/>
              <a:buChar char="•"/>
            </a:pPr>
            <a:r>
              <a:rPr lang="en-US" sz="2400" dirty="0" smtClean="0"/>
              <a:t>(</a:t>
            </a:r>
            <a:r>
              <a:rPr lang="en-US" sz="2400" dirty="0" err="1" smtClean="0"/>
              <a:t>a+b</a:t>
            </a:r>
            <a:r>
              <a:rPr lang="en-US" sz="2400" dirty="0" smtClean="0"/>
              <a:t>)</a:t>
            </a:r>
            <a:r>
              <a:rPr lang="en-US" sz="2400" baseline="30000" dirty="0" smtClean="0"/>
              <a:t>2</a:t>
            </a:r>
            <a:r>
              <a:rPr lang="en-US" sz="2400" dirty="0" smtClean="0"/>
              <a:t> = a</a:t>
            </a:r>
            <a:r>
              <a:rPr lang="en-US" sz="2400" baseline="30000" dirty="0" smtClean="0"/>
              <a:t>2</a:t>
            </a:r>
            <a:r>
              <a:rPr lang="en-US" sz="2400" dirty="0" smtClean="0"/>
              <a:t> + 2ab + b</a:t>
            </a:r>
            <a:r>
              <a:rPr lang="en-US" sz="2400" baseline="30000" dirty="0" smtClean="0"/>
              <a:t>2</a:t>
            </a:r>
          </a:p>
          <a:p>
            <a:pPr marL="342900" indent="-342900">
              <a:buFont typeface="Arial" panose="020B0604020202020204" pitchFamily="34" charset="0"/>
              <a:buChar char="•"/>
            </a:pPr>
            <a:r>
              <a:rPr lang="en-US" sz="2400" dirty="0" smtClean="0"/>
              <a:t>(a+b+1)(b+1) = ab + b</a:t>
            </a:r>
            <a:r>
              <a:rPr lang="en-US" sz="2400" baseline="30000" dirty="0" smtClean="0"/>
              <a:t>2</a:t>
            </a:r>
            <a:r>
              <a:rPr lang="en-US" sz="2400" dirty="0" smtClean="0"/>
              <a:t> + a + 2b + 1</a:t>
            </a:r>
          </a:p>
          <a:p>
            <a:pPr marL="342900" indent="-342900">
              <a:buFont typeface="Arial" panose="020B0604020202020204" pitchFamily="34" charset="0"/>
              <a:buChar char="•"/>
            </a:pPr>
            <a:r>
              <a:rPr lang="en-US" sz="2400" dirty="0" smtClean="0"/>
              <a:t>(</a:t>
            </a:r>
            <a:r>
              <a:rPr lang="en-US" sz="2400" dirty="0" err="1" smtClean="0"/>
              <a:t>a+b</a:t>
            </a:r>
            <a:r>
              <a:rPr lang="en-US" sz="2400" dirty="0" smtClean="0"/>
              <a:t>)(</a:t>
            </a:r>
            <a:r>
              <a:rPr lang="en-US" sz="2400" dirty="0" err="1" smtClean="0"/>
              <a:t>c+d</a:t>
            </a:r>
            <a:r>
              <a:rPr lang="en-US" sz="2400" dirty="0" smtClean="0"/>
              <a:t>)(</a:t>
            </a:r>
            <a:r>
              <a:rPr lang="en-US" sz="2400" dirty="0" err="1" smtClean="0"/>
              <a:t>e+f+g</a:t>
            </a:r>
            <a:r>
              <a:rPr lang="en-US" sz="2400" dirty="0" smtClean="0"/>
              <a:t>) = ace + </a:t>
            </a:r>
            <a:r>
              <a:rPr lang="en-US" sz="2400" dirty="0" err="1" smtClean="0"/>
              <a:t>acf</a:t>
            </a:r>
            <a:r>
              <a:rPr lang="en-US" sz="2400" dirty="0" smtClean="0"/>
              <a:t> + </a:t>
            </a:r>
            <a:r>
              <a:rPr lang="en-US" sz="2400" dirty="0" err="1" smtClean="0"/>
              <a:t>acg</a:t>
            </a:r>
            <a:r>
              <a:rPr lang="en-US" sz="2400" dirty="0" smtClean="0"/>
              <a:t> + </a:t>
            </a:r>
            <a:r>
              <a:rPr lang="en-US" sz="2400" dirty="0" err="1" smtClean="0"/>
              <a:t>ade</a:t>
            </a:r>
            <a:r>
              <a:rPr lang="en-US" sz="2400" dirty="0" smtClean="0"/>
              <a:t> + </a:t>
            </a:r>
            <a:r>
              <a:rPr lang="en-US" sz="2400" dirty="0" err="1" smtClean="0"/>
              <a:t>adf</a:t>
            </a:r>
            <a:r>
              <a:rPr lang="en-US" sz="2400" dirty="0" smtClean="0"/>
              <a:t> + </a:t>
            </a:r>
            <a:r>
              <a:rPr lang="en-US" sz="2400" dirty="0" err="1" smtClean="0"/>
              <a:t>adg</a:t>
            </a:r>
            <a:r>
              <a:rPr lang="en-US" sz="2400" dirty="0"/>
              <a:t> + </a:t>
            </a:r>
            <a:r>
              <a:rPr lang="en-US" sz="2400" dirty="0" smtClean="0"/>
              <a:t>			</a:t>
            </a:r>
            <a:r>
              <a:rPr lang="en-US" sz="2400" dirty="0" err="1" smtClean="0"/>
              <a:t>bce</a:t>
            </a:r>
            <a:r>
              <a:rPr lang="en-US" sz="2400" dirty="0" smtClean="0"/>
              <a:t> </a:t>
            </a:r>
            <a:r>
              <a:rPr lang="en-US" sz="2400" dirty="0"/>
              <a:t>+ </a:t>
            </a:r>
            <a:r>
              <a:rPr lang="en-US" sz="2400" dirty="0" err="1" smtClean="0"/>
              <a:t>bcf</a:t>
            </a:r>
            <a:r>
              <a:rPr lang="en-US" sz="2400" dirty="0" smtClean="0"/>
              <a:t> </a:t>
            </a:r>
            <a:r>
              <a:rPr lang="en-US" sz="2400" dirty="0"/>
              <a:t>+ </a:t>
            </a:r>
            <a:r>
              <a:rPr lang="en-US" sz="2400" dirty="0" err="1" smtClean="0"/>
              <a:t>bcg</a:t>
            </a:r>
            <a:r>
              <a:rPr lang="en-US" sz="2400" dirty="0" smtClean="0"/>
              <a:t> </a:t>
            </a:r>
            <a:r>
              <a:rPr lang="en-US" sz="2400" dirty="0"/>
              <a:t>+ </a:t>
            </a:r>
            <a:r>
              <a:rPr lang="en-US" sz="2400" dirty="0" err="1" smtClean="0"/>
              <a:t>bde</a:t>
            </a:r>
            <a:r>
              <a:rPr lang="en-US" sz="2400" dirty="0" smtClean="0"/>
              <a:t> </a:t>
            </a:r>
            <a:r>
              <a:rPr lang="en-US" sz="2400" dirty="0"/>
              <a:t>+ </a:t>
            </a:r>
            <a:r>
              <a:rPr lang="en-US" sz="2400" dirty="0" err="1" smtClean="0"/>
              <a:t>bdf</a:t>
            </a:r>
            <a:r>
              <a:rPr lang="en-US" sz="2400" dirty="0" smtClean="0"/>
              <a:t> </a:t>
            </a:r>
            <a:r>
              <a:rPr lang="en-US" sz="2400" dirty="0"/>
              <a:t>+ </a:t>
            </a:r>
            <a:r>
              <a:rPr lang="en-US" sz="2400" dirty="0" err="1" smtClean="0"/>
              <a:t>bdg</a:t>
            </a:r>
            <a:r>
              <a:rPr lang="en-US" sz="2400" dirty="0" smtClean="0"/>
              <a:t> </a:t>
            </a:r>
          </a:p>
          <a:p>
            <a:pPr marL="342900" indent="-342900">
              <a:buFont typeface="Arial" panose="020B0604020202020204" pitchFamily="34" charset="0"/>
              <a:buChar char="•"/>
            </a:pPr>
            <a:endParaRPr lang="en-US" sz="2400" dirty="0"/>
          </a:p>
          <a:p>
            <a:r>
              <a:rPr lang="en-US" sz="2400" i="1" dirty="0" smtClean="0"/>
              <a:t>Collecting, or combining, like terms is an extension of the distributive property.  </a:t>
            </a:r>
          </a:p>
          <a:p>
            <a:r>
              <a:rPr lang="en-US" sz="2400" i="1" dirty="0" smtClean="0"/>
              <a:t>x + x = 2x because:   x + x = 1x + 1x = (1+1)x = 2x</a:t>
            </a:r>
          </a:p>
          <a:p>
            <a:endParaRPr lang="en-US" sz="2400" dirty="0"/>
          </a:p>
          <a:p>
            <a:r>
              <a:rPr lang="en-US" sz="2400" u="sng" dirty="0" smtClean="0"/>
              <a:t>Terms</a:t>
            </a:r>
            <a:r>
              <a:rPr lang="en-US" sz="2400" dirty="0" smtClean="0"/>
              <a:t> – single numbers, variables, or combinations connected by multiplication (separated by add/subtraction)</a:t>
            </a:r>
          </a:p>
          <a:p>
            <a:r>
              <a:rPr lang="en-US" sz="2400" u="sng" dirty="0" smtClean="0"/>
              <a:t>Like terms </a:t>
            </a:r>
            <a:r>
              <a:rPr lang="en-US" sz="2400" dirty="0" smtClean="0"/>
              <a:t>– terms that have the same variables raised to the same exponents.</a:t>
            </a:r>
            <a:endParaRPr lang="en-US" sz="24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70290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 exercises 1-5</a:t>
            </a:r>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smtClean="0"/>
              <a:t>Independent work</a:t>
            </a:r>
          </a:p>
          <a:p>
            <a:endParaRPr lang="en-US" dirty="0" smtClean="0"/>
          </a:p>
          <a:p>
            <a:endParaRPr lang="en-US" dirty="0"/>
          </a:p>
        </p:txBody>
      </p:sp>
    </p:spTree>
    <p:extLst>
      <p:ext uri="{BB962C8B-B14F-4D97-AF65-F5344CB8AC3E}">
        <p14:creationId xmlns:p14="http://schemas.microsoft.com/office/powerpoint/2010/main" val="1533719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7</a:t>
            </a:r>
            <a:endParaRPr lang="en-US" dirty="0"/>
          </a:p>
        </p:txBody>
      </p:sp>
      <p:sp>
        <p:nvSpPr>
          <p:cNvPr id="3" name="Subtitle 2"/>
          <p:cNvSpPr>
            <a:spLocks noGrp="1"/>
          </p:cNvSpPr>
          <p:nvPr>
            <p:ph type="subTitle" idx="1"/>
          </p:nvPr>
        </p:nvSpPr>
        <p:spPr/>
        <p:txBody>
          <a:bodyPr/>
          <a:lstStyle/>
          <a:p>
            <a:r>
              <a:rPr lang="en-US" dirty="0" smtClean="0"/>
              <a:t>Opening, </a:t>
            </a:r>
            <a:r>
              <a:rPr lang="en-US" dirty="0"/>
              <a:t>notes</a:t>
            </a:r>
            <a:r>
              <a:rPr lang="en-US" dirty="0" smtClean="0"/>
              <a:t>, example, </a:t>
            </a:r>
            <a:r>
              <a:rPr lang="en-US" dirty="0"/>
              <a:t>workshop</a:t>
            </a:r>
          </a:p>
        </p:txBody>
      </p:sp>
    </p:spTree>
    <p:extLst>
      <p:ext uri="{BB962C8B-B14F-4D97-AF65-F5344CB8AC3E}">
        <p14:creationId xmlns:p14="http://schemas.microsoft.com/office/powerpoint/2010/main" val="3757908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278674"/>
            <a:ext cx="8229600" cy="747930"/>
          </a:xfrm>
        </p:spPr>
        <p:txBody>
          <a:bodyPr/>
          <a:lstStyle/>
          <a:p>
            <a:r>
              <a:rPr lang="en-US" dirty="0" smtClean="0"/>
              <a:t>Example</a:t>
            </a:r>
            <a:endParaRPr lang="en-US" dirty="0"/>
          </a:p>
        </p:txBody>
      </p:sp>
      <p:sp>
        <p:nvSpPr>
          <p:cNvPr id="3" name="Content Placeholder 2"/>
          <p:cNvSpPr>
            <a:spLocks noGrp="1"/>
          </p:cNvSpPr>
          <p:nvPr>
            <p:ph idx="1"/>
          </p:nvPr>
        </p:nvSpPr>
        <p:spPr>
          <a:xfrm>
            <a:off x="457200" y="904685"/>
            <a:ext cx="8229600" cy="980948"/>
          </a:xfrm>
        </p:spPr>
        <p:txBody>
          <a:bodyPr>
            <a:normAutofit/>
          </a:bodyPr>
          <a:lstStyle/>
          <a:p>
            <a:pPr marL="0" indent="0">
              <a:buNone/>
            </a:pPr>
            <a:r>
              <a:rPr lang="en-US" dirty="0" smtClean="0"/>
              <a:t>Here is an elevation-v-time graph of a person’s motion. Describe what the person might be doing.</a:t>
            </a:r>
          </a:p>
          <a:p>
            <a:pPr marL="0" indent="0">
              <a:buNone/>
            </a:pPr>
            <a:endParaRPr lang="en-US" dirty="0" smtClean="0"/>
          </a:p>
        </p:txBody>
      </p:sp>
      <p:pic>
        <p:nvPicPr>
          <p:cNvPr id="4" name="Picture 3"/>
          <p:cNvPicPr/>
          <p:nvPr/>
        </p:nvPicPr>
        <p:blipFill>
          <a:blip r:embed="rId2" cstate="email">
            <a:extLst>
              <a:ext uri="{28A0092B-C50C-407E-A947-70E740481C1C}">
                <a14:useLocalDpi xmlns:a14="http://schemas.microsoft.com/office/drawing/2010/main" val="0"/>
              </a:ext>
            </a:extLst>
          </a:blip>
          <a:stretch>
            <a:fillRect/>
          </a:stretch>
        </p:blipFill>
        <p:spPr>
          <a:xfrm>
            <a:off x="1184275" y="1641793"/>
            <a:ext cx="6100446" cy="3890327"/>
          </a:xfrm>
          <a:prstGeom prst="rect">
            <a:avLst/>
          </a:prstGeom>
        </p:spPr>
      </p:pic>
      <p:sp>
        <p:nvSpPr>
          <p:cNvPr id="5" name="TextBox 4"/>
          <p:cNvSpPr txBox="1"/>
          <p:nvPr/>
        </p:nvSpPr>
        <p:spPr>
          <a:xfrm>
            <a:off x="106680" y="5532120"/>
            <a:ext cx="848868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What is happening when the graph is increasing/decreasing/constant?</a:t>
            </a:r>
          </a:p>
          <a:p>
            <a:pPr marL="285750" indent="-285750">
              <a:buFont typeface="Arial" panose="020B0604020202020204" pitchFamily="34" charset="0"/>
              <a:buChar char="•"/>
            </a:pPr>
            <a:r>
              <a:rPr lang="en-US" dirty="0" smtClean="0"/>
              <a:t>What does it mean when one part is steeper than another?</a:t>
            </a:r>
          </a:p>
          <a:p>
            <a:pPr marL="285750" indent="-285750">
              <a:buFont typeface="Arial" panose="020B0604020202020204" pitchFamily="34" charset="0"/>
              <a:buChar char="•"/>
            </a:pPr>
            <a:r>
              <a:rPr lang="en-US" dirty="0" smtClean="0"/>
              <a:t>Is it possible it’s a person on a ladder? Hill?</a:t>
            </a:r>
          </a:p>
          <a:p>
            <a:pPr marL="285750" indent="-285750">
              <a:buFont typeface="Arial" panose="020B0604020202020204" pitchFamily="34" charset="0"/>
              <a:buChar char="•"/>
            </a:pPr>
            <a:r>
              <a:rPr lang="en-US" dirty="0" smtClean="0"/>
              <a:t>What’s the average rate of change from 0 to 4 minutes?</a:t>
            </a:r>
            <a:endParaRPr lang="en-US" dirty="0"/>
          </a:p>
        </p:txBody>
      </p:sp>
    </p:spTree>
    <p:extLst>
      <p:ext uri="{BB962C8B-B14F-4D97-AF65-F5344CB8AC3E}">
        <p14:creationId xmlns:p14="http://schemas.microsoft.com/office/powerpoint/2010/main" val="100950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67"/>
            <a:ext cx="8229600" cy="990600"/>
          </a:xfrm>
        </p:spPr>
        <p:txBody>
          <a:bodyPr/>
          <a:lstStyle/>
          <a:p>
            <a:r>
              <a:rPr lang="en-US" dirty="0" smtClean="0"/>
              <a:t>Opening</a:t>
            </a:r>
            <a:endParaRPr lang="en-US" dirty="0"/>
          </a:p>
        </p:txBody>
      </p:sp>
      <p:sp>
        <p:nvSpPr>
          <p:cNvPr id="3" name="Content Placeholder 2"/>
          <p:cNvSpPr>
            <a:spLocks noGrp="1"/>
          </p:cNvSpPr>
          <p:nvPr>
            <p:ph idx="1"/>
          </p:nvPr>
        </p:nvSpPr>
        <p:spPr>
          <a:xfrm>
            <a:off x="302316" y="1012836"/>
            <a:ext cx="8229600" cy="5368859"/>
          </a:xfrm>
        </p:spPr>
        <p:txBody>
          <a:bodyPr>
            <a:normAutofit/>
          </a:bodyPr>
          <a:lstStyle/>
          <a:p>
            <a:pPr marL="0" indent="0">
              <a:buNone/>
            </a:pPr>
            <a:r>
              <a:rPr lang="en-US" dirty="0" err="1" smtClean="0"/>
              <a:t>Shyanne</a:t>
            </a:r>
            <a:r>
              <a:rPr lang="en-US" dirty="0" smtClean="0"/>
              <a:t> draws the following picture to represent 3 + 4:</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Ben looks at the picture from the opposite side of the table and says “You drew 4 + 3.” Why does Ben interpret it this way?</a:t>
            </a:r>
            <a:endParaRPr lang="en-US" dirty="0"/>
          </a:p>
        </p:txBody>
      </p:sp>
      <p:pic>
        <p:nvPicPr>
          <p:cNvPr id="5" name="Picture 4"/>
          <p:cNvPicPr/>
          <p:nvPr/>
        </p:nvPicPr>
        <p:blipFill>
          <a:blip r:embed="rId2"/>
          <a:srcRect/>
          <a:stretch>
            <a:fillRect/>
          </a:stretch>
        </p:blipFill>
        <p:spPr bwMode="auto">
          <a:xfrm>
            <a:off x="1889592" y="1812278"/>
            <a:ext cx="5219493" cy="1858746"/>
          </a:xfrm>
          <a:prstGeom prst="rect">
            <a:avLst/>
          </a:prstGeom>
          <a:noFill/>
          <a:ln w="9525">
            <a:noFill/>
            <a:miter lim="800000"/>
            <a:headEnd/>
            <a:tailEnd/>
          </a:ln>
        </p:spPr>
      </p:pic>
    </p:spTree>
    <p:extLst>
      <p:ext uri="{BB962C8B-B14F-4D97-AF65-F5344CB8AC3E}">
        <p14:creationId xmlns:p14="http://schemas.microsoft.com/office/powerpoint/2010/main" val="22940361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67"/>
            <a:ext cx="8229600" cy="990600"/>
          </a:xfrm>
        </p:spPr>
        <p:txBody>
          <a:bodyPr/>
          <a:lstStyle/>
          <a:p>
            <a:r>
              <a:rPr lang="en-US" dirty="0" smtClean="0"/>
              <a:t>Opening</a:t>
            </a:r>
            <a:endParaRPr lang="en-US" dirty="0"/>
          </a:p>
        </p:txBody>
      </p:sp>
      <p:sp>
        <p:nvSpPr>
          <p:cNvPr id="3" name="Content Placeholder 2"/>
          <p:cNvSpPr>
            <a:spLocks noGrp="1"/>
          </p:cNvSpPr>
          <p:nvPr>
            <p:ph idx="1"/>
          </p:nvPr>
        </p:nvSpPr>
        <p:spPr>
          <a:xfrm>
            <a:off x="302316" y="1012836"/>
            <a:ext cx="8229600" cy="5368859"/>
          </a:xfrm>
        </p:spPr>
        <p:txBody>
          <a:bodyPr>
            <a:normAutofit/>
          </a:bodyPr>
          <a:lstStyle/>
          <a:p>
            <a:pPr marL="0" indent="0">
              <a:buNone/>
            </a:pPr>
            <a:r>
              <a:rPr lang="en-US" dirty="0" err="1" smtClean="0"/>
              <a:t>Shyanne</a:t>
            </a:r>
            <a:r>
              <a:rPr lang="en-US" dirty="0" smtClean="0"/>
              <a:t> adds more to her picture and says: “Now the picture represents (3 + 4) + 2.”</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How might Ben see the picture?</a:t>
            </a:r>
            <a:endParaRPr lang="en-US" dirty="0"/>
          </a:p>
        </p:txBody>
      </p:sp>
      <p:pic>
        <p:nvPicPr>
          <p:cNvPr id="4" name="Picture 3"/>
          <p:cNvPicPr/>
          <p:nvPr/>
        </p:nvPicPr>
        <p:blipFill>
          <a:blip r:embed="rId2"/>
          <a:srcRect/>
          <a:stretch>
            <a:fillRect/>
          </a:stretch>
        </p:blipFill>
        <p:spPr bwMode="auto">
          <a:xfrm>
            <a:off x="1490621" y="2047118"/>
            <a:ext cx="5835419" cy="1592925"/>
          </a:xfrm>
          <a:prstGeom prst="rect">
            <a:avLst/>
          </a:prstGeom>
          <a:noFill/>
          <a:ln w="9525">
            <a:noFill/>
            <a:miter lim="800000"/>
            <a:headEnd/>
            <a:tailEnd/>
          </a:ln>
        </p:spPr>
      </p:pic>
    </p:spTree>
    <p:extLst>
      <p:ext uri="{BB962C8B-B14F-4D97-AF65-F5344CB8AC3E}">
        <p14:creationId xmlns:p14="http://schemas.microsoft.com/office/powerpoint/2010/main" val="22500283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67"/>
            <a:ext cx="8229600" cy="990600"/>
          </a:xfrm>
        </p:spPr>
        <p:txBody>
          <a:bodyPr/>
          <a:lstStyle/>
          <a:p>
            <a:r>
              <a:rPr lang="en-US" dirty="0" smtClean="0"/>
              <a:t>Opening</a:t>
            </a:r>
            <a:endParaRPr lang="en-US" dirty="0"/>
          </a:p>
        </p:txBody>
      </p:sp>
      <p:sp>
        <p:nvSpPr>
          <p:cNvPr id="3" name="Content Placeholder 2"/>
          <p:cNvSpPr>
            <a:spLocks noGrp="1"/>
          </p:cNvSpPr>
          <p:nvPr>
            <p:ph idx="1"/>
          </p:nvPr>
        </p:nvSpPr>
        <p:spPr>
          <a:xfrm>
            <a:off x="302316" y="1012836"/>
            <a:ext cx="8229600" cy="5368859"/>
          </a:xfrm>
        </p:spPr>
        <p:txBody>
          <a:bodyPr>
            <a:normAutofit lnSpcReduction="10000"/>
          </a:bodyPr>
          <a:lstStyle/>
          <a:p>
            <a:pPr marL="0" indent="0">
              <a:buNone/>
            </a:pPr>
            <a:r>
              <a:rPr lang="en-US" dirty="0" err="1" smtClean="0"/>
              <a:t>Shyanne</a:t>
            </a:r>
            <a:r>
              <a:rPr lang="en-US" dirty="0" smtClean="0"/>
              <a:t> then draws another picture of squares to represent 3 x 4. Ben moves to the end of the table and says “From my new seat it looks like 4 x 3.” What picture did </a:t>
            </a:r>
            <a:r>
              <a:rPr lang="en-US" dirty="0" err="1" smtClean="0"/>
              <a:t>Shyanne</a:t>
            </a:r>
            <a:r>
              <a:rPr lang="en-US" dirty="0" smtClean="0"/>
              <a:t> draw and where did Ben sit for his view?</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Challenge: Draw a picture for (3 x 4) x 5 that could also be (4 x 5) x 3 from a different view point.</a:t>
            </a:r>
          </a:p>
        </p:txBody>
      </p:sp>
    </p:spTree>
    <p:extLst>
      <p:ext uri="{BB962C8B-B14F-4D97-AF65-F5344CB8AC3E}">
        <p14:creationId xmlns:p14="http://schemas.microsoft.com/office/powerpoint/2010/main" val="30190815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normAutofit/>
          </a:bodyPr>
          <a:lstStyle/>
          <a:p>
            <a:r>
              <a:rPr lang="en-US" dirty="0" smtClean="0"/>
              <a:t>Notes: The </a:t>
            </a:r>
            <a:r>
              <a:rPr lang="en-US" dirty="0"/>
              <a:t>Properties </a:t>
            </a:r>
            <a:r>
              <a:rPr lang="en-US" dirty="0" smtClean="0"/>
              <a:t>&amp; Definitions</a:t>
            </a:r>
            <a:endParaRPr lang="en-US" dirty="0"/>
          </a:p>
        </p:txBody>
      </p:sp>
      <p:sp>
        <p:nvSpPr>
          <p:cNvPr id="3" name="TextBox 2"/>
          <p:cNvSpPr txBox="1"/>
          <p:nvPr/>
        </p:nvSpPr>
        <p:spPr>
          <a:xfrm>
            <a:off x="106680" y="927407"/>
            <a:ext cx="9037319" cy="5632310"/>
          </a:xfrm>
          <a:prstGeom prst="rect">
            <a:avLst/>
          </a:prstGeom>
          <a:noFill/>
        </p:spPr>
        <p:txBody>
          <a:bodyPr wrap="square" rtlCol="0">
            <a:spAutoFit/>
          </a:bodyPr>
          <a:lstStyle/>
          <a:p>
            <a:r>
              <a:rPr lang="en-US" sz="2400" b="1" cap="small" dirty="0" smtClean="0"/>
              <a:t>commutative property</a:t>
            </a:r>
            <a:r>
              <a:rPr lang="en-US" sz="2400" dirty="0" smtClean="0"/>
              <a:t>:  For real numbers, </a:t>
            </a:r>
            <a:r>
              <a:rPr lang="en-US" sz="2400" i="1" dirty="0" err="1" smtClean="0"/>
              <a:t>a</a:t>
            </a:r>
            <a:r>
              <a:rPr lang="en-US" sz="2400" dirty="0" err="1"/>
              <a:t>+</a:t>
            </a:r>
            <a:r>
              <a:rPr lang="en-US" sz="2400" i="1" dirty="0" err="1"/>
              <a:t>b</a:t>
            </a:r>
            <a:r>
              <a:rPr lang="en-US" sz="2400" dirty="0"/>
              <a:t>=</a:t>
            </a:r>
            <a:r>
              <a:rPr lang="en-US" sz="2400" i="1" dirty="0" err="1"/>
              <a:t>b</a:t>
            </a:r>
            <a:r>
              <a:rPr lang="en-US" sz="2400" dirty="0" err="1"/>
              <a:t>+</a:t>
            </a:r>
            <a:r>
              <a:rPr lang="en-US" sz="2400" i="1" dirty="0" err="1" smtClean="0"/>
              <a:t>a</a:t>
            </a:r>
            <a:r>
              <a:rPr lang="en-US" sz="2400" dirty="0"/>
              <a:t> </a:t>
            </a:r>
            <a:r>
              <a:rPr lang="en-US" sz="2400" dirty="0" smtClean="0"/>
              <a:t>&amp;</a:t>
            </a:r>
            <a:r>
              <a:rPr lang="en-US" sz="2400" i="1" dirty="0" err="1" smtClean="0"/>
              <a:t>a</a:t>
            </a:r>
            <a:r>
              <a:rPr lang="en-US" sz="2400" dirty="0" err="1"/>
              <a:t>×</a:t>
            </a:r>
            <a:r>
              <a:rPr lang="en-US" sz="2400" i="1" dirty="0" err="1"/>
              <a:t>b</a:t>
            </a:r>
            <a:r>
              <a:rPr lang="en-US" sz="2400" dirty="0"/>
              <a:t>=</a:t>
            </a:r>
            <a:r>
              <a:rPr lang="en-US" sz="2400" i="1" dirty="0" err="1"/>
              <a:t>b</a:t>
            </a:r>
            <a:r>
              <a:rPr lang="en-US" sz="2400" dirty="0" err="1"/>
              <a:t>×</a:t>
            </a:r>
            <a:r>
              <a:rPr lang="en-US" sz="2400" i="1" dirty="0" err="1"/>
              <a:t>a</a:t>
            </a:r>
            <a:r>
              <a:rPr lang="en-US" sz="2400" dirty="0"/>
              <a:t>.</a:t>
            </a:r>
          </a:p>
          <a:p>
            <a:r>
              <a:rPr lang="en-US" sz="2400" b="1" cap="small" dirty="0" smtClean="0"/>
              <a:t>associative property</a:t>
            </a:r>
            <a:r>
              <a:rPr lang="en-US" sz="2400" dirty="0" smtClean="0"/>
              <a:t>:  For real </a:t>
            </a:r>
            <a:r>
              <a:rPr lang="en-US" sz="2400" dirty="0"/>
              <a:t>numbers, </a:t>
            </a:r>
            <a:r>
              <a:rPr lang="en-US" sz="2400" dirty="0" smtClean="0"/>
              <a:t>(</a:t>
            </a:r>
            <a:r>
              <a:rPr lang="en-US" sz="2400" i="1" dirty="0" err="1" smtClean="0"/>
              <a:t>a</a:t>
            </a:r>
            <a:r>
              <a:rPr lang="en-US" sz="2400" dirty="0" err="1"/>
              <a:t>+</a:t>
            </a:r>
            <a:r>
              <a:rPr lang="en-US" sz="2400" i="1" dirty="0" err="1" smtClean="0"/>
              <a:t>b</a:t>
            </a:r>
            <a:r>
              <a:rPr lang="en-US" sz="2400" i="1" dirty="0" smtClean="0"/>
              <a:t>)</a:t>
            </a:r>
            <a:r>
              <a:rPr lang="en-US" sz="2400" dirty="0" smtClean="0"/>
              <a:t>+</a:t>
            </a:r>
            <a:r>
              <a:rPr lang="en-US" sz="2400" i="1" dirty="0"/>
              <a:t>c</a:t>
            </a:r>
            <a:r>
              <a:rPr lang="en-US" sz="2400" dirty="0"/>
              <a:t>=</a:t>
            </a:r>
            <a:r>
              <a:rPr lang="en-US" sz="2400" i="1" dirty="0"/>
              <a:t>a</a:t>
            </a:r>
            <a:r>
              <a:rPr lang="en-US" sz="2400" dirty="0"/>
              <a:t>+(</a:t>
            </a:r>
            <a:r>
              <a:rPr lang="en-US" sz="2400" i="1" dirty="0" err="1"/>
              <a:t>b</a:t>
            </a:r>
            <a:r>
              <a:rPr lang="en-US" sz="2400" dirty="0" err="1"/>
              <a:t>+</a:t>
            </a:r>
            <a:r>
              <a:rPr lang="en-US" sz="2400" i="1" dirty="0" err="1"/>
              <a:t>c</a:t>
            </a:r>
            <a:r>
              <a:rPr lang="en-US" sz="2400" dirty="0" smtClean="0"/>
              <a:t>) &amp; (</a:t>
            </a:r>
            <a:r>
              <a:rPr lang="en-US" sz="2400" i="1" dirty="0" err="1" smtClean="0"/>
              <a:t>ab</a:t>
            </a:r>
            <a:r>
              <a:rPr lang="en-US" sz="2400" i="1" dirty="0" smtClean="0"/>
              <a:t>)c</a:t>
            </a:r>
            <a:r>
              <a:rPr lang="en-US" sz="2400" dirty="0"/>
              <a:t>=</a:t>
            </a:r>
            <a:r>
              <a:rPr lang="en-US" sz="2400" i="1" dirty="0"/>
              <a:t>a</a:t>
            </a:r>
            <a:r>
              <a:rPr lang="en-US" sz="2400" dirty="0"/>
              <a:t>(</a:t>
            </a:r>
            <a:r>
              <a:rPr lang="en-US" sz="2400" i="1" dirty="0" err="1"/>
              <a:t>bc</a:t>
            </a:r>
            <a:r>
              <a:rPr lang="en-US" sz="2400" dirty="0"/>
              <a:t>).</a:t>
            </a:r>
          </a:p>
          <a:p>
            <a:endParaRPr lang="en-US" sz="2400" dirty="0" smtClean="0"/>
          </a:p>
          <a:p>
            <a:r>
              <a:rPr lang="en-US" sz="2400" b="1" dirty="0"/>
              <a:t>N</a:t>
            </a:r>
            <a:r>
              <a:rPr lang="en-US" sz="2400" b="1" cap="small" dirty="0"/>
              <a:t>umerical symbol</a:t>
            </a:r>
            <a:r>
              <a:rPr lang="en-US" sz="2400" dirty="0"/>
              <a:t>: </a:t>
            </a:r>
            <a:r>
              <a:rPr lang="en-US" sz="2400" dirty="0" smtClean="0"/>
              <a:t>represents </a:t>
            </a:r>
            <a:r>
              <a:rPr lang="en-US" sz="2400" dirty="0"/>
              <a:t>a specific number. </a:t>
            </a:r>
            <a:endParaRPr lang="en-US" sz="2400" dirty="0" smtClean="0"/>
          </a:p>
          <a:p>
            <a:r>
              <a:rPr lang="en-US" sz="2400" b="1" dirty="0" smtClean="0"/>
              <a:t>V</a:t>
            </a:r>
            <a:r>
              <a:rPr lang="en-US" sz="2400" b="1" cap="small" dirty="0" smtClean="0"/>
              <a:t>ariable </a:t>
            </a:r>
            <a:r>
              <a:rPr lang="en-US" sz="2400" b="1" cap="small" dirty="0"/>
              <a:t>symbol</a:t>
            </a:r>
            <a:r>
              <a:rPr lang="en-US" sz="2400" dirty="0"/>
              <a:t>: </a:t>
            </a:r>
            <a:r>
              <a:rPr lang="en-US" sz="2400" dirty="0" smtClean="0"/>
              <a:t>a </a:t>
            </a:r>
            <a:r>
              <a:rPr lang="en-US" sz="2400" dirty="0"/>
              <a:t>placeholder for a number. </a:t>
            </a:r>
            <a:endParaRPr lang="en-US" sz="2400" dirty="0" smtClean="0"/>
          </a:p>
          <a:p>
            <a:endParaRPr lang="en-US" sz="2400" dirty="0"/>
          </a:p>
          <a:p>
            <a:r>
              <a:rPr lang="en-US" sz="2400" b="1" dirty="0" smtClean="0"/>
              <a:t>A</a:t>
            </a:r>
            <a:r>
              <a:rPr lang="en-US" sz="2400" b="1" cap="small" dirty="0" smtClean="0"/>
              <a:t>lgebraic </a:t>
            </a:r>
            <a:r>
              <a:rPr lang="en-US" sz="2400" b="1" cap="small" dirty="0"/>
              <a:t>expression</a:t>
            </a:r>
            <a:r>
              <a:rPr lang="en-US" sz="2400" dirty="0"/>
              <a:t>:  </a:t>
            </a:r>
            <a:r>
              <a:rPr lang="en-US" sz="2400" dirty="0" smtClean="0"/>
              <a:t>A </a:t>
            </a:r>
            <a:r>
              <a:rPr lang="en-US" sz="2400" dirty="0"/>
              <a:t>numerical </a:t>
            </a:r>
            <a:r>
              <a:rPr lang="en-US" sz="2400" dirty="0" smtClean="0"/>
              <a:t>symbol, a </a:t>
            </a:r>
            <a:r>
              <a:rPr lang="en-US" sz="2400" dirty="0"/>
              <a:t>variable symbol, or </a:t>
            </a:r>
            <a:r>
              <a:rPr lang="en-US" sz="2400" dirty="0" smtClean="0"/>
              <a:t>a combination using the five main operations </a:t>
            </a:r>
          </a:p>
          <a:p>
            <a:r>
              <a:rPr lang="en-US" sz="2400" b="1" dirty="0"/>
              <a:t>N</a:t>
            </a:r>
            <a:r>
              <a:rPr lang="en-US" sz="2400" b="1" cap="small" dirty="0"/>
              <a:t>umerical expression</a:t>
            </a:r>
            <a:r>
              <a:rPr lang="en-US" sz="2400" cap="small" dirty="0"/>
              <a:t>:  </a:t>
            </a:r>
            <a:r>
              <a:rPr lang="en-US" sz="2400" dirty="0"/>
              <a:t>An algebraic expression that contains only numerical symbols </a:t>
            </a:r>
            <a:endParaRPr lang="en-US" sz="2400" dirty="0" smtClean="0"/>
          </a:p>
          <a:p>
            <a:r>
              <a:rPr lang="en-US" sz="2400" dirty="0"/>
              <a:t> </a:t>
            </a:r>
          </a:p>
          <a:p>
            <a:r>
              <a:rPr lang="en-US" sz="2400" dirty="0" smtClean="0">
                <a:solidFill>
                  <a:srgbClr val="FF0000"/>
                </a:solidFill>
              </a:rPr>
              <a:t>**Two expressions </a:t>
            </a:r>
            <a:r>
              <a:rPr lang="en-US" sz="2400" dirty="0">
                <a:solidFill>
                  <a:srgbClr val="FF0000"/>
                </a:solidFill>
              </a:rPr>
              <a:t>are </a:t>
            </a:r>
            <a:r>
              <a:rPr lang="en-US" sz="2400" i="1" u="sng" dirty="0">
                <a:solidFill>
                  <a:srgbClr val="FF0000"/>
                </a:solidFill>
              </a:rPr>
              <a:t>equivalent</a:t>
            </a:r>
            <a:r>
              <a:rPr lang="en-US" sz="2400" dirty="0">
                <a:solidFill>
                  <a:srgbClr val="FF0000"/>
                </a:solidFill>
              </a:rPr>
              <a:t> if we can convert one expression into the other by </a:t>
            </a:r>
            <a:r>
              <a:rPr lang="en-US" sz="2400" dirty="0" smtClean="0">
                <a:solidFill>
                  <a:srgbClr val="FF0000"/>
                </a:solidFill>
              </a:rPr>
              <a:t>applying properties**</a:t>
            </a:r>
            <a:endParaRPr lang="en-US" sz="2400" dirty="0">
              <a:solidFill>
                <a:srgbClr val="FF0000"/>
              </a:solidFill>
            </a:endParaRPr>
          </a:p>
          <a:p>
            <a:endParaRPr lang="en-US" sz="24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131690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normAutofit/>
          </a:bodyPr>
          <a:lstStyle/>
          <a:p>
            <a:r>
              <a:rPr lang="en-US" dirty="0" smtClean="0"/>
              <a:t>Example</a:t>
            </a:r>
            <a:endParaRPr lang="en-US" dirty="0"/>
          </a:p>
        </p:txBody>
      </p:sp>
      <p:sp>
        <p:nvSpPr>
          <p:cNvPr id="3" name="TextBox 2"/>
          <p:cNvSpPr txBox="1"/>
          <p:nvPr/>
        </p:nvSpPr>
        <p:spPr>
          <a:xfrm>
            <a:off x="384869" y="927407"/>
            <a:ext cx="8378131" cy="3416320"/>
          </a:xfrm>
          <a:prstGeom prst="rect">
            <a:avLst/>
          </a:prstGeom>
          <a:noFill/>
        </p:spPr>
        <p:txBody>
          <a:bodyPr wrap="square" rtlCol="0">
            <a:spAutoFit/>
          </a:bodyPr>
          <a:lstStyle/>
          <a:p>
            <a:pPr lvl="0"/>
            <a:r>
              <a:rPr lang="en-US" sz="2400" dirty="0"/>
              <a:t>Viewing the diagram below from two different perspectives illustrates that </a:t>
            </a:r>
            <a:r>
              <a:rPr lang="en-US" sz="2400" dirty="0" smtClean="0"/>
              <a:t>(</a:t>
            </a:r>
            <a:r>
              <a:rPr lang="en-US" sz="2400" i="1" dirty="0" smtClean="0"/>
              <a:t>3</a:t>
            </a:r>
            <a:r>
              <a:rPr lang="en-US" sz="2400" i="1" dirty="0"/>
              <a:t>+</a:t>
            </a:r>
            <a:r>
              <a:rPr lang="en-US" sz="2400" i="1" dirty="0" smtClean="0"/>
              <a:t>4)+</a:t>
            </a:r>
            <a:r>
              <a:rPr lang="en-US" sz="2400" i="1" dirty="0"/>
              <a:t>2</a:t>
            </a:r>
            <a:r>
              <a:rPr lang="en-US" sz="2400" dirty="0"/>
              <a:t> equals </a:t>
            </a:r>
            <a:r>
              <a:rPr lang="en-US" sz="2400" i="1" dirty="0"/>
              <a:t>2+(4+3)</a:t>
            </a:r>
            <a:r>
              <a:rPr lang="en-US" sz="2400" dirty="0"/>
              <a:t>.</a:t>
            </a:r>
          </a:p>
          <a:p>
            <a:r>
              <a:rPr lang="en-US" sz="2400" dirty="0"/>
              <a:t> </a:t>
            </a:r>
            <a:endParaRPr lang="en-US" sz="2400" dirty="0" smtClean="0"/>
          </a:p>
          <a:p>
            <a:endParaRPr lang="en-US" sz="2400" dirty="0"/>
          </a:p>
          <a:p>
            <a:endParaRPr lang="en-US" sz="2400" dirty="0" smtClean="0"/>
          </a:p>
          <a:p>
            <a:endParaRPr lang="en-US" sz="2400" dirty="0"/>
          </a:p>
          <a:p>
            <a:r>
              <a:rPr lang="en-US" sz="2400" dirty="0"/>
              <a:t>Is it true for all real numbers </a:t>
            </a:r>
            <a:r>
              <a:rPr lang="en-US" sz="2400" i="1" dirty="0"/>
              <a:t>x</a:t>
            </a:r>
            <a:r>
              <a:rPr lang="en-US" sz="2400" dirty="0"/>
              <a:t>,</a:t>
            </a:r>
            <a:r>
              <a:rPr lang="en-US" sz="2400" i="1" dirty="0"/>
              <a:t> y</a:t>
            </a:r>
            <a:r>
              <a:rPr lang="en-US" sz="2400" dirty="0"/>
              <a:t>, and </a:t>
            </a:r>
            <a:r>
              <a:rPr lang="en-US" sz="2400" i="1" dirty="0"/>
              <a:t>z</a:t>
            </a:r>
            <a:r>
              <a:rPr lang="en-US" sz="2400" dirty="0"/>
              <a:t> that </a:t>
            </a:r>
            <a:r>
              <a:rPr lang="en-US" sz="2400" dirty="0" smtClean="0"/>
              <a:t>(</a:t>
            </a:r>
            <a:r>
              <a:rPr lang="en-US" sz="2400" i="1" dirty="0" err="1" smtClean="0"/>
              <a:t>x</a:t>
            </a:r>
            <a:r>
              <a:rPr lang="en-US" sz="2400" i="1" dirty="0" err="1"/>
              <a:t>+</a:t>
            </a:r>
            <a:r>
              <a:rPr lang="en-US" sz="2400" i="1" dirty="0" err="1" smtClean="0"/>
              <a:t>y</a:t>
            </a:r>
            <a:r>
              <a:rPr lang="en-US" sz="2400" i="1" dirty="0" smtClean="0"/>
              <a:t>)+</a:t>
            </a:r>
            <a:r>
              <a:rPr lang="en-US" sz="2400" i="1" dirty="0"/>
              <a:t>z</a:t>
            </a:r>
            <a:r>
              <a:rPr lang="en-US" sz="2400" dirty="0"/>
              <a:t> should equal </a:t>
            </a:r>
            <a:r>
              <a:rPr lang="en-US" sz="2400" i="1" dirty="0"/>
              <a:t>z</a:t>
            </a:r>
            <a:r>
              <a:rPr lang="en-US" sz="2400" i="1" dirty="0" smtClean="0"/>
              <a:t>+(</a:t>
            </a:r>
            <a:r>
              <a:rPr lang="en-US" sz="2400" i="1" dirty="0" err="1" smtClean="0"/>
              <a:t>y</a:t>
            </a:r>
            <a:r>
              <a:rPr lang="en-US" sz="2400" i="1" dirty="0" err="1"/>
              <a:t>+</a:t>
            </a:r>
            <a:r>
              <a:rPr lang="en-US" sz="2400" i="1" dirty="0" err="1" smtClean="0"/>
              <a:t>x</a:t>
            </a:r>
            <a:r>
              <a:rPr lang="en-US" sz="2400" i="1" dirty="0" smtClean="0"/>
              <a:t>)</a:t>
            </a:r>
            <a:r>
              <a:rPr lang="en-US" sz="2400" dirty="0" smtClean="0"/>
              <a:t>? </a:t>
            </a:r>
            <a:endParaRPr lang="en-US" sz="2400" dirty="0"/>
          </a:p>
          <a:p>
            <a:endParaRPr lang="en-US" sz="24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p:cNvPicPr/>
          <p:nvPr/>
        </p:nvPicPr>
        <p:blipFill>
          <a:blip r:embed="rId2"/>
          <a:srcRect/>
          <a:stretch>
            <a:fillRect/>
          </a:stretch>
        </p:blipFill>
        <p:spPr bwMode="auto">
          <a:xfrm>
            <a:off x="2178176" y="1955519"/>
            <a:ext cx="4357955" cy="987495"/>
          </a:xfrm>
          <a:prstGeom prst="rect">
            <a:avLst/>
          </a:prstGeom>
          <a:noFill/>
          <a:ln w="9525">
            <a:noFill/>
            <a:miter lim="800000"/>
            <a:headEnd/>
            <a:tailEnd/>
          </a:ln>
        </p:spPr>
      </p:pic>
    </p:spTree>
    <p:extLst>
      <p:ext uri="{BB962C8B-B14F-4D97-AF65-F5344CB8AC3E}">
        <p14:creationId xmlns:p14="http://schemas.microsoft.com/office/powerpoint/2010/main" val="8309398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normAutofit/>
          </a:bodyPr>
          <a:lstStyle/>
          <a:p>
            <a:r>
              <a:rPr lang="en-US" dirty="0" smtClean="0"/>
              <a:t>Example, continued</a:t>
            </a:r>
            <a:endParaRPr lang="en-US" dirty="0"/>
          </a:p>
        </p:txBody>
      </p:sp>
      <p:sp>
        <p:nvSpPr>
          <p:cNvPr id="3" name="TextBox 2"/>
          <p:cNvSpPr txBox="1"/>
          <p:nvPr/>
        </p:nvSpPr>
        <p:spPr>
          <a:xfrm>
            <a:off x="384869" y="927407"/>
            <a:ext cx="8378131" cy="1200328"/>
          </a:xfrm>
          <a:prstGeom prst="rect">
            <a:avLst/>
          </a:prstGeom>
          <a:noFill/>
        </p:spPr>
        <p:txBody>
          <a:bodyPr wrap="square" rtlCol="0">
            <a:spAutoFit/>
          </a:bodyPr>
          <a:lstStyle/>
          <a:p>
            <a:r>
              <a:rPr lang="en-US" sz="2400" dirty="0" smtClean="0"/>
              <a:t>Is </a:t>
            </a:r>
            <a:r>
              <a:rPr lang="en-US" sz="2400" dirty="0"/>
              <a:t>it true for all real numbers </a:t>
            </a:r>
            <a:r>
              <a:rPr lang="en-US" sz="2400" i="1" dirty="0"/>
              <a:t>x</a:t>
            </a:r>
            <a:r>
              <a:rPr lang="en-US" sz="2400" dirty="0"/>
              <a:t>,</a:t>
            </a:r>
            <a:r>
              <a:rPr lang="en-US" sz="2400" i="1" dirty="0"/>
              <a:t> y</a:t>
            </a:r>
            <a:r>
              <a:rPr lang="en-US" sz="2400" dirty="0"/>
              <a:t>, and </a:t>
            </a:r>
            <a:r>
              <a:rPr lang="en-US" sz="2400" i="1" dirty="0"/>
              <a:t>z</a:t>
            </a:r>
            <a:r>
              <a:rPr lang="en-US" sz="2400" dirty="0"/>
              <a:t> that </a:t>
            </a:r>
            <a:r>
              <a:rPr lang="en-US" sz="2400" dirty="0" smtClean="0"/>
              <a:t>(</a:t>
            </a:r>
            <a:r>
              <a:rPr lang="en-US" sz="2400" i="1" dirty="0" err="1" smtClean="0"/>
              <a:t>x</a:t>
            </a:r>
            <a:r>
              <a:rPr lang="en-US" sz="2400" i="1" dirty="0" err="1"/>
              <a:t>+</a:t>
            </a:r>
            <a:r>
              <a:rPr lang="en-US" sz="2400" i="1" dirty="0" err="1" smtClean="0"/>
              <a:t>y</a:t>
            </a:r>
            <a:r>
              <a:rPr lang="en-US" sz="2400" i="1" dirty="0" smtClean="0"/>
              <a:t>)+</a:t>
            </a:r>
            <a:r>
              <a:rPr lang="en-US" sz="2400" i="1" dirty="0"/>
              <a:t>z</a:t>
            </a:r>
            <a:r>
              <a:rPr lang="en-US" sz="2400" dirty="0"/>
              <a:t> should equal </a:t>
            </a:r>
            <a:r>
              <a:rPr lang="en-US" sz="2400" i="1" dirty="0"/>
              <a:t>z</a:t>
            </a:r>
            <a:r>
              <a:rPr lang="en-US" sz="2400" i="1" dirty="0" smtClean="0"/>
              <a:t>+(</a:t>
            </a:r>
            <a:r>
              <a:rPr lang="en-US" sz="2400" i="1" dirty="0" err="1" smtClean="0"/>
              <a:t>y</a:t>
            </a:r>
            <a:r>
              <a:rPr lang="en-US" sz="2400" i="1" dirty="0" err="1"/>
              <a:t>+</a:t>
            </a:r>
            <a:r>
              <a:rPr lang="en-US" sz="2400" i="1" dirty="0" err="1" smtClean="0"/>
              <a:t>x</a:t>
            </a:r>
            <a:r>
              <a:rPr lang="en-US" sz="2400" i="1" dirty="0" smtClean="0"/>
              <a:t>)</a:t>
            </a:r>
            <a:r>
              <a:rPr lang="en-US" sz="2400" dirty="0" smtClean="0"/>
              <a:t>? </a:t>
            </a:r>
            <a:endParaRPr lang="en-US" sz="2400" dirty="0"/>
          </a:p>
          <a:p>
            <a:endParaRPr lang="en-US" sz="24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p:cNvPicPr/>
          <p:nvPr/>
        </p:nvPicPr>
        <p:blipFill>
          <a:blip r:embed="rId2"/>
          <a:srcRect/>
          <a:stretch>
            <a:fillRect/>
          </a:stretch>
        </p:blipFill>
        <p:spPr bwMode="auto">
          <a:xfrm>
            <a:off x="924507" y="2127734"/>
            <a:ext cx="2947607" cy="2472663"/>
          </a:xfrm>
          <a:prstGeom prst="rect">
            <a:avLst/>
          </a:prstGeom>
          <a:noFill/>
          <a:ln w="9525">
            <a:noFill/>
            <a:miter lim="800000"/>
            <a:headEnd/>
            <a:tailEnd/>
          </a:ln>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924507" y="2251650"/>
            <a:ext cx="3487730" cy="3247536"/>
          </a:xfrm>
          <a:prstGeom prst="rect">
            <a:avLst/>
          </a:prstGeom>
          <a:noFill/>
          <a:ln w="9525">
            <a:noFill/>
            <a:miter lim="800000"/>
            <a:headEnd/>
            <a:tailEnd/>
          </a:ln>
        </p:spPr>
      </p:pic>
      <p:pic>
        <p:nvPicPr>
          <p:cNvPr id="8" name="Picture 7"/>
          <p:cNvPicPr/>
          <p:nvPr/>
        </p:nvPicPr>
        <p:blipFill>
          <a:blip r:embed="rId4"/>
          <a:srcRect/>
          <a:stretch>
            <a:fillRect/>
          </a:stretch>
        </p:blipFill>
        <p:spPr bwMode="auto">
          <a:xfrm>
            <a:off x="924507" y="1962669"/>
            <a:ext cx="6179896" cy="3892382"/>
          </a:xfrm>
          <a:prstGeom prst="rect">
            <a:avLst/>
          </a:prstGeom>
          <a:noFill/>
          <a:ln w="9525">
            <a:noFill/>
            <a:miter lim="800000"/>
            <a:headEnd/>
            <a:tailEnd/>
          </a:ln>
        </p:spPr>
      </p:pic>
    </p:spTree>
    <p:extLst>
      <p:ext uri="{BB962C8B-B14F-4D97-AF65-F5344CB8AC3E}">
        <p14:creationId xmlns:p14="http://schemas.microsoft.com/office/powerpoint/2010/main" val="165601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Exit ticket #5-6</a:t>
            </a:r>
          </a:p>
          <a:p>
            <a:r>
              <a:rPr lang="en-US" dirty="0" smtClean="0"/>
              <a:t>Classwork </a:t>
            </a:r>
            <a:r>
              <a:rPr lang="en-US" dirty="0" smtClean="0"/>
              <a:t>exercises 1-5</a:t>
            </a:r>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a:t>Complete </a:t>
            </a:r>
            <a:r>
              <a:rPr lang="en-US" dirty="0" err="1"/>
              <a:t>cw</a:t>
            </a:r>
            <a:r>
              <a:rPr lang="en-US" dirty="0"/>
              <a:t> #</a:t>
            </a:r>
            <a:r>
              <a:rPr lang="en-US" dirty="0" smtClean="0"/>
              <a:t>1-6</a:t>
            </a:r>
            <a:endParaRPr lang="en-US" dirty="0"/>
          </a:p>
          <a:p>
            <a:r>
              <a:rPr lang="en-US" dirty="0"/>
              <a:t>Fluency practice</a:t>
            </a:r>
          </a:p>
          <a:p>
            <a:pPr lvl="1"/>
            <a:r>
              <a:rPr lang="en-US" dirty="0"/>
              <a:t>24</a:t>
            </a:r>
          </a:p>
          <a:p>
            <a:pPr lvl="1"/>
            <a:r>
              <a:rPr lang="en-US" dirty="0"/>
              <a:t>Flashcards</a:t>
            </a:r>
          </a:p>
          <a:p>
            <a:pPr lvl="1"/>
            <a:r>
              <a:rPr lang="en-US" dirty="0"/>
              <a:t>Integer war</a:t>
            </a:r>
          </a:p>
          <a:p>
            <a:r>
              <a:rPr lang="en-US" dirty="0"/>
              <a:t>Scavenger hunt</a:t>
            </a:r>
          </a:p>
          <a:p>
            <a:endParaRPr lang="en-US" dirty="0" smtClean="0"/>
          </a:p>
          <a:p>
            <a:endParaRPr lang="en-US" dirty="0"/>
          </a:p>
        </p:txBody>
      </p:sp>
    </p:spTree>
    <p:extLst>
      <p:ext uri="{BB962C8B-B14F-4D97-AF65-F5344CB8AC3E}">
        <p14:creationId xmlns:p14="http://schemas.microsoft.com/office/powerpoint/2010/main" val="215117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8</a:t>
            </a:r>
            <a:endParaRPr lang="en-US" dirty="0"/>
          </a:p>
        </p:txBody>
      </p:sp>
      <p:sp>
        <p:nvSpPr>
          <p:cNvPr id="3" name="Subtitle 2"/>
          <p:cNvSpPr>
            <a:spLocks noGrp="1"/>
          </p:cNvSpPr>
          <p:nvPr>
            <p:ph type="subTitle" idx="1"/>
          </p:nvPr>
        </p:nvSpPr>
        <p:spPr/>
        <p:txBody>
          <a:bodyPr/>
          <a:lstStyle/>
          <a:p>
            <a:r>
              <a:rPr lang="en-US" dirty="0" smtClean="0"/>
              <a:t>Warm Up, notes, </a:t>
            </a:r>
            <a:r>
              <a:rPr lang="en-US" dirty="0"/>
              <a:t>workshop</a:t>
            </a:r>
          </a:p>
        </p:txBody>
      </p:sp>
    </p:spTree>
    <p:extLst>
      <p:ext uri="{BB962C8B-B14F-4D97-AF65-F5344CB8AC3E}">
        <p14:creationId xmlns:p14="http://schemas.microsoft.com/office/powerpoint/2010/main" val="24009890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67"/>
            <a:ext cx="8229600" cy="990600"/>
          </a:xfrm>
        </p:spPr>
        <p:txBody>
          <a:bodyPr/>
          <a:lstStyle/>
          <a:p>
            <a:r>
              <a:rPr lang="en-US" dirty="0" smtClean="0"/>
              <a:t>Warm Up</a:t>
            </a:r>
            <a:endParaRPr lang="en-US" dirty="0"/>
          </a:p>
        </p:txBody>
      </p:sp>
      <p:sp>
        <p:nvSpPr>
          <p:cNvPr id="3" name="Content Placeholder 2"/>
          <p:cNvSpPr>
            <a:spLocks noGrp="1"/>
          </p:cNvSpPr>
          <p:nvPr>
            <p:ph idx="1"/>
          </p:nvPr>
        </p:nvSpPr>
        <p:spPr>
          <a:xfrm>
            <a:off x="302315" y="1012836"/>
            <a:ext cx="8650015" cy="5647672"/>
          </a:xfrm>
        </p:spPr>
        <p:txBody>
          <a:bodyPr>
            <a:normAutofit/>
          </a:bodyPr>
          <a:lstStyle/>
          <a:p>
            <a:pPr marL="0" indent="0">
              <a:buNone/>
            </a:pPr>
            <a:r>
              <a:rPr lang="en-US" dirty="0"/>
              <a:t>How many quarters, nickels, and pennies are needed to make $1.13?</a:t>
            </a:r>
          </a:p>
          <a:p>
            <a:pPr marL="0" indent="0">
              <a:buNone/>
            </a:pPr>
            <a:r>
              <a:rPr lang="en-US" dirty="0"/>
              <a:t> </a:t>
            </a:r>
            <a:endParaRPr lang="en-US" sz="3200" dirty="0"/>
          </a:p>
          <a:p>
            <a:pPr marL="0" indent="0">
              <a:buNone/>
            </a:pPr>
            <a:r>
              <a:rPr lang="en-US" dirty="0"/>
              <a:t> </a:t>
            </a:r>
            <a:endParaRPr lang="en-US" sz="3200" dirty="0"/>
          </a:p>
          <a:p>
            <a:pPr marL="0" indent="0">
              <a:buNone/>
            </a:pPr>
            <a:r>
              <a:rPr lang="en-US" dirty="0"/>
              <a:t>Fill in the blanks:</a:t>
            </a:r>
          </a:p>
          <a:p>
            <a:pPr marL="0" indent="0">
              <a:buNone/>
            </a:pPr>
            <a:r>
              <a:rPr lang="en-US" dirty="0"/>
              <a:t>8,943= </a:t>
            </a:r>
            <a:r>
              <a:rPr lang="en-US" sz="1800" dirty="0"/>
              <a:t>_______</a:t>
            </a:r>
            <a:r>
              <a:rPr lang="en-US" dirty="0"/>
              <a:t> ×</a:t>
            </a:r>
            <a:r>
              <a:rPr lang="en-US" dirty="0" smtClean="0"/>
              <a:t>1000 +</a:t>
            </a:r>
            <a:r>
              <a:rPr lang="en-US" sz="1800" dirty="0"/>
              <a:t>_______</a:t>
            </a:r>
            <a:r>
              <a:rPr lang="en-US" dirty="0"/>
              <a:t>×100 + </a:t>
            </a:r>
            <a:r>
              <a:rPr lang="en-US" sz="1800" dirty="0"/>
              <a:t>_______</a:t>
            </a:r>
            <a:r>
              <a:rPr lang="en-US" dirty="0"/>
              <a:t>×</a:t>
            </a:r>
            <a:r>
              <a:rPr lang="en-US" dirty="0" smtClean="0"/>
              <a:t>10 + </a:t>
            </a:r>
            <a:r>
              <a:rPr lang="en-US" sz="1800" dirty="0"/>
              <a:t>_______</a:t>
            </a:r>
            <a:r>
              <a:rPr lang="en-US" dirty="0"/>
              <a:t>×1</a:t>
            </a:r>
          </a:p>
          <a:p>
            <a:pPr marL="0" indent="0">
              <a:buNone/>
            </a:pPr>
            <a:r>
              <a:rPr lang="en-US" sz="3200" dirty="0"/>
              <a:t>	</a:t>
            </a:r>
            <a:r>
              <a:rPr lang="en-US" dirty="0"/>
              <a:t>= </a:t>
            </a:r>
            <a:r>
              <a:rPr lang="en-US" sz="2200" dirty="0"/>
              <a:t>_______×</a:t>
            </a:r>
            <a:r>
              <a:rPr lang="en-US" sz="2200" dirty="0" smtClean="0"/>
              <a:t>10</a:t>
            </a:r>
            <a:r>
              <a:rPr lang="en-US" sz="2200" baseline="30000" dirty="0" smtClean="0"/>
              <a:t>3 </a:t>
            </a:r>
            <a:r>
              <a:rPr lang="en-US" sz="2200" dirty="0" smtClean="0"/>
              <a:t>+ </a:t>
            </a:r>
            <a:r>
              <a:rPr lang="en-US" sz="2200" dirty="0"/>
              <a:t>_______×</a:t>
            </a:r>
            <a:r>
              <a:rPr lang="en-US" sz="2200" dirty="0" smtClean="0"/>
              <a:t>10</a:t>
            </a:r>
            <a:r>
              <a:rPr lang="en-US" sz="2200" baseline="30000" dirty="0" smtClean="0"/>
              <a:t>2 </a:t>
            </a:r>
            <a:r>
              <a:rPr lang="en-US" sz="2200" dirty="0" smtClean="0"/>
              <a:t>+ </a:t>
            </a:r>
            <a:r>
              <a:rPr lang="en-US" sz="2200" dirty="0"/>
              <a:t>_______×</a:t>
            </a:r>
            <a:r>
              <a:rPr lang="en-US" sz="2200" dirty="0" smtClean="0"/>
              <a:t>10 +</a:t>
            </a:r>
            <a:r>
              <a:rPr lang="en-US" sz="2200" dirty="0"/>
              <a:t>_______×1</a:t>
            </a:r>
          </a:p>
          <a:p>
            <a:pPr marL="0" indent="0">
              <a:buNone/>
            </a:pPr>
            <a:endParaRPr lang="en-US" dirty="0"/>
          </a:p>
          <a:p>
            <a:pPr marL="0" indent="0">
              <a:buNone/>
            </a:pPr>
            <a:r>
              <a:rPr lang="en-US" sz="2200" dirty="0" smtClean="0"/>
              <a:t>8,943</a:t>
            </a:r>
            <a:r>
              <a:rPr lang="en-US" sz="2200" dirty="0"/>
              <a:t>= _______×</a:t>
            </a:r>
            <a:r>
              <a:rPr lang="en-US" sz="2200" dirty="0" smtClean="0"/>
              <a:t>20</a:t>
            </a:r>
            <a:r>
              <a:rPr lang="en-US" sz="2000" baseline="30000" dirty="0" smtClean="0"/>
              <a:t>3 </a:t>
            </a:r>
            <a:r>
              <a:rPr lang="en-US" sz="2200" dirty="0" smtClean="0"/>
              <a:t>+</a:t>
            </a:r>
            <a:r>
              <a:rPr lang="en-US" sz="2200" dirty="0"/>
              <a:t>_______×</a:t>
            </a:r>
            <a:r>
              <a:rPr lang="en-US" sz="2200" dirty="0" smtClean="0"/>
              <a:t>20</a:t>
            </a:r>
            <a:r>
              <a:rPr lang="en-US" sz="2200" baseline="30000" dirty="0" smtClean="0"/>
              <a:t>2 </a:t>
            </a:r>
            <a:r>
              <a:rPr lang="en-US" sz="2200" dirty="0" smtClean="0"/>
              <a:t>+</a:t>
            </a:r>
            <a:r>
              <a:rPr lang="en-US" sz="2200" dirty="0"/>
              <a:t>_______×</a:t>
            </a:r>
            <a:r>
              <a:rPr lang="en-US" sz="2200" dirty="0" smtClean="0"/>
              <a:t>20 +</a:t>
            </a:r>
            <a:r>
              <a:rPr lang="en-US" sz="2200" dirty="0"/>
              <a:t>_______×1</a:t>
            </a:r>
          </a:p>
          <a:p>
            <a:pPr marL="0" indent="0">
              <a:buNone/>
            </a:pPr>
            <a:r>
              <a:rPr lang="en-US" sz="2200" dirty="0"/>
              <a:t> </a:t>
            </a:r>
          </a:p>
          <a:p>
            <a:pPr marL="0" indent="0">
              <a:buNone/>
            </a:pPr>
            <a:r>
              <a:rPr lang="en-US" sz="2200" dirty="0"/>
              <a:t>113= _______×</a:t>
            </a:r>
            <a:r>
              <a:rPr lang="en-US" sz="2200" dirty="0" smtClean="0"/>
              <a:t>5</a:t>
            </a:r>
            <a:r>
              <a:rPr lang="en-US" sz="2200" baseline="30000" dirty="0" smtClean="0"/>
              <a:t>2 </a:t>
            </a:r>
            <a:r>
              <a:rPr lang="en-US" sz="2200" dirty="0" smtClean="0"/>
              <a:t>+ </a:t>
            </a:r>
            <a:r>
              <a:rPr lang="en-US" sz="2200" dirty="0"/>
              <a:t>_______</a:t>
            </a:r>
            <a:r>
              <a:rPr lang="en-US" sz="2200" dirty="0" smtClean="0"/>
              <a:t>× 5 + </a:t>
            </a:r>
            <a:r>
              <a:rPr lang="en-US" sz="2200" dirty="0"/>
              <a:t>_______×1</a:t>
            </a:r>
          </a:p>
          <a:p>
            <a:pPr marL="0" indent="0">
              <a:buNone/>
            </a:pPr>
            <a:endParaRPr lang="en-US" sz="3200" dirty="0"/>
          </a:p>
        </p:txBody>
      </p:sp>
    </p:spTree>
    <p:extLst>
      <p:ext uri="{BB962C8B-B14F-4D97-AF65-F5344CB8AC3E}">
        <p14:creationId xmlns:p14="http://schemas.microsoft.com/office/powerpoint/2010/main" val="12613558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normAutofit/>
          </a:bodyPr>
          <a:lstStyle/>
          <a:p>
            <a:r>
              <a:rPr lang="en-US" dirty="0" smtClean="0"/>
              <a:t>Notes: The </a:t>
            </a:r>
            <a:r>
              <a:rPr lang="en-US" dirty="0"/>
              <a:t>Properties </a:t>
            </a:r>
            <a:r>
              <a:rPr lang="en-US" dirty="0" smtClean="0"/>
              <a:t>&amp; Definitions</a:t>
            </a:r>
            <a:endParaRPr lang="en-US" dirty="0"/>
          </a:p>
        </p:txBody>
      </p:sp>
      <p:sp>
        <p:nvSpPr>
          <p:cNvPr id="3" name="TextBox 2"/>
          <p:cNvSpPr txBox="1"/>
          <p:nvPr/>
        </p:nvSpPr>
        <p:spPr>
          <a:xfrm>
            <a:off x="106680" y="927407"/>
            <a:ext cx="9037319" cy="5262979"/>
          </a:xfrm>
          <a:prstGeom prst="rect">
            <a:avLst/>
          </a:prstGeom>
          <a:noFill/>
        </p:spPr>
        <p:txBody>
          <a:bodyPr wrap="square" rtlCol="0">
            <a:spAutoFit/>
          </a:bodyPr>
          <a:lstStyle/>
          <a:p>
            <a:r>
              <a:rPr lang="en-US" sz="2400" u="sng" dirty="0"/>
              <a:t>Monomial</a:t>
            </a:r>
            <a:r>
              <a:rPr lang="en-US" sz="2400" dirty="0"/>
              <a:t>:</a:t>
            </a:r>
            <a:r>
              <a:rPr lang="en-US" sz="2400" i="1" dirty="0"/>
              <a:t> </a:t>
            </a:r>
            <a:r>
              <a:rPr lang="en-US" sz="2400" dirty="0"/>
              <a:t>a polynomial expression generated using only multiplication.  It does not contain addition/subtraction. </a:t>
            </a:r>
          </a:p>
          <a:p>
            <a:r>
              <a:rPr lang="en-US" sz="2400" u="sng" dirty="0" smtClean="0"/>
              <a:t>Binomial</a:t>
            </a:r>
            <a:r>
              <a:rPr lang="en-US" sz="2400" dirty="0" smtClean="0"/>
              <a:t>: the sum or difference of two monomials</a:t>
            </a:r>
          </a:p>
          <a:p>
            <a:r>
              <a:rPr lang="en-US" sz="2400" u="sng" dirty="0" smtClean="0"/>
              <a:t>Trinomial</a:t>
            </a:r>
            <a:r>
              <a:rPr lang="en-US" sz="2400" dirty="0" smtClean="0"/>
              <a:t>: the sum or difference of 3 monomials</a:t>
            </a:r>
          </a:p>
          <a:p>
            <a:r>
              <a:rPr lang="en-US" sz="2400" u="sng" dirty="0" smtClean="0"/>
              <a:t>Polynomial:</a:t>
            </a:r>
            <a:r>
              <a:rPr lang="en-US" sz="2400" dirty="0" smtClean="0"/>
              <a:t> the </a:t>
            </a:r>
            <a:r>
              <a:rPr lang="en-US" sz="2400" dirty="0"/>
              <a:t>sum </a:t>
            </a:r>
            <a:r>
              <a:rPr lang="en-US" sz="2400" dirty="0" smtClean="0"/>
              <a:t>or difference </a:t>
            </a:r>
            <a:r>
              <a:rPr lang="en-US" sz="2400" dirty="0"/>
              <a:t>of </a:t>
            </a:r>
            <a:r>
              <a:rPr lang="en-US" sz="2400" dirty="0" smtClean="0"/>
              <a:t>any number of monomials</a:t>
            </a:r>
          </a:p>
          <a:p>
            <a:r>
              <a:rPr lang="en-US" sz="2400" dirty="0" smtClean="0"/>
              <a:t>(</a:t>
            </a:r>
            <a:r>
              <a:rPr lang="en-US" sz="2400" i="1" dirty="0" smtClean="0"/>
              <a:t>numbers in base x</a:t>
            </a:r>
            <a:r>
              <a:rPr lang="en-US" sz="2400" dirty="0" smtClean="0"/>
              <a:t>)</a:t>
            </a:r>
            <a:endParaRPr lang="en-US" sz="2400" dirty="0"/>
          </a:p>
          <a:p>
            <a:endParaRPr lang="en-US" sz="2400" dirty="0" smtClean="0"/>
          </a:p>
          <a:p>
            <a:r>
              <a:rPr lang="en-US" sz="2400" dirty="0" smtClean="0"/>
              <a:t>The </a:t>
            </a:r>
            <a:r>
              <a:rPr lang="en-US" sz="2400" u="sng" dirty="0"/>
              <a:t>degree of a polynomial</a:t>
            </a:r>
            <a:r>
              <a:rPr lang="en-US" sz="2400" dirty="0"/>
              <a:t> is the degree of the </a:t>
            </a:r>
            <a:r>
              <a:rPr lang="en-US" sz="2400" dirty="0" smtClean="0"/>
              <a:t>term </a:t>
            </a:r>
            <a:r>
              <a:rPr lang="en-US" sz="2400" dirty="0"/>
              <a:t>with the highest </a:t>
            </a:r>
            <a:r>
              <a:rPr lang="en-US" sz="2400" dirty="0" smtClean="0"/>
              <a:t>exponent.</a:t>
            </a:r>
            <a:endParaRPr lang="en-US" sz="2400" dirty="0"/>
          </a:p>
          <a:p>
            <a:endParaRPr lang="en-US" sz="2400" b="1" dirty="0"/>
          </a:p>
          <a:p>
            <a:r>
              <a:rPr lang="en-US" sz="2400" b="1" dirty="0" smtClean="0"/>
              <a:t>P</a:t>
            </a:r>
            <a:r>
              <a:rPr lang="en-US" sz="2400" b="1" cap="small" dirty="0" smtClean="0"/>
              <a:t>olynomial </a:t>
            </a:r>
            <a:r>
              <a:rPr lang="en-US" sz="2400" b="1" cap="small" dirty="0"/>
              <a:t>expression</a:t>
            </a:r>
            <a:r>
              <a:rPr lang="en-US" sz="2400" dirty="0" smtClean="0"/>
              <a:t>:</a:t>
            </a:r>
            <a:endParaRPr lang="en-US" sz="2400" dirty="0"/>
          </a:p>
          <a:p>
            <a:pPr marL="342900" lvl="0" indent="-342900">
              <a:buFont typeface="Arial"/>
              <a:buChar char="•"/>
            </a:pPr>
            <a:r>
              <a:rPr lang="en-US" sz="2400" dirty="0"/>
              <a:t>A numerical expression or a variable symbol, or </a:t>
            </a:r>
            <a:endParaRPr lang="en-US" sz="2400" dirty="0" smtClean="0"/>
          </a:p>
          <a:p>
            <a:pPr marL="342900" lvl="0" indent="-342900">
              <a:buFont typeface="Arial"/>
              <a:buChar char="•"/>
            </a:pPr>
            <a:r>
              <a:rPr lang="en-US" sz="2400" dirty="0" smtClean="0"/>
              <a:t>The </a:t>
            </a:r>
            <a:r>
              <a:rPr lang="en-US" sz="2400" dirty="0"/>
              <a:t>result of </a:t>
            </a:r>
            <a:r>
              <a:rPr lang="en-US" sz="2400" dirty="0" smtClean="0"/>
              <a:t>connecting </a:t>
            </a:r>
            <a:r>
              <a:rPr lang="en-US" sz="2400" dirty="0"/>
              <a:t>two previously generated polynomial expressions </a:t>
            </a:r>
            <a:r>
              <a:rPr lang="en-US" sz="2400" dirty="0" smtClean="0"/>
              <a:t>using addition </a:t>
            </a:r>
            <a:r>
              <a:rPr lang="en-US" sz="2400" dirty="0"/>
              <a:t>or </a:t>
            </a:r>
            <a:r>
              <a:rPr lang="en-US" sz="2400" dirty="0" smtClean="0"/>
              <a:t>multiplication</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09830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55749"/>
            <a:ext cx="8229600" cy="990600"/>
          </a:xfrm>
        </p:spPr>
        <p:txBody>
          <a:bodyPr/>
          <a:lstStyle/>
          <a:p>
            <a:r>
              <a:rPr lang="en-US" dirty="0" smtClean="0"/>
              <a:t>Notes</a:t>
            </a:r>
            <a:endParaRPr lang="en-US" dirty="0"/>
          </a:p>
        </p:txBody>
      </p:sp>
      <p:sp>
        <p:nvSpPr>
          <p:cNvPr id="3" name="Content Placeholder 2"/>
          <p:cNvSpPr>
            <a:spLocks noGrp="1"/>
          </p:cNvSpPr>
          <p:nvPr>
            <p:ph idx="1"/>
          </p:nvPr>
        </p:nvSpPr>
        <p:spPr>
          <a:xfrm>
            <a:off x="731520" y="884849"/>
            <a:ext cx="7924800" cy="5454991"/>
          </a:xfrm>
        </p:spPr>
        <p:txBody>
          <a:bodyPr>
            <a:normAutofit/>
          </a:bodyPr>
          <a:lstStyle/>
          <a:p>
            <a:pPr marL="0" indent="0">
              <a:buNone/>
            </a:pPr>
            <a:r>
              <a:rPr lang="en-US" sz="2800" u="sng" dirty="0" smtClean="0"/>
              <a:t>Piecewise-Defined Linear Function</a:t>
            </a:r>
            <a:r>
              <a:rPr lang="en-US" sz="2800" dirty="0" smtClean="0"/>
              <a:t>: </a:t>
            </a:r>
          </a:p>
          <a:p>
            <a:pPr marL="0" indent="0">
              <a:buNone/>
            </a:pPr>
            <a:r>
              <a:rPr lang="en-US" sz="2800" dirty="0" smtClean="0"/>
              <a:t>When given non-overlapping intervals, a (real) piecewise linear function is the union of the intervals where each is defined by (possibly different) linear functions.</a:t>
            </a:r>
          </a:p>
          <a:p>
            <a:pPr marL="0" indent="0">
              <a:buNone/>
            </a:pPr>
            <a:endParaRPr lang="en-US" sz="2800" dirty="0" smtClean="0"/>
          </a:p>
          <a:p>
            <a:pPr marL="0" indent="0">
              <a:buNone/>
            </a:pPr>
            <a:endParaRPr lang="en-US" sz="2800" dirty="0"/>
          </a:p>
          <a:p>
            <a:pPr marL="0" indent="0">
              <a:buNone/>
            </a:pPr>
            <a:r>
              <a:rPr lang="en-US" i="1" dirty="0" smtClean="0"/>
              <a:t>Side Note: the non-overlapping intervals might be unclear if it’s not obvious which contains the end points.</a:t>
            </a:r>
          </a:p>
          <a:p>
            <a:pPr marL="0" indent="0">
              <a:buNone/>
            </a:pPr>
            <a:r>
              <a:rPr lang="en-US" i="1" dirty="0" smtClean="0"/>
              <a:t>[0,2) [2,5) [5, 10)   versus  [0,2] (2,5] (5, 10]</a:t>
            </a:r>
          </a:p>
          <a:p>
            <a:pPr marL="0" indent="0">
              <a:buNone/>
            </a:pPr>
            <a:endParaRPr lang="en-US" sz="2800" dirty="0" smtClean="0"/>
          </a:p>
        </p:txBody>
      </p:sp>
    </p:spTree>
    <p:extLst>
      <p:ext uri="{BB962C8B-B14F-4D97-AF65-F5344CB8AC3E}">
        <p14:creationId xmlns:p14="http://schemas.microsoft.com/office/powerpoint/2010/main" val="18273129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 exercises 1-5</a:t>
            </a:r>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a:t>Complete </a:t>
            </a:r>
            <a:r>
              <a:rPr lang="en-US" dirty="0" err="1"/>
              <a:t>cw</a:t>
            </a:r>
            <a:r>
              <a:rPr lang="en-US" dirty="0"/>
              <a:t> #</a:t>
            </a:r>
            <a:r>
              <a:rPr lang="en-US" dirty="0" smtClean="0"/>
              <a:t>1-7</a:t>
            </a:r>
            <a:endParaRPr lang="en-US" dirty="0"/>
          </a:p>
          <a:p>
            <a:r>
              <a:rPr lang="en-US" dirty="0"/>
              <a:t>Fluency practice</a:t>
            </a:r>
          </a:p>
          <a:p>
            <a:pPr lvl="1"/>
            <a:r>
              <a:rPr lang="en-US" dirty="0"/>
              <a:t>24</a:t>
            </a:r>
          </a:p>
          <a:p>
            <a:pPr lvl="1"/>
            <a:r>
              <a:rPr lang="en-US" dirty="0"/>
              <a:t>Flashcards</a:t>
            </a:r>
          </a:p>
          <a:p>
            <a:pPr lvl="1"/>
            <a:r>
              <a:rPr lang="en-US" dirty="0"/>
              <a:t>Integer war</a:t>
            </a:r>
          </a:p>
          <a:p>
            <a:r>
              <a:rPr lang="en-US" dirty="0"/>
              <a:t>Scavenger hunt</a:t>
            </a:r>
          </a:p>
          <a:p>
            <a:endParaRPr lang="en-US" dirty="0" smtClean="0"/>
          </a:p>
          <a:p>
            <a:endParaRPr lang="en-US" dirty="0"/>
          </a:p>
        </p:txBody>
      </p:sp>
    </p:spTree>
    <p:extLst>
      <p:ext uri="{BB962C8B-B14F-4D97-AF65-F5344CB8AC3E}">
        <p14:creationId xmlns:p14="http://schemas.microsoft.com/office/powerpoint/2010/main" val="26006505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9</a:t>
            </a:r>
            <a:endParaRPr lang="en-US" dirty="0"/>
          </a:p>
        </p:txBody>
      </p:sp>
      <p:sp>
        <p:nvSpPr>
          <p:cNvPr id="3" name="Subtitle 2"/>
          <p:cNvSpPr>
            <a:spLocks noGrp="1"/>
          </p:cNvSpPr>
          <p:nvPr>
            <p:ph type="subTitle" idx="1"/>
          </p:nvPr>
        </p:nvSpPr>
        <p:spPr/>
        <p:txBody>
          <a:bodyPr/>
          <a:lstStyle/>
          <a:p>
            <a:r>
              <a:rPr lang="en-US" dirty="0" smtClean="0"/>
              <a:t>Warm up, example, </a:t>
            </a:r>
            <a:r>
              <a:rPr lang="en-US" dirty="0"/>
              <a:t>workshop</a:t>
            </a:r>
          </a:p>
        </p:txBody>
      </p:sp>
    </p:spTree>
    <p:extLst>
      <p:ext uri="{BB962C8B-B14F-4D97-AF65-F5344CB8AC3E}">
        <p14:creationId xmlns:p14="http://schemas.microsoft.com/office/powerpoint/2010/main" val="11682127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67"/>
            <a:ext cx="8229600" cy="990600"/>
          </a:xfrm>
        </p:spPr>
        <p:txBody>
          <a:bodyPr/>
          <a:lstStyle/>
          <a:p>
            <a:r>
              <a:rPr lang="en-US" dirty="0" smtClean="0"/>
              <a:t>Warm Up</a:t>
            </a:r>
            <a:endParaRPr lang="en-US" dirty="0"/>
          </a:p>
        </p:txBody>
      </p:sp>
      <p:sp>
        <p:nvSpPr>
          <p:cNvPr id="3" name="Content Placeholder 2"/>
          <p:cNvSpPr>
            <a:spLocks noGrp="1"/>
          </p:cNvSpPr>
          <p:nvPr>
            <p:ph idx="1"/>
          </p:nvPr>
        </p:nvSpPr>
        <p:spPr>
          <a:xfrm>
            <a:off x="302315" y="1012836"/>
            <a:ext cx="8650015" cy="5539245"/>
          </a:xfrm>
        </p:spPr>
        <p:txBody>
          <a:bodyPr>
            <a:normAutofit/>
          </a:bodyPr>
          <a:lstStyle/>
          <a:p>
            <a:pPr marL="0" indent="0">
              <a:buNone/>
            </a:pPr>
            <a:r>
              <a:rPr lang="en-US" dirty="0" err="1"/>
              <a:t>Gisella</a:t>
            </a:r>
            <a:r>
              <a:rPr lang="en-US" dirty="0"/>
              <a:t> computed 342×23 as follows:</a:t>
            </a:r>
          </a:p>
          <a:p>
            <a:pPr marL="0" indent="0">
              <a:buNone/>
            </a:pPr>
            <a:r>
              <a:rPr lang="en-US" dirty="0"/>
              <a:t> </a:t>
            </a:r>
            <a:endParaRPr lang="en-US" dirty="0" smtClean="0"/>
          </a:p>
          <a:p>
            <a:pPr marL="0" indent="0">
              <a:buNone/>
            </a:pPr>
            <a:endParaRPr lang="en-US" sz="3200" dirty="0"/>
          </a:p>
          <a:p>
            <a:pPr marL="0" indent="0">
              <a:buNone/>
            </a:pPr>
            <a:endParaRPr lang="en-US" sz="3200" dirty="0"/>
          </a:p>
          <a:p>
            <a:pPr marL="0" indent="0">
              <a:buNone/>
            </a:pPr>
            <a:endParaRPr lang="en-US" dirty="0" smtClean="0"/>
          </a:p>
          <a:p>
            <a:pPr marL="0" indent="0">
              <a:buNone/>
            </a:pPr>
            <a:endParaRPr lang="en-US" dirty="0"/>
          </a:p>
          <a:p>
            <a:pPr marL="0" indent="0">
              <a:buNone/>
            </a:pPr>
            <a:r>
              <a:rPr lang="en-US" dirty="0" smtClean="0"/>
              <a:t>Can </a:t>
            </a:r>
            <a:r>
              <a:rPr lang="en-US" dirty="0"/>
              <a:t>you explain what she is doing?  What is her final answer</a:t>
            </a:r>
            <a:r>
              <a:rPr lang="en-US" dirty="0" smtClean="0"/>
              <a:t>?</a:t>
            </a:r>
          </a:p>
          <a:p>
            <a:pPr marL="0" indent="0">
              <a:buNone/>
            </a:pPr>
            <a:r>
              <a:rPr lang="en-US" dirty="0" smtClean="0"/>
              <a:t>Try the same method for:</a:t>
            </a:r>
          </a:p>
          <a:p>
            <a:pPr lvl="1"/>
            <a:r>
              <a:rPr lang="en-US" sz="2400" dirty="0" smtClean="0"/>
              <a:t>(3</a:t>
            </a:r>
            <a:r>
              <a:rPr lang="en-US" sz="2400" i="1" dirty="0" smtClean="0"/>
              <a:t>x</a:t>
            </a:r>
            <a:r>
              <a:rPr lang="en-US" sz="2400" baseline="30000" dirty="0" smtClean="0"/>
              <a:t>2 </a:t>
            </a:r>
            <a:r>
              <a:rPr lang="en-US" sz="2400" dirty="0" smtClean="0"/>
              <a:t>+ 4</a:t>
            </a:r>
            <a:r>
              <a:rPr lang="en-US" sz="2400" i="1" dirty="0" smtClean="0"/>
              <a:t>x </a:t>
            </a:r>
            <a:r>
              <a:rPr lang="en-US" sz="2400" dirty="0" smtClean="0"/>
              <a:t>+ 2)(2</a:t>
            </a:r>
            <a:r>
              <a:rPr lang="en-US" sz="2400" i="1" dirty="0" smtClean="0"/>
              <a:t>x </a:t>
            </a:r>
            <a:r>
              <a:rPr lang="en-US" sz="2400" dirty="0" smtClean="0"/>
              <a:t>+ 3)</a:t>
            </a:r>
            <a:endParaRPr lang="en-US" sz="2400" dirty="0"/>
          </a:p>
          <a:p>
            <a:pPr lvl="1"/>
            <a:r>
              <a:rPr lang="en-US" sz="2400" dirty="0"/>
              <a:t>(</a:t>
            </a:r>
            <a:r>
              <a:rPr lang="en-US" sz="2400" dirty="0" smtClean="0"/>
              <a:t>2</a:t>
            </a:r>
            <a:r>
              <a:rPr lang="en-US" sz="2400" i="1" dirty="0" smtClean="0"/>
              <a:t>x</a:t>
            </a:r>
            <a:r>
              <a:rPr lang="en-US" sz="2400" baseline="30000" dirty="0" smtClean="0"/>
              <a:t>2 </a:t>
            </a:r>
            <a:r>
              <a:rPr lang="en-US" sz="2400" dirty="0" smtClean="0"/>
              <a:t>+ 10</a:t>
            </a:r>
            <a:r>
              <a:rPr lang="en-US" sz="2400" i="1" dirty="0" smtClean="0"/>
              <a:t>x </a:t>
            </a:r>
            <a:r>
              <a:rPr lang="en-US" sz="2400" dirty="0" smtClean="0"/>
              <a:t>+ 1</a:t>
            </a:r>
            <a:r>
              <a:rPr lang="en-US" sz="2400" dirty="0"/>
              <a:t>)(</a:t>
            </a:r>
            <a:r>
              <a:rPr lang="en-US" sz="2400" i="1" dirty="0" smtClean="0"/>
              <a:t>x</a:t>
            </a:r>
            <a:r>
              <a:rPr lang="en-US" sz="2400" baseline="30000" dirty="0" smtClean="0"/>
              <a:t>2 </a:t>
            </a:r>
            <a:r>
              <a:rPr lang="en-US" sz="2400" dirty="0" smtClean="0"/>
              <a:t>+ </a:t>
            </a:r>
            <a:r>
              <a:rPr lang="en-US" sz="2400" i="1" dirty="0" smtClean="0"/>
              <a:t>x </a:t>
            </a:r>
            <a:r>
              <a:rPr lang="en-US" sz="2400" dirty="0" smtClean="0"/>
              <a:t>+ 1)</a:t>
            </a:r>
          </a:p>
          <a:p>
            <a:pPr lvl="1"/>
            <a:r>
              <a:rPr lang="en-US" sz="2400" dirty="0" smtClean="0"/>
              <a:t>(</a:t>
            </a:r>
            <a:r>
              <a:rPr lang="en-US" sz="2400" i="1" dirty="0" smtClean="0"/>
              <a:t>x </a:t>
            </a:r>
            <a:r>
              <a:rPr lang="en-US" sz="2400" dirty="0" smtClean="0"/>
              <a:t>- 1</a:t>
            </a:r>
            <a:r>
              <a:rPr lang="en-US" sz="2400" dirty="0"/>
              <a:t>)(</a:t>
            </a:r>
            <a:r>
              <a:rPr lang="en-US" sz="2400" i="1" dirty="0" smtClean="0"/>
              <a:t>x</a:t>
            </a:r>
            <a:r>
              <a:rPr lang="en-US" sz="2400" baseline="30000" dirty="0" smtClean="0"/>
              <a:t>3 </a:t>
            </a:r>
            <a:r>
              <a:rPr lang="en-US" sz="2400" dirty="0" smtClean="0"/>
              <a:t>+ 6</a:t>
            </a:r>
            <a:r>
              <a:rPr lang="en-US" sz="2400" i="1" dirty="0" smtClean="0"/>
              <a:t>x</a:t>
            </a:r>
            <a:r>
              <a:rPr lang="en-US" sz="2400" baseline="30000" dirty="0" smtClean="0"/>
              <a:t>2 </a:t>
            </a:r>
            <a:r>
              <a:rPr lang="en-US" sz="2400" dirty="0" smtClean="0"/>
              <a:t>- 5)</a:t>
            </a:r>
            <a:endParaRPr lang="en-US" sz="2400" dirty="0"/>
          </a:p>
          <a:p>
            <a:pPr marL="0" indent="0">
              <a:buNone/>
            </a:pPr>
            <a:endParaRPr lang="en-US" sz="3200" dirty="0"/>
          </a:p>
        </p:txBody>
      </p:sp>
      <p:pic>
        <p:nvPicPr>
          <p:cNvPr id="4" name="Picture 3"/>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34192" y="1683492"/>
            <a:ext cx="3535935" cy="2157917"/>
          </a:xfrm>
          <a:prstGeom prst="rect">
            <a:avLst/>
          </a:prstGeom>
          <a:noFill/>
          <a:ln>
            <a:noFill/>
          </a:ln>
        </p:spPr>
      </p:pic>
    </p:spTree>
    <p:extLst>
      <p:ext uri="{BB962C8B-B14F-4D97-AF65-F5344CB8AC3E}">
        <p14:creationId xmlns:p14="http://schemas.microsoft.com/office/powerpoint/2010/main" val="36944641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67"/>
            <a:ext cx="8229600" cy="990600"/>
          </a:xfrm>
        </p:spPr>
        <p:txBody>
          <a:bodyPr/>
          <a:lstStyle/>
          <a:p>
            <a:r>
              <a:rPr lang="en-US" dirty="0" smtClean="0"/>
              <a:t>Examples</a:t>
            </a:r>
            <a:endParaRPr lang="en-US" dirty="0"/>
          </a:p>
        </p:txBody>
      </p:sp>
      <p:sp>
        <p:nvSpPr>
          <p:cNvPr id="3" name="Content Placeholder 2"/>
          <p:cNvSpPr>
            <a:spLocks noGrp="1"/>
          </p:cNvSpPr>
          <p:nvPr>
            <p:ph idx="1"/>
          </p:nvPr>
        </p:nvSpPr>
        <p:spPr>
          <a:xfrm>
            <a:off x="302315" y="1012836"/>
            <a:ext cx="8650015" cy="5539245"/>
          </a:xfrm>
        </p:spPr>
        <p:txBody>
          <a:bodyPr>
            <a:normAutofit/>
          </a:bodyPr>
          <a:lstStyle/>
          <a:p>
            <a:pPr marL="0" indent="0">
              <a:buNone/>
            </a:pPr>
            <a:r>
              <a:rPr lang="en-US" sz="2000" dirty="0"/>
              <a:t>(3</a:t>
            </a:r>
            <a:r>
              <a:rPr lang="en-US" sz="2000" i="1" dirty="0"/>
              <a:t>x</a:t>
            </a:r>
            <a:r>
              <a:rPr lang="en-US" sz="2000" baseline="30000" dirty="0"/>
              <a:t>2 </a:t>
            </a:r>
            <a:r>
              <a:rPr lang="en-US" sz="2000" dirty="0"/>
              <a:t>+ 4</a:t>
            </a:r>
            <a:r>
              <a:rPr lang="en-US" sz="2000" i="1" dirty="0"/>
              <a:t>x </a:t>
            </a:r>
            <a:r>
              <a:rPr lang="en-US" sz="2000" dirty="0"/>
              <a:t>+ 2)(2</a:t>
            </a:r>
            <a:r>
              <a:rPr lang="en-US" sz="2000" i="1" dirty="0"/>
              <a:t>x </a:t>
            </a:r>
            <a:r>
              <a:rPr lang="en-US" sz="2000" dirty="0"/>
              <a:t>+ 3</a:t>
            </a:r>
            <a:r>
              <a:rPr lang="en-US" sz="2000" dirty="0" smtClean="0"/>
              <a:t>)	   (</a:t>
            </a:r>
            <a:r>
              <a:rPr lang="en-US" sz="2000" dirty="0"/>
              <a:t>2</a:t>
            </a:r>
            <a:r>
              <a:rPr lang="en-US" sz="2000" i="1" dirty="0"/>
              <a:t>x</a:t>
            </a:r>
            <a:r>
              <a:rPr lang="en-US" sz="2000" baseline="30000" dirty="0"/>
              <a:t>2 </a:t>
            </a:r>
            <a:r>
              <a:rPr lang="en-US" sz="2000" dirty="0"/>
              <a:t>+ 10</a:t>
            </a:r>
            <a:r>
              <a:rPr lang="en-US" sz="2000" i="1" dirty="0"/>
              <a:t>x </a:t>
            </a:r>
            <a:r>
              <a:rPr lang="en-US" sz="2000" dirty="0"/>
              <a:t>+ 1)(</a:t>
            </a:r>
            <a:r>
              <a:rPr lang="en-US" sz="2000" i="1" dirty="0"/>
              <a:t>x</a:t>
            </a:r>
            <a:r>
              <a:rPr lang="en-US" sz="2000" baseline="30000" dirty="0"/>
              <a:t>2 </a:t>
            </a:r>
            <a:r>
              <a:rPr lang="en-US" sz="2000" dirty="0"/>
              <a:t>+ </a:t>
            </a:r>
            <a:r>
              <a:rPr lang="en-US" sz="2000" i="1" dirty="0"/>
              <a:t>x </a:t>
            </a:r>
            <a:r>
              <a:rPr lang="en-US" sz="2000" dirty="0"/>
              <a:t>+ 1</a:t>
            </a:r>
            <a:r>
              <a:rPr lang="en-US" sz="2000" dirty="0" smtClean="0"/>
              <a:t>)	(</a:t>
            </a:r>
            <a:r>
              <a:rPr lang="en-US" sz="2000" i="1" dirty="0"/>
              <a:t>x </a:t>
            </a:r>
            <a:r>
              <a:rPr lang="en-US" sz="2000" dirty="0"/>
              <a:t>- 1)(</a:t>
            </a:r>
            <a:r>
              <a:rPr lang="en-US" sz="2000" i="1" dirty="0"/>
              <a:t>x</a:t>
            </a:r>
            <a:r>
              <a:rPr lang="en-US" sz="2000" baseline="30000" dirty="0"/>
              <a:t>3 </a:t>
            </a:r>
            <a:r>
              <a:rPr lang="en-US" sz="2000" dirty="0"/>
              <a:t>+ 6</a:t>
            </a:r>
            <a:r>
              <a:rPr lang="en-US" sz="2000" i="1" dirty="0"/>
              <a:t>x</a:t>
            </a:r>
            <a:r>
              <a:rPr lang="en-US" sz="2000" baseline="30000" dirty="0"/>
              <a:t>2 </a:t>
            </a:r>
            <a:r>
              <a:rPr lang="en-US" sz="2000" dirty="0"/>
              <a:t>- 5)</a:t>
            </a:r>
          </a:p>
          <a:p>
            <a:pPr marL="0" indent="0">
              <a:buNone/>
            </a:pPr>
            <a:endParaRPr lang="en-US" sz="3200" dirty="0"/>
          </a:p>
        </p:txBody>
      </p:sp>
    </p:spTree>
    <p:extLst>
      <p:ext uri="{BB962C8B-B14F-4D97-AF65-F5344CB8AC3E}">
        <p14:creationId xmlns:p14="http://schemas.microsoft.com/office/powerpoint/2010/main" val="19002965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 exercises 1-</a:t>
            </a:r>
            <a:r>
              <a:rPr lang="en-US" dirty="0"/>
              <a:t>4</a:t>
            </a:r>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a:t>Complete </a:t>
            </a:r>
            <a:r>
              <a:rPr lang="en-US" dirty="0" err="1"/>
              <a:t>cw</a:t>
            </a:r>
            <a:r>
              <a:rPr lang="en-US" dirty="0"/>
              <a:t> #</a:t>
            </a:r>
            <a:r>
              <a:rPr lang="en-US" dirty="0" smtClean="0"/>
              <a:t>1-8</a:t>
            </a:r>
            <a:endParaRPr lang="en-US" dirty="0"/>
          </a:p>
          <a:p>
            <a:r>
              <a:rPr lang="en-US" dirty="0"/>
              <a:t>Fluency practice</a:t>
            </a:r>
          </a:p>
          <a:p>
            <a:pPr lvl="1"/>
            <a:r>
              <a:rPr lang="en-US" dirty="0"/>
              <a:t>24</a:t>
            </a:r>
          </a:p>
          <a:p>
            <a:pPr lvl="1"/>
            <a:r>
              <a:rPr lang="en-US" dirty="0"/>
              <a:t>Flashcards</a:t>
            </a:r>
          </a:p>
          <a:p>
            <a:pPr lvl="1"/>
            <a:r>
              <a:rPr lang="en-US" dirty="0"/>
              <a:t>Integer war</a:t>
            </a:r>
          </a:p>
          <a:p>
            <a:r>
              <a:rPr lang="en-US" dirty="0"/>
              <a:t>Scavenger hunt</a:t>
            </a:r>
          </a:p>
          <a:p>
            <a:r>
              <a:rPr lang="en-US" dirty="0" smtClean="0"/>
              <a:t>Create notes sheet</a:t>
            </a:r>
          </a:p>
          <a:p>
            <a:r>
              <a:rPr lang="en-US" dirty="0" smtClean="0"/>
              <a:t>Organize folder</a:t>
            </a:r>
            <a:endParaRPr lang="en-US" dirty="0" smtClean="0"/>
          </a:p>
          <a:p>
            <a:endParaRPr lang="en-US" dirty="0"/>
          </a:p>
        </p:txBody>
      </p:sp>
    </p:spTree>
    <p:extLst>
      <p:ext uri="{BB962C8B-B14F-4D97-AF65-F5344CB8AC3E}">
        <p14:creationId xmlns:p14="http://schemas.microsoft.com/office/powerpoint/2010/main" val="3464102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May Do – Test Review</a:t>
            </a:r>
            <a:endParaRPr lang="en-US" dirty="0"/>
          </a:p>
        </p:txBody>
      </p:sp>
      <p:sp>
        <p:nvSpPr>
          <p:cNvPr id="3" name="Content Placeholder 2"/>
          <p:cNvSpPr>
            <a:spLocks noGrp="1"/>
          </p:cNvSpPr>
          <p:nvPr>
            <p:ph idx="1"/>
          </p:nvPr>
        </p:nvSpPr>
        <p:spPr/>
        <p:txBody>
          <a:bodyPr/>
          <a:lstStyle/>
          <a:p>
            <a:r>
              <a:rPr lang="en-US" dirty="0"/>
              <a:t>Complete </a:t>
            </a:r>
            <a:r>
              <a:rPr lang="en-US" dirty="0" smtClean="0"/>
              <a:t>classwork and homework </a:t>
            </a:r>
            <a:r>
              <a:rPr lang="en-US" dirty="0"/>
              <a:t>#</a:t>
            </a:r>
            <a:r>
              <a:rPr lang="en-US" dirty="0" smtClean="0"/>
              <a:t>1-8</a:t>
            </a:r>
          </a:p>
          <a:p>
            <a:r>
              <a:rPr lang="en-US" dirty="0"/>
              <a:t>Create notes sheet</a:t>
            </a:r>
          </a:p>
          <a:p>
            <a:r>
              <a:rPr lang="en-US" dirty="0"/>
              <a:t>Organize folder</a:t>
            </a:r>
          </a:p>
          <a:p>
            <a:r>
              <a:rPr lang="en-US" dirty="0" smtClean="0"/>
              <a:t>Fluency practice</a:t>
            </a:r>
          </a:p>
          <a:p>
            <a:r>
              <a:rPr lang="en-US" dirty="0" smtClean="0"/>
              <a:t>Fluency retests</a:t>
            </a:r>
            <a:endParaRPr lang="en-US" dirty="0"/>
          </a:p>
          <a:p>
            <a:r>
              <a:rPr lang="en-US" dirty="0" smtClean="0"/>
              <a:t>Scavenger </a:t>
            </a:r>
            <a:r>
              <a:rPr lang="en-US" dirty="0"/>
              <a:t>hunt</a:t>
            </a:r>
          </a:p>
          <a:p>
            <a:endParaRPr lang="en-US" dirty="0"/>
          </a:p>
        </p:txBody>
      </p:sp>
    </p:spTree>
    <p:extLst>
      <p:ext uri="{BB962C8B-B14F-4D97-AF65-F5344CB8AC3E}">
        <p14:creationId xmlns:p14="http://schemas.microsoft.com/office/powerpoint/2010/main" val="128908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 exercises a-f</a:t>
            </a:r>
          </a:p>
          <a:p>
            <a:endParaRPr lang="en-US" dirty="0" smtClean="0"/>
          </a:p>
          <a:p>
            <a:pPr marL="0" indent="0">
              <a:buNone/>
            </a:pPr>
            <a:r>
              <a:rPr lang="en-US" sz="2000" u="sng" dirty="0">
                <a:hlinkClick r:id="rId2"/>
              </a:rPr>
              <a:t>http://www.mrmeyer.com/graphingstories1/graphingstories3.mov</a:t>
            </a:r>
            <a:endParaRPr lang="en-US" sz="2000"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smtClean="0"/>
              <a:t>Fluency </a:t>
            </a:r>
            <a:r>
              <a:rPr lang="en-US" dirty="0"/>
              <a:t>practice</a:t>
            </a:r>
          </a:p>
          <a:p>
            <a:pPr lvl="1"/>
            <a:r>
              <a:rPr lang="en-US" dirty="0"/>
              <a:t>24</a:t>
            </a:r>
          </a:p>
          <a:p>
            <a:pPr lvl="1"/>
            <a:r>
              <a:rPr lang="en-US" dirty="0"/>
              <a:t>Flashcards</a:t>
            </a:r>
          </a:p>
          <a:p>
            <a:pPr lvl="1"/>
            <a:r>
              <a:rPr lang="en-US" dirty="0"/>
              <a:t>Integer war</a:t>
            </a:r>
          </a:p>
          <a:p>
            <a:r>
              <a:rPr lang="en-US" dirty="0"/>
              <a:t>Scavenger hunt</a:t>
            </a:r>
          </a:p>
          <a:p>
            <a:endParaRPr lang="en-US" dirty="0" smtClean="0"/>
          </a:p>
          <a:p>
            <a:endParaRPr lang="en-US" dirty="0"/>
          </a:p>
        </p:txBody>
      </p:sp>
    </p:spTree>
    <p:extLst>
      <p:ext uri="{BB962C8B-B14F-4D97-AF65-F5344CB8AC3E}">
        <p14:creationId xmlns:p14="http://schemas.microsoft.com/office/powerpoint/2010/main" val="1663327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2</a:t>
            </a:r>
            <a:endParaRPr lang="en-US" dirty="0"/>
          </a:p>
        </p:txBody>
      </p:sp>
      <p:sp>
        <p:nvSpPr>
          <p:cNvPr id="3" name="Subtitle 2"/>
          <p:cNvSpPr>
            <a:spLocks noGrp="1"/>
          </p:cNvSpPr>
          <p:nvPr>
            <p:ph type="subTitle" idx="1"/>
          </p:nvPr>
        </p:nvSpPr>
        <p:spPr/>
        <p:txBody>
          <a:bodyPr/>
          <a:lstStyle/>
          <a:p>
            <a:r>
              <a:rPr lang="en-US" dirty="0" smtClean="0"/>
              <a:t>Examples, workshop, notes</a:t>
            </a:r>
            <a:endParaRPr lang="en-US" dirty="0"/>
          </a:p>
        </p:txBody>
      </p:sp>
    </p:spTree>
    <p:extLst>
      <p:ext uri="{BB962C8B-B14F-4D97-AF65-F5344CB8AC3E}">
        <p14:creationId xmlns:p14="http://schemas.microsoft.com/office/powerpoint/2010/main" val="892306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228600"/>
            <a:ext cx="8229600" cy="990600"/>
          </a:xfrm>
        </p:spPr>
        <p:txBody>
          <a:bodyPr/>
          <a:lstStyle/>
          <a:p>
            <a:r>
              <a:rPr lang="en-US" dirty="0" smtClean="0"/>
              <a:t>Example 1</a:t>
            </a:r>
            <a:endParaRPr lang="en-US" dirty="0"/>
          </a:p>
        </p:txBody>
      </p:sp>
      <p:sp>
        <p:nvSpPr>
          <p:cNvPr id="3" name="Content Placeholder 2"/>
          <p:cNvSpPr>
            <a:spLocks noGrp="1"/>
          </p:cNvSpPr>
          <p:nvPr>
            <p:ph idx="1"/>
          </p:nvPr>
        </p:nvSpPr>
        <p:spPr>
          <a:xfrm>
            <a:off x="2026920" y="1463040"/>
            <a:ext cx="5836920" cy="472440"/>
          </a:xfrm>
        </p:spPr>
        <p:txBody>
          <a:bodyPr>
            <a:normAutofit/>
          </a:bodyPr>
          <a:lstStyle/>
          <a:p>
            <a:pPr marL="0" indent="0">
              <a:buNone/>
            </a:pPr>
            <a:r>
              <a:rPr lang="en-US" sz="2000" u="sng" dirty="0">
                <a:hlinkClick r:id="rId2"/>
              </a:rPr>
              <a:t>https://</a:t>
            </a:r>
            <a:r>
              <a:rPr lang="en-US" sz="2000" u="sng" dirty="0" smtClean="0">
                <a:hlinkClick r:id="rId2"/>
              </a:rPr>
              <a:t>www.youtube.com/watch?v=MNouL91FVaI</a:t>
            </a:r>
            <a:endParaRPr lang="en-US" sz="2000" u="sng" dirty="0" smtClean="0"/>
          </a:p>
          <a:p>
            <a:pPr marL="0" indent="0">
              <a:buNone/>
            </a:pPr>
            <a:endParaRPr lang="en-US" sz="2000" dirty="0"/>
          </a:p>
        </p:txBody>
      </p:sp>
      <p:sp>
        <p:nvSpPr>
          <p:cNvPr id="4" name="TextBox 3"/>
          <p:cNvSpPr txBox="1"/>
          <p:nvPr/>
        </p:nvSpPr>
        <p:spPr>
          <a:xfrm>
            <a:off x="365760" y="1021080"/>
            <a:ext cx="8442960" cy="461665"/>
          </a:xfrm>
          <a:prstGeom prst="rect">
            <a:avLst/>
          </a:prstGeom>
          <a:noFill/>
        </p:spPr>
        <p:txBody>
          <a:bodyPr wrap="square" rtlCol="0">
            <a:spAutoFit/>
          </a:bodyPr>
          <a:lstStyle/>
          <a:p>
            <a:r>
              <a:rPr lang="en-US" sz="2400" dirty="0" smtClean="0"/>
              <a:t>Describe, in words, the motion shown in the video.</a:t>
            </a:r>
            <a:endParaRPr lang="en-US" sz="2400" dirty="0"/>
          </a:p>
        </p:txBody>
      </p:sp>
      <p:sp>
        <p:nvSpPr>
          <p:cNvPr id="5" name="TextBox 4"/>
          <p:cNvSpPr txBox="1"/>
          <p:nvPr/>
        </p:nvSpPr>
        <p:spPr>
          <a:xfrm>
            <a:off x="381000" y="1920240"/>
            <a:ext cx="8442960" cy="830997"/>
          </a:xfrm>
          <a:prstGeom prst="rect">
            <a:avLst/>
          </a:prstGeom>
          <a:noFill/>
        </p:spPr>
        <p:txBody>
          <a:bodyPr wrap="square" rtlCol="0">
            <a:spAutoFit/>
          </a:bodyPr>
          <a:lstStyle/>
          <a:p>
            <a:r>
              <a:rPr lang="en-US" sz="2400" dirty="0" smtClean="0"/>
              <a:t>Focus on the elevation of the ball and give details linking elevation and time.</a:t>
            </a:r>
            <a:endParaRPr lang="en-US" sz="2400" dirty="0"/>
          </a:p>
        </p:txBody>
      </p:sp>
      <p:pic>
        <p:nvPicPr>
          <p:cNvPr id="6" name="Picture 5"/>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636486" y="2751237"/>
            <a:ext cx="3242628" cy="3244850"/>
          </a:xfrm>
          <a:prstGeom prst="rect">
            <a:avLst/>
          </a:prstGeom>
          <a:noFill/>
          <a:ln>
            <a:noFill/>
          </a:ln>
        </p:spPr>
      </p:pic>
      <p:sp>
        <p:nvSpPr>
          <p:cNvPr id="7" name="TextBox 6"/>
          <p:cNvSpPr txBox="1"/>
          <p:nvPr/>
        </p:nvSpPr>
        <p:spPr>
          <a:xfrm>
            <a:off x="381000" y="3200400"/>
            <a:ext cx="300228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Focus on general shape</a:t>
            </a:r>
          </a:p>
          <a:p>
            <a:pPr marL="285750" indent="-285750">
              <a:buFont typeface="Arial" panose="020B0604020202020204" pitchFamily="34" charset="0"/>
              <a:buChar char="•"/>
            </a:pPr>
            <a:r>
              <a:rPr lang="en-US" dirty="0" smtClean="0"/>
              <a:t>Notice the tail at the end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Should it be a constant rate?</a:t>
            </a:r>
          </a:p>
          <a:p>
            <a:endParaRPr lang="en-US" dirty="0"/>
          </a:p>
        </p:txBody>
      </p:sp>
      <p:pic>
        <p:nvPicPr>
          <p:cNvPr id="8" name="Picture 7"/>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609975" y="2751236"/>
            <a:ext cx="3935730" cy="3588603"/>
          </a:xfrm>
          <a:prstGeom prst="rect">
            <a:avLst/>
          </a:prstGeom>
          <a:noFill/>
        </p:spPr>
      </p:pic>
    </p:spTree>
    <p:extLst>
      <p:ext uri="{BB962C8B-B14F-4D97-AF65-F5344CB8AC3E}">
        <p14:creationId xmlns:p14="http://schemas.microsoft.com/office/powerpoint/2010/main" val="9648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 exercises 1-3</a:t>
            </a:r>
          </a:p>
          <a:p>
            <a:endParaRPr lang="en-US" dirty="0"/>
          </a:p>
          <a:p>
            <a:pPr marL="0" indent="0">
              <a:buNone/>
            </a:pPr>
            <a:r>
              <a:rPr lang="en-US" sz="2000" dirty="0">
                <a:hlinkClick r:id="rId2"/>
              </a:rPr>
              <a:t>https://</a:t>
            </a:r>
            <a:r>
              <a:rPr lang="en-US" sz="2000" dirty="0" smtClean="0">
                <a:hlinkClick r:id="rId2"/>
              </a:rPr>
              <a:t>www.youtube.com/watch?v=ZCFBC8aXz-g</a:t>
            </a:r>
            <a:endParaRPr lang="en-US" sz="2000" dirty="0" smtClean="0"/>
          </a:p>
          <a:p>
            <a:pPr marL="0" indent="0">
              <a:buNone/>
            </a:pPr>
            <a:endParaRPr lang="en-US" sz="2000" dirty="0"/>
          </a:p>
          <a:p>
            <a:pPr marL="0" indent="0">
              <a:buNone/>
            </a:pPr>
            <a:r>
              <a:rPr lang="en-US" sz="2000" dirty="0">
                <a:hlinkClick r:id="rId3"/>
              </a:rPr>
              <a:t>http://</a:t>
            </a:r>
            <a:r>
              <a:rPr lang="en-US" sz="2000" dirty="0" smtClean="0">
                <a:hlinkClick r:id="rId3"/>
              </a:rPr>
              <a:t>www.mrmeyer.com/graphingstories1/graphingstories4.mov</a:t>
            </a:r>
            <a:endParaRPr lang="en-US" sz="2000" dirty="0" smtClean="0"/>
          </a:p>
          <a:p>
            <a:pPr marL="0" indent="0">
              <a:buNone/>
            </a:pPr>
            <a:endParaRPr lang="en-US" sz="2000" dirty="0" smtClean="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a:t>Complete </a:t>
            </a:r>
            <a:r>
              <a:rPr lang="en-US" dirty="0" err="1"/>
              <a:t>cw</a:t>
            </a:r>
            <a:r>
              <a:rPr lang="en-US" dirty="0"/>
              <a:t> #1</a:t>
            </a:r>
          </a:p>
          <a:p>
            <a:r>
              <a:rPr lang="en-US" dirty="0"/>
              <a:t>Fluency practice</a:t>
            </a:r>
          </a:p>
          <a:p>
            <a:pPr lvl="1"/>
            <a:r>
              <a:rPr lang="en-US" dirty="0"/>
              <a:t>24</a:t>
            </a:r>
          </a:p>
          <a:p>
            <a:pPr lvl="1"/>
            <a:r>
              <a:rPr lang="en-US" dirty="0"/>
              <a:t>Flashcards</a:t>
            </a:r>
          </a:p>
          <a:p>
            <a:pPr lvl="1"/>
            <a:r>
              <a:rPr lang="en-US" dirty="0"/>
              <a:t>Integer </a:t>
            </a:r>
            <a:r>
              <a:rPr lang="en-US" dirty="0" smtClean="0"/>
              <a:t>war</a:t>
            </a:r>
          </a:p>
          <a:p>
            <a:pPr lvl="1"/>
            <a:r>
              <a:rPr lang="en-US" dirty="0" smtClean="0"/>
              <a:t>I have.. Who has…</a:t>
            </a:r>
            <a:endParaRPr lang="en-US" dirty="0"/>
          </a:p>
          <a:p>
            <a:r>
              <a:rPr lang="en-US" dirty="0"/>
              <a:t>Scavenger hunt</a:t>
            </a:r>
          </a:p>
          <a:p>
            <a:endParaRPr lang="en-US" dirty="0" smtClean="0"/>
          </a:p>
          <a:p>
            <a:endParaRPr lang="en-US" dirty="0"/>
          </a:p>
        </p:txBody>
      </p:sp>
    </p:spTree>
    <p:extLst>
      <p:ext uri="{BB962C8B-B14F-4D97-AF65-F5344CB8AC3E}">
        <p14:creationId xmlns:p14="http://schemas.microsoft.com/office/powerpoint/2010/main" val="361434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04812" y="2682240"/>
            <a:ext cx="3557588" cy="3463290"/>
          </a:xfrm>
          <a:prstGeom prst="rect">
            <a:avLst/>
          </a:prstGeom>
          <a:noFill/>
          <a:ln>
            <a:noFill/>
          </a:ln>
        </p:spPr>
      </p:pic>
      <p:pic>
        <p:nvPicPr>
          <p:cNvPr id="3" name="Picture 2"/>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55222" y="2541270"/>
            <a:ext cx="3807778" cy="3578543"/>
          </a:xfrm>
          <a:prstGeom prst="rect">
            <a:avLst/>
          </a:prstGeom>
          <a:noFill/>
          <a:ln>
            <a:noFill/>
          </a:ln>
        </p:spPr>
      </p:pic>
      <p:sp>
        <p:nvSpPr>
          <p:cNvPr id="4" name="TextBox 3"/>
          <p:cNvSpPr txBox="1"/>
          <p:nvPr/>
        </p:nvSpPr>
        <p:spPr>
          <a:xfrm>
            <a:off x="426720" y="1021080"/>
            <a:ext cx="8519160" cy="830997"/>
          </a:xfrm>
          <a:prstGeom prst="rect">
            <a:avLst/>
          </a:prstGeom>
          <a:noFill/>
        </p:spPr>
        <p:txBody>
          <a:bodyPr wrap="square" rtlCol="0">
            <a:spAutoFit/>
          </a:bodyPr>
          <a:lstStyle/>
          <a:p>
            <a:r>
              <a:rPr lang="en-US" sz="2400" dirty="0" smtClean="0"/>
              <a:t>After reflecting these graphs over the y-axis (vertical line), you get graphs like this.</a:t>
            </a:r>
            <a:endParaRPr lang="en-US" sz="2400" dirty="0"/>
          </a:p>
        </p:txBody>
      </p:sp>
      <p:sp>
        <p:nvSpPr>
          <p:cNvPr id="5" name="Title 4"/>
          <p:cNvSpPr>
            <a:spLocks noGrp="1"/>
          </p:cNvSpPr>
          <p:nvPr>
            <p:ph type="title"/>
          </p:nvPr>
        </p:nvSpPr>
        <p:spPr>
          <a:xfrm>
            <a:off x="137160" y="198120"/>
            <a:ext cx="8229600" cy="990600"/>
          </a:xfrm>
        </p:spPr>
        <p:txBody>
          <a:bodyPr/>
          <a:lstStyle/>
          <a:p>
            <a:r>
              <a:rPr lang="en-US" dirty="0" smtClean="0"/>
              <a:t>Summary</a:t>
            </a:r>
            <a:endParaRPr lang="en-US" dirty="0"/>
          </a:p>
        </p:txBody>
      </p:sp>
      <p:sp>
        <p:nvSpPr>
          <p:cNvPr id="6" name="TextBox 5"/>
          <p:cNvSpPr txBox="1"/>
          <p:nvPr/>
        </p:nvSpPr>
        <p:spPr>
          <a:xfrm>
            <a:off x="563880" y="6187440"/>
            <a:ext cx="8199120" cy="369332"/>
          </a:xfrm>
          <a:prstGeom prst="rect">
            <a:avLst/>
          </a:prstGeom>
          <a:noFill/>
        </p:spPr>
        <p:txBody>
          <a:bodyPr wrap="square" rtlCol="0">
            <a:spAutoFit/>
          </a:bodyPr>
          <a:lstStyle/>
          <a:p>
            <a:r>
              <a:rPr lang="en-US" dirty="0" smtClean="0"/>
              <a:t>NOTE: in context, negative portions of these graphs don’t always make sense.</a:t>
            </a:r>
            <a:endParaRPr lang="en-US" dirty="0"/>
          </a:p>
        </p:txBody>
      </p:sp>
      <p:sp>
        <p:nvSpPr>
          <p:cNvPr id="7" name="TextBox 6"/>
          <p:cNvSpPr txBox="1"/>
          <p:nvPr/>
        </p:nvSpPr>
        <p:spPr>
          <a:xfrm>
            <a:off x="1371600" y="2057400"/>
            <a:ext cx="2834640" cy="369332"/>
          </a:xfrm>
          <a:prstGeom prst="rect">
            <a:avLst/>
          </a:prstGeom>
          <a:noFill/>
        </p:spPr>
        <p:txBody>
          <a:bodyPr wrap="square" rtlCol="0">
            <a:spAutoFit/>
          </a:bodyPr>
          <a:lstStyle/>
          <a:p>
            <a:r>
              <a:rPr lang="en-US" dirty="0" smtClean="0"/>
              <a:t>Classwork #1</a:t>
            </a:r>
            <a:endParaRPr lang="en-US" dirty="0"/>
          </a:p>
        </p:txBody>
      </p:sp>
      <p:sp>
        <p:nvSpPr>
          <p:cNvPr id="8" name="TextBox 7"/>
          <p:cNvSpPr txBox="1"/>
          <p:nvPr/>
        </p:nvSpPr>
        <p:spPr>
          <a:xfrm>
            <a:off x="6051391" y="2084070"/>
            <a:ext cx="2834640" cy="369332"/>
          </a:xfrm>
          <a:prstGeom prst="rect">
            <a:avLst/>
          </a:prstGeom>
          <a:noFill/>
        </p:spPr>
        <p:txBody>
          <a:bodyPr wrap="square" rtlCol="0">
            <a:spAutoFit/>
          </a:bodyPr>
          <a:lstStyle/>
          <a:p>
            <a:r>
              <a:rPr lang="en-US" dirty="0" smtClean="0"/>
              <a:t>Classwork #2</a:t>
            </a:r>
            <a:endParaRPr lang="en-US" dirty="0"/>
          </a:p>
        </p:txBody>
      </p:sp>
    </p:spTree>
    <p:extLst>
      <p:ext uri="{BB962C8B-B14F-4D97-AF65-F5344CB8AC3E}">
        <p14:creationId xmlns:p14="http://schemas.microsoft.com/office/powerpoint/2010/main" val="19399884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1009</TotalTime>
  <Words>1814</Words>
  <Application>Microsoft Office PowerPoint</Application>
  <PresentationFormat>On-screen Show (4:3)</PresentationFormat>
  <Paragraphs>341</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Clarity</vt:lpstr>
      <vt:lpstr>Lesson 1</vt:lpstr>
      <vt:lpstr>Opening</vt:lpstr>
      <vt:lpstr>Example</vt:lpstr>
      <vt:lpstr>Notes</vt:lpstr>
      <vt:lpstr>Workshop</vt:lpstr>
      <vt:lpstr>Lesson 2</vt:lpstr>
      <vt:lpstr>Example 1</vt:lpstr>
      <vt:lpstr>Workshop</vt:lpstr>
      <vt:lpstr>Summary</vt:lpstr>
      <vt:lpstr>Notes</vt:lpstr>
      <vt:lpstr>Lesson 3</vt:lpstr>
      <vt:lpstr>Example</vt:lpstr>
      <vt:lpstr>PowerPoint Presentation</vt:lpstr>
      <vt:lpstr>Workshop</vt:lpstr>
      <vt:lpstr>Notes</vt:lpstr>
      <vt:lpstr>Lesson 4</vt:lpstr>
      <vt:lpstr>Example</vt:lpstr>
      <vt:lpstr>Workshop</vt:lpstr>
      <vt:lpstr>Lesson 5</vt:lpstr>
      <vt:lpstr>Example</vt:lpstr>
      <vt:lpstr>Notes</vt:lpstr>
      <vt:lpstr>Workshop</vt:lpstr>
      <vt:lpstr>Lesson 6</vt:lpstr>
      <vt:lpstr>Opening – the 4-number game</vt:lpstr>
      <vt:lpstr>Opening Discussion</vt:lpstr>
      <vt:lpstr>Example</vt:lpstr>
      <vt:lpstr>Notes</vt:lpstr>
      <vt:lpstr>Workshop</vt:lpstr>
      <vt:lpstr>Lesson 7</vt:lpstr>
      <vt:lpstr>Opening</vt:lpstr>
      <vt:lpstr>Opening</vt:lpstr>
      <vt:lpstr>Opening</vt:lpstr>
      <vt:lpstr>Notes: The Properties &amp; Definitions</vt:lpstr>
      <vt:lpstr>Example</vt:lpstr>
      <vt:lpstr>Example, continued</vt:lpstr>
      <vt:lpstr>Workshop</vt:lpstr>
      <vt:lpstr>Lesson 8</vt:lpstr>
      <vt:lpstr>Warm Up</vt:lpstr>
      <vt:lpstr>Notes: The Properties &amp; Definitions</vt:lpstr>
      <vt:lpstr>Workshop</vt:lpstr>
      <vt:lpstr>Lesson 9</vt:lpstr>
      <vt:lpstr>Warm Up</vt:lpstr>
      <vt:lpstr>Examples</vt:lpstr>
      <vt:lpstr>Workshop</vt:lpstr>
      <vt:lpstr>May Do – Test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Plocher</dc:creator>
  <cp:lastModifiedBy>FCS</cp:lastModifiedBy>
  <cp:revision>126</cp:revision>
  <dcterms:created xsi:type="dcterms:W3CDTF">2017-09-23T20:54:56Z</dcterms:created>
  <dcterms:modified xsi:type="dcterms:W3CDTF">2018-09-18T11:32:51Z</dcterms:modified>
</cp:coreProperties>
</file>