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9" r:id="rId2"/>
    <p:sldId id="276" r:id="rId3"/>
    <p:sldId id="274" r:id="rId4"/>
    <p:sldId id="271" r:id="rId5"/>
    <p:sldId id="322" r:id="rId6"/>
    <p:sldId id="270" r:id="rId7"/>
    <p:sldId id="277" r:id="rId8"/>
    <p:sldId id="323" r:id="rId9"/>
    <p:sldId id="283" r:id="rId10"/>
    <p:sldId id="280" r:id="rId11"/>
    <p:sldId id="329" r:id="rId12"/>
    <p:sldId id="328" r:id="rId13"/>
    <p:sldId id="324" r:id="rId14"/>
    <p:sldId id="326" r:id="rId15"/>
    <p:sldId id="325" r:id="rId16"/>
    <p:sldId id="327" r:id="rId17"/>
    <p:sldId id="278" r:id="rId18"/>
    <p:sldId id="288" r:id="rId19"/>
    <p:sldId id="330" r:id="rId20"/>
    <p:sldId id="331" r:id="rId21"/>
    <p:sldId id="289" r:id="rId22"/>
    <p:sldId id="292" r:id="rId23"/>
    <p:sldId id="293" r:id="rId24"/>
    <p:sldId id="332" r:id="rId25"/>
    <p:sldId id="333" r:id="rId26"/>
    <p:sldId id="294" r:id="rId27"/>
    <p:sldId id="295" r:id="rId28"/>
    <p:sldId id="296" r:id="rId29"/>
    <p:sldId id="334" r:id="rId30"/>
    <p:sldId id="297" r:id="rId31"/>
    <p:sldId id="299" r:id="rId32"/>
    <p:sldId id="336" r:id="rId33"/>
    <p:sldId id="335" r:id="rId34"/>
    <p:sldId id="298" r:id="rId35"/>
    <p:sldId id="300" r:id="rId36"/>
    <p:sldId id="301" r:id="rId37"/>
    <p:sldId id="302" r:id="rId38"/>
    <p:sldId id="304" r:id="rId39"/>
    <p:sldId id="337" r:id="rId40"/>
    <p:sldId id="339" r:id="rId41"/>
    <p:sldId id="305" r:id="rId42"/>
    <p:sldId id="306" r:id="rId43"/>
    <p:sldId id="307" r:id="rId44"/>
    <p:sldId id="312" r:id="rId45"/>
    <p:sldId id="308" r:id="rId46"/>
    <p:sldId id="315" r:id="rId47"/>
    <p:sldId id="316" r:id="rId48"/>
    <p:sldId id="340" r:id="rId49"/>
    <p:sldId id="341" r:id="rId50"/>
    <p:sldId id="342" r:id="rId51"/>
    <p:sldId id="343" r:id="rId52"/>
    <p:sldId id="317" r:id="rId53"/>
    <p:sldId id="318" r:id="rId54"/>
    <p:sldId id="346" r:id="rId55"/>
    <p:sldId id="319" r:id="rId56"/>
    <p:sldId id="344" r:id="rId57"/>
    <p:sldId id="320" r:id="rId58"/>
    <p:sldId id="345" r:id="rId59"/>
    <p:sldId id="321"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3" r:id="rId75"/>
    <p:sldId id="362" r:id="rId76"/>
    <p:sldId id="361" r:id="rId77"/>
    <p:sldId id="364" r:id="rId78"/>
    <p:sldId id="365" r:id="rId79"/>
    <p:sldId id="366" r:id="rId80"/>
    <p:sldId id="367" r:id="rId81"/>
    <p:sldId id="368" r:id="rId82"/>
    <p:sldId id="369" r:id="rId83"/>
    <p:sldId id="371" r:id="rId84"/>
    <p:sldId id="370" r:id="rId85"/>
    <p:sldId id="372" r:id="rId86"/>
    <p:sldId id="374" r:id="rId87"/>
    <p:sldId id="373" r:id="rId88"/>
    <p:sldId id="375" r:id="rId89"/>
    <p:sldId id="376" r:id="rId90"/>
    <p:sldId id="377" r:id="rId91"/>
    <p:sldId id="378" r:id="rId92"/>
    <p:sldId id="379" r:id="rId93"/>
    <p:sldId id="380" r:id="rId94"/>
    <p:sldId id="381" r:id="rId95"/>
    <p:sldId id="383" r:id="rId96"/>
    <p:sldId id="382" r:id="rId97"/>
    <p:sldId id="384" r:id="rId98"/>
    <p:sldId id="385" r:id="rId99"/>
    <p:sldId id="386" r:id="rId100"/>
    <p:sldId id="387" r:id="rId101"/>
    <p:sldId id="389" r:id="rId102"/>
    <p:sldId id="388"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D6FF"/>
    <a:srgbClr val="A2FF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97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Thursday, October 25,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October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October 25,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Thursday, October 25,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October 25,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Thursday, October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Thursday, October 25,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October 25,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7.bin"/><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emf"/><Relationship Id="rId5" Type="http://schemas.openxmlformats.org/officeDocument/2006/relationships/oleObject" Target="../embeddings/oleObject10.bin"/><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16.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imgres?imgurl&amp;imgrefurl=http://www.crestviewlocal.k12.oh.us/chs/staff/mcc/cp10.html&amp;h=0&amp;w=0&amp;sz=1&amp;tbnid=r8ugDHFRf1kAzM&amp;tbnh=225&amp;tbnw=224&amp;prev=/search?q=coordinate+plane&amp;tbm=isch&amp;tbo=u&amp;zoom=1&amp;q=coordinate%20plane&amp;docid=bc5yn1XHt6D8NM&amp;hl=en&amp;ei=hny_Ua2aKumSiALt9YHoCw&amp;ved=0CAEQsCU"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google.com/imgres?imgurl&amp;imgrefurl=http://www.crestviewlocal.k12.oh.us/chs/staff/mcc/cp10.html&amp;h=0&amp;w=0&amp;sz=1&amp;tbnid=r8ugDHFRf1kAzM&amp;tbnh=225&amp;tbnw=224&amp;prev=/search?q=coordinate+plane&amp;tbm=isch&amp;tbo=u&amp;zoom=1&amp;q=coordinate%20plane&amp;docid=bc5yn1XHt6D8NM&amp;hl=en&amp;ei=hny_Ua2aKumSiALt9YHoCw&amp;ved=0CAEQsCU"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www.google.com/imgres?imgurl&amp;imgrefurl=http://www.crestviewlocal.k12.oh.us/chs/staff/mcc/cp10.html&amp;h=0&amp;w=0&amp;sz=1&amp;tbnid=r8ugDHFRf1kAzM&amp;tbnh=225&amp;tbnw=224&amp;prev=/search?q=coordinate+plane&amp;tbm=isch&amp;tbo=u&amp;zoom=1&amp;q=coordinate%20plane&amp;docid=bc5yn1XHt6D8NM&amp;hl=en&amp;ei=hny_Ua2aKumSiALt9YHoCw&amp;ved=0CAEQsCU" TargetMode="Externa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10</a:t>
            </a:r>
            <a:endParaRPr lang="en-US" dirty="0"/>
          </a:p>
        </p:txBody>
      </p:sp>
      <p:sp>
        <p:nvSpPr>
          <p:cNvPr id="3" name="Subtitle 2"/>
          <p:cNvSpPr>
            <a:spLocks noGrp="1"/>
          </p:cNvSpPr>
          <p:nvPr>
            <p:ph type="subTitle" idx="1"/>
          </p:nvPr>
        </p:nvSpPr>
        <p:spPr/>
        <p:txBody>
          <a:bodyPr/>
          <a:lstStyle/>
          <a:p>
            <a:r>
              <a:rPr lang="en-US" dirty="0" smtClean="0"/>
              <a:t>Warm up, </a:t>
            </a:r>
            <a:r>
              <a:rPr lang="en-US" dirty="0"/>
              <a:t>r</a:t>
            </a:r>
            <a:r>
              <a:rPr lang="en-US" dirty="0" smtClean="0"/>
              <a:t>ecall/notes, example, workshop</a:t>
            </a:r>
            <a:endParaRPr lang="en-US" dirty="0"/>
          </a:p>
        </p:txBody>
      </p:sp>
    </p:spTree>
    <p:extLst>
      <p:ext uri="{BB962C8B-B14F-4D97-AF65-F5344CB8AC3E}">
        <p14:creationId xmlns:p14="http://schemas.microsoft.com/office/powerpoint/2010/main" val="1600724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58210"/>
            <a:ext cx="8229600" cy="990600"/>
          </a:xfrm>
        </p:spPr>
        <p:txBody>
          <a:bodyPr/>
          <a:lstStyle/>
          <a:p>
            <a:r>
              <a:rPr lang="en-US" dirty="0" smtClean="0"/>
              <a:t>Example 1</a:t>
            </a:r>
            <a:endParaRPr lang="en-US" dirty="0"/>
          </a:p>
        </p:txBody>
      </p:sp>
      <p:sp>
        <p:nvSpPr>
          <p:cNvPr id="4" name="TextBox 3"/>
          <p:cNvSpPr txBox="1"/>
          <p:nvPr/>
        </p:nvSpPr>
        <p:spPr>
          <a:xfrm>
            <a:off x="365760" y="912650"/>
            <a:ext cx="8442960" cy="461665"/>
          </a:xfrm>
          <a:prstGeom prst="rect">
            <a:avLst/>
          </a:prstGeom>
          <a:noFill/>
        </p:spPr>
        <p:txBody>
          <a:bodyPr wrap="square" rtlCol="0">
            <a:spAutoFit/>
          </a:bodyPr>
          <a:lstStyle/>
          <a:p>
            <a:r>
              <a:rPr lang="en-US" sz="2400" dirty="0"/>
              <a:t>Consider the equation 7+</a:t>
            </a:r>
            <a:r>
              <a:rPr lang="en-US" sz="2400" i="1" dirty="0" smtClean="0"/>
              <a:t>p </a:t>
            </a:r>
            <a:r>
              <a:rPr lang="en-US" sz="2400" dirty="0" smtClean="0"/>
              <a:t>=</a:t>
            </a:r>
            <a:r>
              <a:rPr lang="en-US" sz="2400" dirty="0"/>
              <a:t>12. </a:t>
            </a:r>
          </a:p>
        </p:txBody>
      </p:sp>
      <p:pic>
        <p:nvPicPr>
          <p:cNvPr id="10" name="Picture 9" descr="Screen Shot 2018-09-29 at 8.24.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565" y="1601440"/>
            <a:ext cx="6593641" cy="3061333"/>
          </a:xfrm>
          <a:prstGeom prst="rect">
            <a:avLst/>
          </a:prstGeom>
        </p:spPr>
      </p:pic>
      <p:pic>
        <p:nvPicPr>
          <p:cNvPr id="11" name="Picture 10" descr="Screen Shot 2018-09-29 at 9.0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11" y="1787315"/>
            <a:ext cx="8065345" cy="2627208"/>
          </a:xfrm>
          <a:prstGeom prst="rect">
            <a:avLst/>
          </a:prstGeom>
        </p:spPr>
      </p:pic>
    </p:spTree>
    <p:extLst>
      <p:ext uri="{BB962C8B-B14F-4D97-AF65-F5344CB8AC3E}">
        <p14:creationId xmlns:p14="http://schemas.microsoft.com/office/powerpoint/2010/main" val="9648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152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0" y="5403552"/>
            <a:ext cx="3276600" cy="1343959"/>
          </a:xfrm>
          <a:prstGeom prst="rect">
            <a:avLst/>
          </a:prstGeom>
        </p:spPr>
      </p:pic>
      <mc:AlternateContent xmlns:mc="http://schemas.openxmlformats.org/markup-compatibility/2006" xmlns:a14="http://schemas.microsoft.com/office/drawing/2010/main">
        <mc:Choice Requires="a14">
          <p:sp>
            <p:nvSpPr>
              <p:cNvPr id="4" name="Rectangle 2"/>
              <p:cNvSpPr>
                <a:spLocks noChangeArrowheads="1"/>
              </p:cNvSpPr>
              <p:nvPr/>
            </p:nvSpPr>
            <p:spPr bwMode="auto">
              <a:xfrm>
                <a:off x="289561" y="642381"/>
                <a:ext cx="8327498" cy="17172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t>In a school choir, </a:t>
                </a:r>
                <a14:m>
                  <m:oMath xmlns:m="http://schemas.openxmlformats.org/officeDocument/2006/math">
                    <m:f>
                      <m:fPr>
                        <m:ctrlPr>
                          <a:rPr lang="en-US" sz="4000" i="1">
                            <a:latin typeface="Cambria Math"/>
                          </a:rPr>
                        </m:ctrlPr>
                      </m:fPr>
                      <m:num>
                        <m:r>
                          <a:rPr lang="en-US" sz="4000" i="1">
                            <a:latin typeface="Cambria Math"/>
                          </a:rPr>
                          <m:t>1</m:t>
                        </m:r>
                      </m:num>
                      <m:den>
                        <m:r>
                          <a:rPr lang="en-US" sz="4000" i="1">
                            <a:latin typeface="Cambria Math"/>
                          </a:rPr>
                          <m:t>2</m:t>
                        </m:r>
                      </m:den>
                    </m:f>
                  </m:oMath>
                </a14:m>
                <a:r>
                  <a:rPr lang="en-US" sz="2400" dirty="0"/>
                  <a:t> of the members were girls.  At the end of the year, </a:t>
                </a:r>
                <a14:m>
                  <m:oMath xmlns:m="http://schemas.openxmlformats.org/officeDocument/2006/math">
                    <m:r>
                      <a:rPr lang="en-US" sz="2400" i="1">
                        <a:latin typeface="Cambria Math"/>
                      </a:rPr>
                      <m:t>3</m:t>
                    </m:r>
                  </m:oMath>
                </a14:m>
                <a:r>
                  <a:rPr lang="en-US" sz="2400" dirty="0"/>
                  <a:t> boys left the choir, and the ratio of boys to girls became </a:t>
                </a:r>
                <a14:m>
                  <m:oMath xmlns:m="http://schemas.openxmlformats.org/officeDocument/2006/math">
                    <m:r>
                      <a:rPr lang="en-US" sz="2400" i="1">
                        <a:latin typeface="Cambria Math"/>
                      </a:rPr>
                      <m:t>3:4</m:t>
                    </m:r>
                  </m:oMath>
                </a14:m>
                <a:r>
                  <a:rPr lang="en-US" sz="2400" dirty="0"/>
                  <a:t>. How many boys remained in the choir? </a:t>
                </a:r>
              </a:p>
            </p:txBody>
          </p:sp>
        </mc:Choice>
        <mc:Fallback xmlns="">
          <p:sp>
            <p:nvSpPr>
              <p:cNvPr id="4" name="Rectangle 2"/>
              <p:cNvSpPr>
                <a:spLocks noRot="1" noChangeAspect="1" noMove="1" noResize="1" noEditPoints="1" noAdjustHandles="1" noChangeArrowheads="1" noChangeShapeType="1" noTextEdit="1"/>
              </p:cNvSpPr>
              <p:nvPr/>
            </p:nvSpPr>
            <p:spPr bwMode="auto">
              <a:xfrm>
                <a:off x="289561" y="642381"/>
                <a:ext cx="8327498" cy="1717201"/>
              </a:xfrm>
              <a:prstGeom prst="rect">
                <a:avLst/>
              </a:prstGeom>
              <a:blipFill rotWithShape="1">
                <a:blip r:embed="rId3"/>
                <a:stretch>
                  <a:fillRect l="-1171" r="-1977" b="-81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404916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152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a:t>
            </a:r>
            <a:endParaRPr lang="en-US" dirty="0"/>
          </a:p>
        </p:txBody>
      </p:sp>
      <p:sp>
        <p:nvSpPr>
          <p:cNvPr id="4" name="Rectangle 2"/>
          <p:cNvSpPr>
            <a:spLocks noChangeArrowheads="1"/>
          </p:cNvSpPr>
          <p:nvPr/>
        </p:nvSpPr>
        <p:spPr bwMode="auto">
          <a:xfrm>
            <a:off x="289561" y="912486"/>
            <a:ext cx="83274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smtClean="0"/>
              <a:t>The “double and add 5” game is played by using a given starting number, doubling it and adding 5 to get to round 2, and then double and add 5 again. The goal is to find the smallest starting whole number that produces a result of 100 or more in 3 rounds or fewer.</a:t>
            </a:r>
            <a:endParaRPr lang="en-US" sz="2400" dirty="0"/>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13" y="2851478"/>
            <a:ext cx="6695393" cy="216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4111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Complete all classwork and homework 1-24</a:t>
            </a:r>
          </a:p>
          <a:p>
            <a:r>
              <a:rPr lang="en-US" dirty="0" smtClean="0"/>
              <a:t>Complete cw25-28, either:</a:t>
            </a:r>
          </a:p>
          <a:p>
            <a:pPr lvl="1"/>
            <a:r>
              <a:rPr lang="en-US" dirty="0" smtClean="0"/>
              <a:t>#1-3,</a:t>
            </a:r>
          </a:p>
          <a:p>
            <a:pPr lvl="1"/>
            <a:r>
              <a:rPr lang="en-US" dirty="0" smtClean="0"/>
              <a:t>#4-5, or</a:t>
            </a:r>
          </a:p>
          <a:p>
            <a:pPr lvl="1"/>
            <a:r>
              <a:rPr lang="en-US" dirty="0" smtClean="0"/>
              <a:t>#6</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a:t>
            </a:r>
          </a:p>
          <a:p>
            <a:r>
              <a:rPr lang="en-US" dirty="0" smtClean="0"/>
              <a:t>Note sheet</a:t>
            </a:r>
          </a:p>
          <a:p>
            <a:r>
              <a:rPr lang="en-US" dirty="0" smtClean="0"/>
              <a:t>Folder organize</a:t>
            </a:r>
          </a:p>
          <a:p>
            <a:r>
              <a:rPr lang="en-US" dirty="0" err="1" smtClean="0"/>
              <a:t>cw</a:t>
            </a:r>
            <a:r>
              <a:rPr lang="en-US" dirty="0" smtClean="0"/>
              <a:t> 25-28 another set</a:t>
            </a:r>
          </a:p>
          <a:p>
            <a:endParaRPr lang="en-US" dirty="0" smtClean="0"/>
          </a:p>
          <a:p>
            <a:endParaRPr lang="en-US" dirty="0" smtClean="0"/>
          </a:p>
          <a:p>
            <a:endParaRPr lang="en-US" dirty="0"/>
          </a:p>
        </p:txBody>
      </p:sp>
    </p:spTree>
    <p:extLst>
      <p:ext uri="{BB962C8B-B14F-4D97-AF65-F5344CB8AC3E}">
        <p14:creationId xmlns:p14="http://schemas.microsoft.com/office/powerpoint/2010/main" val="426852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674"/>
            <a:ext cx="8229600" cy="747930"/>
          </a:xfrm>
        </p:spPr>
        <p:txBody>
          <a:bodyPr/>
          <a:lstStyle/>
          <a:p>
            <a:r>
              <a:rPr lang="en-US" dirty="0" smtClean="0"/>
              <a:t>Notes</a:t>
            </a:r>
            <a:endParaRPr lang="en-US" dirty="0"/>
          </a:p>
        </p:txBody>
      </p:sp>
      <p:sp>
        <p:nvSpPr>
          <p:cNvPr id="3" name="Content Placeholder 2"/>
          <p:cNvSpPr>
            <a:spLocks noGrp="1"/>
          </p:cNvSpPr>
          <p:nvPr>
            <p:ph idx="1"/>
          </p:nvPr>
        </p:nvSpPr>
        <p:spPr>
          <a:xfrm>
            <a:off x="457200" y="904684"/>
            <a:ext cx="8229600" cy="5569949"/>
          </a:xfrm>
        </p:spPr>
        <p:txBody>
          <a:bodyPr>
            <a:normAutofit/>
          </a:bodyPr>
          <a:lstStyle/>
          <a:p>
            <a:pPr marL="0" indent="0">
              <a:buNone/>
            </a:pPr>
            <a:r>
              <a:rPr lang="en-US" sz="2000" i="1" dirty="0" smtClean="0"/>
              <a:t>The </a:t>
            </a:r>
            <a:r>
              <a:rPr lang="en-US" sz="2000" i="1" u="sng" dirty="0" smtClean="0"/>
              <a:t>solution </a:t>
            </a:r>
            <a:r>
              <a:rPr lang="en-US" sz="2000" i="1" u="sng" dirty="0"/>
              <a:t>set </a:t>
            </a:r>
            <a:r>
              <a:rPr lang="en-US" sz="2000" dirty="0"/>
              <a:t>of an equation written with </a:t>
            </a:r>
            <a:r>
              <a:rPr lang="en-US" sz="2000" dirty="0" smtClean="0"/>
              <a:t>one </a:t>
            </a:r>
            <a:r>
              <a:rPr lang="en-US" sz="2000" dirty="0"/>
              <a:t>variable is the set of all values one can </a:t>
            </a:r>
            <a:r>
              <a:rPr lang="en-US" sz="2000" dirty="0" smtClean="0"/>
              <a:t>assign </a:t>
            </a:r>
            <a:r>
              <a:rPr lang="en-US" sz="2000" dirty="0"/>
              <a:t>to that variable to make the </a:t>
            </a:r>
            <a:r>
              <a:rPr lang="en-US" sz="2000" dirty="0" smtClean="0"/>
              <a:t>equation true.  </a:t>
            </a:r>
          </a:p>
          <a:p>
            <a:pPr marL="0" indent="0">
              <a:buNone/>
            </a:pPr>
            <a:endParaRPr lang="en-US" sz="1000" dirty="0"/>
          </a:p>
          <a:p>
            <a:pPr marL="0" indent="0">
              <a:buNone/>
            </a:pPr>
            <a:r>
              <a:rPr lang="en-US" sz="2000" dirty="0" smtClean="0"/>
              <a:t>To </a:t>
            </a:r>
            <a:r>
              <a:rPr lang="en-US" sz="2000" i="1" u="sng" dirty="0"/>
              <a:t>solve an equation</a:t>
            </a:r>
            <a:r>
              <a:rPr lang="en-US" sz="2000" i="1" dirty="0"/>
              <a:t> </a:t>
            </a:r>
            <a:r>
              <a:rPr lang="en-US" sz="2000" dirty="0"/>
              <a:t>means to find the solution set for that equation</a:t>
            </a:r>
            <a:r>
              <a:rPr lang="en-US" sz="2000" dirty="0" smtClean="0"/>
              <a:t>.</a:t>
            </a:r>
          </a:p>
          <a:p>
            <a:pPr marL="0" indent="0">
              <a:buNone/>
            </a:pPr>
            <a:endParaRPr lang="en-US" sz="2800" dirty="0"/>
          </a:p>
          <a:p>
            <a:pPr marL="0" indent="0">
              <a:buNone/>
            </a:pPr>
            <a:r>
              <a:rPr lang="en-US" sz="2800" dirty="0"/>
              <a:t>A solution set can be described in words, in set notation, or </a:t>
            </a:r>
            <a:r>
              <a:rPr lang="en-US" sz="2800" dirty="0" smtClean="0"/>
              <a:t>graphically on </a:t>
            </a:r>
            <a:r>
              <a:rPr lang="en-US" sz="2800" dirty="0"/>
              <a:t>a number line</a:t>
            </a:r>
            <a:r>
              <a:rPr lang="en-US" sz="2800" dirty="0" smtClean="0"/>
              <a:t>.</a:t>
            </a:r>
          </a:p>
          <a:p>
            <a:r>
              <a:rPr lang="en-US" sz="2800" dirty="0" smtClean="0"/>
              <a:t>In a graphical representation, a solid dot includes the number the dot is on and an open dot means that number is not included.</a:t>
            </a:r>
            <a:endParaRPr lang="en-US" sz="2800" dirty="0"/>
          </a:p>
          <a:p>
            <a:pPr marL="0" indent="0">
              <a:buNone/>
            </a:pPr>
            <a:endParaRPr lang="en-US" sz="2800" dirty="0" smtClean="0"/>
          </a:p>
          <a:p>
            <a:pPr marL="0" indent="0">
              <a:buNone/>
            </a:pPr>
            <a:endParaRPr lang="en-US" sz="2800" dirty="0" smtClean="0"/>
          </a:p>
        </p:txBody>
      </p:sp>
    </p:spTree>
    <p:extLst>
      <p:ext uri="{BB962C8B-B14F-4D97-AF65-F5344CB8AC3E}">
        <p14:creationId xmlns:p14="http://schemas.microsoft.com/office/powerpoint/2010/main" val="215313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674"/>
            <a:ext cx="8229600" cy="747930"/>
          </a:xfrm>
        </p:spPr>
        <p:txBody>
          <a:bodyPr/>
          <a:lstStyle/>
          <a:p>
            <a:r>
              <a:rPr lang="en-US" dirty="0" smtClean="0"/>
              <a:t>Set Notation Notes</a:t>
            </a:r>
            <a:endParaRPr lang="en-US" dirty="0"/>
          </a:p>
        </p:txBody>
      </p:sp>
      <p:sp>
        <p:nvSpPr>
          <p:cNvPr id="3" name="Content Placeholder 2"/>
          <p:cNvSpPr>
            <a:spLocks noGrp="1"/>
          </p:cNvSpPr>
          <p:nvPr>
            <p:ph idx="1"/>
          </p:nvPr>
        </p:nvSpPr>
        <p:spPr>
          <a:xfrm>
            <a:off x="457200" y="1177206"/>
            <a:ext cx="8495130" cy="5297427"/>
          </a:xfrm>
        </p:spPr>
        <p:txBody>
          <a:bodyPr>
            <a:normAutofit lnSpcReduction="10000"/>
          </a:bodyPr>
          <a:lstStyle/>
          <a:p>
            <a:r>
              <a:rPr lang="en-US" sz="2800" dirty="0" smtClean="0"/>
              <a:t>Curly brackets { } indicate a set</a:t>
            </a:r>
          </a:p>
          <a:p>
            <a:r>
              <a:rPr lang="en-US" sz="2800" dirty="0" smtClean="0"/>
              <a:t>Items in the set are called </a:t>
            </a:r>
            <a:r>
              <a:rPr lang="en-US" sz="2800" u="sng" dirty="0" smtClean="0"/>
              <a:t>elements</a:t>
            </a:r>
          </a:p>
          <a:p>
            <a:r>
              <a:rPr lang="en-US" sz="2800" dirty="0" smtClean="0"/>
              <a:t>Elements are listed in increasing order</a:t>
            </a:r>
          </a:p>
          <a:p>
            <a:r>
              <a:rPr lang="en-US" sz="2800" dirty="0" smtClean="0"/>
              <a:t>A set with no elements is an </a:t>
            </a:r>
            <a:r>
              <a:rPr lang="en-US" sz="2800" u="sng" dirty="0" smtClean="0"/>
              <a:t>empty set</a:t>
            </a:r>
            <a:r>
              <a:rPr lang="en-US" sz="2800" dirty="0" smtClean="0"/>
              <a:t> and is denoted { } or {</a:t>
            </a:r>
            <a:r>
              <a:rPr lang="en-US" sz="3200" dirty="0" smtClean="0"/>
              <a:t>∅</a:t>
            </a:r>
            <a:r>
              <a:rPr lang="en-US" sz="2800" dirty="0" smtClean="0"/>
              <a:t>}</a:t>
            </a:r>
          </a:p>
          <a:p>
            <a:r>
              <a:rPr lang="en-US" sz="2800" dirty="0" smtClean="0"/>
              <a:t>An ellipsis is used to suggest a continued pattern like {1, 2, 3, </a:t>
            </a:r>
            <a:r>
              <a:rPr lang="mr-IN" sz="2800" dirty="0" smtClean="0"/>
              <a:t>…</a:t>
            </a:r>
            <a:r>
              <a:rPr lang="en-US" sz="2800" dirty="0" smtClean="0"/>
              <a:t>, 10}</a:t>
            </a:r>
          </a:p>
          <a:p>
            <a:r>
              <a:rPr lang="en-US" sz="2800" dirty="0" smtClean="0"/>
              <a:t>Notation can also be:</a:t>
            </a:r>
          </a:p>
          <a:p>
            <a:pPr marL="0" indent="0">
              <a:buNone/>
            </a:pPr>
            <a:r>
              <a:rPr lang="en-US" sz="2800" dirty="0"/>
              <a:t>	</a:t>
            </a:r>
            <a:r>
              <a:rPr lang="en-US" sz="2800" dirty="0" smtClean="0"/>
              <a:t>{variable symbol  number type | a description} for example {x real | x&gt;0} means real numbers greater than 0</a:t>
            </a:r>
            <a:endParaRPr lang="en-US" sz="2800" dirty="0"/>
          </a:p>
        </p:txBody>
      </p:sp>
    </p:spTree>
    <p:extLst>
      <p:ext uri="{BB962C8B-B14F-4D97-AF65-F5344CB8AC3E}">
        <p14:creationId xmlns:p14="http://schemas.microsoft.com/office/powerpoint/2010/main" val="427003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58210"/>
            <a:ext cx="8229600" cy="990600"/>
          </a:xfrm>
        </p:spPr>
        <p:txBody>
          <a:bodyPr/>
          <a:lstStyle/>
          <a:p>
            <a:r>
              <a:rPr lang="en-US" dirty="0" smtClean="0"/>
              <a:t>Example 2</a:t>
            </a:r>
            <a:endParaRPr lang="en-US" dirty="0"/>
          </a:p>
        </p:txBody>
      </p:sp>
      <p:sp>
        <p:nvSpPr>
          <p:cNvPr id="4" name="TextBox 3"/>
          <p:cNvSpPr txBox="1"/>
          <p:nvPr/>
        </p:nvSpPr>
        <p:spPr>
          <a:xfrm>
            <a:off x="365760" y="912650"/>
            <a:ext cx="8442960" cy="1200328"/>
          </a:xfrm>
          <a:prstGeom prst="rect">
            <a:avLst/>
          </a:prstGeom>
          <a:noFill/>
        </p:spPr>
        <p:txBody>
          <a:bodyPr wrap="square" rtlCol="0">
            <a:spAutoFit/>
          </a:bodyPr>
          <a:lstStyle/>
          <a:p>
            <a:r>
              <a:rPr lang="en-US" sz="2400" dirty="0"/>
              <a:t>Solve for </a:t>
            </a:r>
            <a:r>
              <a:rPr lang="en-US" sz="2400" i="1" dirty="0"/>
              <a:t>a</a:t>
            </a:r>
            <a:r>
              <a:rPr lang="en-US" sz="2400" dirty="0"/>
              <a:t>:  </a:t>
            </a:r>
            <a:r>
              <a:rPr lang="en-US" sz="2400" i="1" dirty="0" smtClean="0"/>
              <a:t>a</a:t>
            </a:r>
            <a:r>
              <a:rPr lang="en-US" sz="2400" i="1" baseline="30000" dirty="0" smtClean="0"/>
              <a:t>2 </a:t>
            </a:r>
            <a:r>
              <a:rPr lang="en-US" sz="2400" i="1" dirty="0" smtClean="0"/>
              <a:t>= 25</a:t>
            </a:r>
            <a:r>
              <a:rPr lang="en-US" sz="2400" dirty="0" smtClean="0"/>
              <a:t>.</a:t>
            </a:r>
          </a:p>
          <a:p>
            <a:endParaRPr lang="en-US" sz="2400" dirty="0"/>
          </a:p>
          <a:p>
            <a:endParaRPr lang="en-US" sz="2400" dirty="0" smtClean="0"/>
          </a:p>
        </p:txBody>
      </p:sp>
      <p:sp>
        <p:nvSpPr>
          <p:cNvPr id="3" name="Rectangle 2"/>
          <p:cNvSpPr/>
          <p:nvPr/>
        </p:nvSpPr>
        <p:spPr>
          <a:xfrm>
            <a:off x="352020" y="2608580"/>
            <a:ext cx="8456700" cy="1938992"/>
          </a:xfrm>
          <a:prstGeom prst="rect">
            <a:avLst/>
          </a:prstGeom>
        </p:spPr>
        <p:txBody>
          <a:bodyPr wrap="square">
            <a:spAutoFit/>
          </a:bodyPr>
          <a:lstStyle/>
          <a:p>
            <a:r>
              <a:rPr lang="en-US" sz="2400" b="1" dirty="0"/>
              <a:t>IN WORDS:  </a:t>
            </a:r>
            <a:r>
              <a:rPr lang="en-US" sz="2400" i="1" dirty="0"/>
              <a:t>a</a:t>
            </a:r>
            <a:r>
              <a:rPr lang="en-US" sz="2400" i="1" baseline="30000" dirty="0"/>
              <a:t>2 </a:t>
            </a:r>
            <a:r>
              <a:rPr lang="en-US" sz="2400" i="1" dirty="0"/>
              <a:t>= 25</a:t>
            </a:r>
            <a:r>
              <a:rPr lang="en-US" sz="2400" dirty="0"/>
              <a:t> has solutions </a:t>
            </a:r>
            <a:r>
              <a:rPr lang="en-US" sz="2400" i="1" dirty="0"/>
              <a:t>5</a:t>
            </a:r>
            <a:r>
              <a:rPr lang="en-US" sz="2400" dirty="0"/>
              <a:t> and </a:t>
            </a:r>
            <a:r>
              <a:rPr lang="en-US" sz="2400" i="1" dirty="0"/>
              <a:t>-5</a:t>
            </a:r>
            <a:r>
              <a:rPr lang="en-US" sz="2400" dirty="0"/>
              <a:t>.  </a:t>
            </a:r>
          </a:p>
          <a:p>
            <a:r>
              <a:rPr lang="en-US" sz="2400" b="1" dirty="0"/>
              <a:t/>
            </a:r>
            <a:br>
              <a:rPr lang="en-US" sz="2400" b="1" dirty="0"/>
            </a:br>
            <a:r>
              <a:rPr lang="en-US" sz="2400" b="1" dirty="0"/>
              <a:t>IN SET NOTATION:  </a:t>
            </a:r>
            <a:r>
              <a:rPr lang="en-US" sz="2400" dirty="0" smtClean="0"/>
              <a:t>{</a:t>
            </a:r>
            <a:r>
              <a:rPr lang="en-US" sz="2400" i="1" dirty="0" smtClean="0"/>
              <a:t>-</a:t>
            </a:r>
            <a:r>
              <a:rPr lang="en-US" sz="2400" i="1" dirty="0"/>
              <a:t>5, </a:t>
            </a:r>
            <a:r>
              <a:rPr lang="en-US" sz="2400" i="1" dirty="0" smtClean="0"/>
              <a:t>5 </a:t>
            </a:r>
            <a:r>
              <a:rPr lang="en-US" sz="2400" dirty="0" smtClean="0"/>
              <a:t>} </a:t>
            </a:r>
            <a:endParaRPr lang="en-US" sz="2400" dirty="0"/>
          </a:p>
          <a:p>
            <a:r>
              <a:rPr lang="en-US" sz="2400" b="1" dirty="0"/>
              <a:t/>
            </a:r>
            <a:br>
              <a:rPr lang="en-US" sz="2400" b="1" dirty="0"/>
            </a:br>
            <a:r>
              <a:rPr lang="en-US" sz="2400" b="1" dirty="0"/>
              <a:t>IN A GRAPHICAL REPRESENTATION </a:t>
            </a:r>
            <a:r>
              <a:rPr lang="en-US" sz="2400" b="1" dirty="0" smtClean="0"/>
              <a:t>ON </a:t>
            </a:r>
            <a:r>
              <a:rPr lang="en-US" sz="2400" b="1" dirty="0"/>
              <a:t>NUMBER LINE</a:t>
            </a:r>
            <a:r>
              <a:rPr lang="en-US" sz="2400" b="1" dirty="0" smtClean="0"/>
              <a:t>:</a:t>
            </a:r>
            <a:endParaRPr lang="en-US"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96145" y="4547572"/>
            <a:ext cx="4109008" cy="1024075"/>
          </a:xfrm>
          <a:prstGeom prst="rect">
            <a:avLst/>
          </a:prstGeom>
          <a:noFill/>
          <a:ln>
            <a:noFill/>
          </a:ln>
        </p:spPr>
      </p:pic>
    </p:spTree>
    <p:extLst>
      <p:ext uri="{BB962C8B-B14F-4D97-AF65-F5344CB8AC3E}">
        <p14:creationId xmlns:p14="http://schemas.microsoft.com/office/powerpoint/2010/main" val="6736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58210"/>
            <a:ext cx="8229600" cy="990600"/>
          </a:xfrm>
        </p:spPr>
        <p:txBody>
          <a:bodyPr/>
          <a:lstStyle/>
          <a:p>
            <a:r>
              <a:rPr lang="en-US" dirty="0" smtClean="0"/>
              <a:t>Example 3</a:t>
            </a:r>
            <a:endParaRPr lang="en-US" dirty="0"/>
          </a:p>
        </p:txBody>
      </p:sp>
      <p:sp>
        <p:nvSpPr>
          <p:cNvPr id="4" name="TextBox 3"/>
          <p:cNvSpPr txBox="1"/>
          <p:nvPr/>
        </p:nvSpPr>
        <p:spPr>
          <a:xfrm>
            <a:off x="365760" y="912650"/>
            <a:ext cx="8442960" cy="830997"/>
          </a:xfrm>
          <a:prstGeom prst="rect">
            <a:avLst/>
          </a:prstGeom>
          <a:noFill/>
        </p:spPr>
        <p:txBody>
          <a:bodyPr wrap="square" rtlCol="0">
            <a:spAutoFit/>
          </a:bodyPr>
          <a:lstStyle/>
          <a:p>
            <a:r>
              <a:rPr lang="en-US" sz="2400" dirty="0"/>
              <a:t>Solve </a:t>
            </a:r>
            <a:r>
              <a:rPr lang="en-US" sz="2400" dirty="0" smtClean="0"/>
              <a:t>    </a:t>
            </a:r>
            <a:r>
              <a:rPr lang="en-US" sz="2400" i="1" dirty="0" smtClean="0"/>
              <a:t>= 1</a:t>
            </a:r>
            <a:r>
              <a:rPr lang="en-US" sz="2400" dirty="0" smtClean="0"/>
              <a:t> </a:t>
            </a:r>
            <a:r>
              <a:rPr lang="en-US" sz="2400" dirty="0"/>
              <a:t>for </a:t>
            </a:r>
            <a:r>
              <a:rPr lang="en-US" sz="2400" i="1" dirty="0"/>
              <a:t>x</a:t>
            </a:r>
            <a:r>
              <a:rPr lang="en-US" sz="2400" dirty="0"/>
              <a:t> over the set of positive real numbers.  </a:t>
            </a:r>
            <a:endParaRPr lang="en-US" sz="2400" dirty="0" smtClean="0"/>
          </a:p>
          <a:p>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4112599890"/>
              </p:ext>
            </p:extLst>
          </p:nvPr>
        </p:nvGraphicFramePr>
        <p:xfrm>
          <a:off x="1287204" y="736108"/>
          <a:ext cx="339084" cy="904224"/>
        </p:xfrm>
        <a:graphic>
          <a:graphicData uri="http://schemas.openxmlformats.org/presentationml/2006/ole">
            <mc:AlternateContent xmlns:mc="http://schemas.openxmlformats.org/markup-compatibility/2006">
              <mc:Choice xmlns:v="urn:schemas-microsoft-com:vml" Requires="v">
                <p:oleObj spid="_x0000_s3173" name="Equation" r:id="rId3" imgW="152400" imgH="406400" progId="Equation.3">
                  <p:embed/>
                </p:oleObj>
              </mc:Choice>
              <mc:Fallback>
                <p:oleObj name="Equation" r:id="rId3" imgW="152400" imgH="406400" progId="Equation.3">
                  <p:embed/>
                  <p:pic>
                    <p:nvPicPr>
                      <p:cNvPr id="0" name=""/>
                      <p:cNvPicPr/>
                      <p:nvPr/>
                    </p:nvPicPr>
                    <p:blipFill>
                      <a:blip r:embed="rId4"/>
                      <a:stretch>
                        <a:fillRect/>
                      </a:stretch>
                    </p:blipFill>
                    <p:spPr>
                      <a:xfrm>
                        <a:off x="1287204" y="736108"/>
                        <a:ext cx="339084" cy="904224"/>
                      </a:xfrm>
                      <a:prstGeom prst="rect">
                        <a:avLst/>
                      </a:prstGeom>
                    </p:spPr>
                  </p:pic>
                </p:oleObj>
              </mc:Fallback>
            </mc:AlternateContent>
          </a:graphicData>
        </a:graphic>
      </p:graphicFrame>
      <p:pic>
        <p:nvPicPr>
          <p:cNvPr id="6" name="Picture 5" descr="Screen Shot 2018-09-29 at 8.29.3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204" y="1640331"/>
            <a:ext cx="6542052" cy="4493531"/>
          </a:xfrm>
          <a:prstGeom prst="rect">
            <a:avLst/>
          </a:prstGeom>
        </p:spPr>
      </p:pic>
      <p:sp>
        <p:nvSpPr>
          <p:cNvPr id="9" name="TextBox 8"/>
          <p:cNvSpPr txBox="1"/>
          <p:nvPr/>
        </p:nvSpPr>
        <p:spPr>
          <a:xfrm>
            <a:off x="216838" y="3909219"/>
            <a:ext cx="8591882" cy="1477328"/>
          </a:xfrm>
          <a:prstGeom prst="rect">
            <a:avLst/>
          </a:prstGeom>
          <a:noFill/>
        </p:spPr>
        <p:txBody>
          <a:bodyPr wrap="square" rtlCol="0">
            <a:spAutoFit/>
          </a:bodyPr>
          <a:lstStyle/>
          <a:p>
            <a:r>
              <a:rPr lang="en-US" dirty="0" smtClean="0"/>
              <a:t>WORDS</a:t>
            </a:r>
            <a:r>
              <a:rPr lang="en-US" dirty="0"/>
              <a:t>:  The solution set is the set of all positive real numbers. </a:t>
            </a:r>
          </a:p>
          <a:p>
            <a:endParaRPr lang="en-US" dirty="0" smtClean="0"/>
          </a:p>
          <a:p>
            <a:r>
              <a:rPr lang="en-US" dirty="0" smtClean="0"/>
              <a:t>SET </a:t>
            </a:r>
            <a:r>
              <a:rPr lang="en-US" dirty="0"/>
              <a:t>NOTATION: </a:t>
            </a:r>
            <a:r>
              <a:rPr lang="en-US" dirty="0" smtClean="0"/>
              <a:t>{</a:t>
            </a:r>
            <a:r>
              <a:rPr lang="en-US" i="1" dirty="0"/>
              <a:t>x </a:t>
            </a:r>
            <a:r>
              <a:rPr lang="en-US" dirty="0"/>
              <a:t>real | </a:t>
            </a:r>
            <a:r>
              <a:rPr lang="en-US" i="1" dirty="0"/>
              <a:t>x&gt;0</a:t>
            </a:r>
            <a:r>
              <a:rPr lang="en-US" dirty="0" smtClean="0"/>
              <a:t>}</a:t>
            </a:r>
            <a:endParaRPr lang="en-US" dirty="0"/>
          </a:p>
          <a:p>
            <a:endParaRPr lang="en-US" dirty="0" smtClean="0"/>
          </a:p>
          <a:p>
            <a:r>
              <a:rPr lang="en-US" dirty="0" smtClean="0"/>
              <a:t>GRAPHICAL </a:t>
            </a:r>
            <a:r>
              <a:rPr lang="en-US" dirty="0"/>
              <a:t>REPRESENTATION: </a:t>
            </a:r>
          </a:p>
        </p:txBody>
      </p:sp>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1429911" y="5386547"/>
            <a:ext cx="4269843" cy="747315"/>
          </a:xfrm>
          <a:prstGeom prst="rect">
            <a:avLst/>
          </a:prstGeom>
          <a:noFill/>
          <a:ln>
            <a:noFill/>
          </a:ln>
        </p:spPr>
      </p:pic>
    </p:spTree>
    <p:extLst>
      <p:ext uri="{BB962C8B-B14F-4D97-AF65-F5344CB8AC3E}">
        <p14:creationId xmlns:p14="http://schemas.microsoft.com/office/powerpoint/2010/main" val="37071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58210"/>
            <a:ext cx="8229600" cy="990600"/>
          </a:xfrm>
        </p:spPr>
        <p:txBody>
          <a:bodyPr/>
          <a:lstStyle/>
          <a:p>
            <a:r>
              <a:rPr lang="en-US" dirty="0" smtClean="0"/>
              <a:t>Example 4</a:t>
            </a:r>
            <a:endParaRPr lang="en-US" dirty="0"/>
          </a:p>
        </p:txBody>
      </p:sp>
      <p:sp>
        <p:nvSpPr>
          <p:cNvPr id="4" name="TextBox 3"/>
          <p:cNvSpPr txBox="1"/>
          <p:nvPr/>
        </p:nvSpPr>
        <p:spPr>
          <a:xfrm>
            <a:off x="365760" y="912650"/>
            <a:ext cx="8442960" cy="1569660"/>
          </a:xfrm>
          <a:prstGeom prst="rect">
            <a:avLst/>
          </a:prstGeom>
          <a:noFill/>
        </p:spPr>
        <p:txBody>
          <a:bodyPr wrap="square" rtlCol="0">
            <a:spAutoFit/>
          </a:bodyPr>
          <a:lstStyle/>
          <a:p>
            <a:r>
              <a:rPr lang="en-US" sz="2400" dirty="0"/>
              <a:t>Solve for </a:t>
            </a:r>
            <a:r>
              <a:rPr lang="en-US" sz="2400" i="1" dirty="0"/>
              <a:t>x</a:t>
            </a:r>
            <a:r>
              <a:rPr lang="en-US" sz="2400" dirty="0"/>
              <a:t>:  </a:t>
            </a:r>
            <a:r>
              <a:rPr lang="en-US" sz="2400" i="1" dirty="0"/>
              <a:t>x</a:t>
            </a:r>
            <a:r>
              <a:rPr lang="en-US" sz="2400" dirty="0"/>
              <a:t>(3+</a:t>
            </a:r>
            <a:r>
              <a:rPr lang="en-US" sz="2400" i="1" dirty="0"/>
              <a:t>x</a:t>
            </a:r>
            <a:r>
              <a:rPr lang="en-US" sz="2400" dirty="0" smtClean="0"/>
              <a:t>) = 3</a:t>
            </a:r>
            <a:r>
              <a:rPr lang="en-US" sz="2400" i="1" dirty="0" smtClean="0"/>
              <a:t>x </a:t>
            </a:r>
            <a:r>
              <a:rPr lang="en-US" sz="2400" dirty="0" smtClean="0"/>
              <a:t>+ </a:t>
            </a:r>
            <a:r>
              <a:rPr lang="en-US" sz="2400" i="1" dirty="0" smtClean="0"/>
              <a:t>x</a:t>
            </a:r>
            <a:r>
              <a:rPr lang="en-US" sz="2400" baseline="30000" dirty="0" smtClean="0"/>
              <a:t>2</a:t>
            </a:r>
            <a:r>
              <a:rPr lang="en-US" sz="2400" dirty="0"/>
              <a:t>. </a:t>
            </a:r>
            <a:endParaRPr lang="en-US" sz="2400" dirty="0" smtClean="0"/>
          </a:p>
          <a:p>
            <a:endParaRPr lang="en-US" sz="2400" dirty="0"/>
          </a:p>
          <a:p>
            <a:endParaRPr lang="en-US" sz="2400" dirty="0" smtClean="0"/>
          </a:p>
          <a:p>
            <a:endParaRPr lang="en-US" sz="2400" dirty="0"/>
          </a:p>
        </p:txBody>
      </p:sp>
      <p:sp>
        <p:nvSpPr>
          <p:cNvPr id="5" name="Rectangle 4"/>
          <p:cNvSpPr/>
          <p:nvPr/>
        </p:nvSpPr>
        <p:spPr>
          <a:xfrm>
            <a:off x="489338" y="3429000"/>
            <a:ext cx="8319381" cy="2308324"/>
          </a:xfrm>
          <a:prstGeom prst="rect">
            <a:avLst/>
          </a:prstGeom>
        </p:spPr>
        <p:txBody>
          <a:bodyPr wrap="square">
            <a:spAutoFit/>
          </a:bodyPr>
          <a:lstStyle/>
          <a:p>
            <a:r>
              <a:rPr lang="en-US" dirty="0" smtClean="0"/>
              <a:t>Since these expressions are equivalent by the distributive property, all real numbers, x, will work.</a:t>
            </a:r>
          </a:p>
          <a:p>
            <a:endParaRPr lang="en-US" dirty="0" smtClean="0"/>
          </a:p>
          <a:p>
            <a:r>
              <a:rPr lang="en-US" dirty="0" smtClean="0"/>
              <a:t>Words: The solution set is all real numbers.</a:t>
            </a:r>
            <a:endParaRPr lang="en-US" dirty="0"/>
          </a:p>
          <a:p>
            <a:endParaRPr lang="en-US" dirty="0"/>
          </a:p>
          <a:p>
            <a:r>
              <a:rPr lang="en-US" dirty="0"/>
              <a:t>Set notation</a:t>
            </a:r>
            <a:r>
              <a:rPr lang="en-US" dirty="0" smtClean="0"/>
              <a:t>: Difficult to do so we just say: {R}</a:t>
            </a:r>
            <a:endParaRPr lang="en-US" dirty="0"/>
          </a:p>
          <a:p>
            <a:endParaRPr lang="en-US" dirty="0"/>
          </a:p>
          <a:p>
            <a:r>
              <a:rPr lang="en-US" dirty="0"/>
              <a:t>Graphical:</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18530" y="5322843"/>
            <a:ext cx="4052963" cy="718077"/>
          </a:xfrm>
          <a:prstGeom prst="rect">
            <a:avLst/>
          </a:prstGeom>
          <a:noFill/>
          <a:ln>
            <a:noFill/>
          </a:ln>
        </p:spPr>
      </p:pic>
    </p:spTree>
    <p:extLst>
      <p:ext uri="{BB962C8B-B14F-4D97-AF65-F5344CB8AC3E}">
        <p14:creationId xmlns:p14="http://schemas.microsoft.com/office/powerpoint/2010/main" val="4307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58210"/>
            <a:ext cx="8229600" cy="990600"/>
          </a:xfrm>
        </p:spPr>
        <p:txBody>
          <a:bodyPr/>
          <a:lstStyle/>
          <a:p>
            <a:r>
              <a:rPr lang="en-US" dirty="0" smtClean="0"/>
              <a:t>Example 5</a:t>
            </a:r>
            <a:endParaRPr lang="en-US" dirty="0"/>
          </a:p>
        </p:txBody>
      </p:sp>
      <p:sp>
        <p:nvSpPr>
          <p:cNvPr id="4" name="TextBox 3"/>
          <p:cNvSpPr txBox="1"/>
          <p:nvPr/>
        </p:nvSpPr>
        <p:spPr>
          <a:xfrm>
            <a:off x="365760" y="912650"/>
            <a:ext cx="8442960" cy="830997"/>
          </a:xfrm>
          <a:prstGeom prst="rect">
            <a:avLst/>
          </a:prstGeom>
          <a:noFill/>
        </p:spPr>
        <p:txBody>
          <a:bodyPr wrap="square" rtlCol="0">
            <a:spAutoFit/>
          </a:bodyPr>
          <a:lstStyle/>
          <a:p>
            <a:r>
              <a:rPr lang="en-US" sz="2400" dirty="0"/>
              <a:t>Solve for </a:t>
            </a:r>
            <a:r>
              <a:rPr lang="en-US" sz="2400" i="1" dirty="0"/>
              <a:t>w</a:t>
            </a:r>
            <a:r>
              <a:rPr lang="en-US" sz="2400" dirty="0"/>
              <a:t>:  </a:t>
            </a:r>
            <a:r>
              <a:rPr lang="en-US" sz="2400" i="1" dirty="0"/>
              <a:t>w+</a:t>
            </a:r>
            <a:r>
              <a:rPr lang="en-US" sz="2400" i="1" dirty="0" smtClean="0"/>
              <a:t>2 &gt; 4</a:t>
            </a:r>
            <a:r>
              <a:rPr lang="en-US" sz="2400" i="1" dirty="0"/>
              <a:t>.</a:t>
            </a:r>
            <a:endParaRPr lang="en-US" sz="2400" dirty="0"/>
          </a:p>
          <a:p>
            <a:endParaRPr lang="en-US" sz="2400" dirty="0"/>
          </a:p>
        </p:txBody>
      </p:sp>
      <p:sp>
        <p:nvSpPr>
          <p:cNvPr id="6" name="TextBox 5"/>
          <p:cNvSpPr txBox="1"/>
          <p:nvPr/>
        </p:nvSpPr>
        <p:spPr>
          <a:xfrm>
            <a:off x="365760" y="3206338"/>
            <a:ext cx="8168382" cy="1938992"/>
          </a:xfrm>
          <a:prstGeom prst="rect">
            <a:avLst/>
          </a:prstGeom>
          <a:noFill/>
        </p:spPr>
        <p:txBody>
          <a:bodyPr wrap="square" rtlCol="0">
            <a:spAutoFit/>
          </a:bodyPr>
          <a:lstStyle/>
          <a:p>
            <a:r>
              <a:rPr lang="en-US" sz="2400" dirty="0" smtClean="0"/>
              <a:t>WORDS</a:t>
            </a:r>
            <a:r>
              <a:rPr lang="en-US" sz="2400" dirty="0"/>
              <a:t>:  w must be greater than 2.</a:t>
            </a:r>
          </a:p>
          <a:p>
            <a:endParaRPr lang="en-US" sz="2400" dirty="0" smtClean="0"/>
          </a:p>
          <a:p>
            <a:r>
              <a:rPr lang="en-US" sz="2400" dirty="0" smtClean="0"/>
              <a:t>SET </a:t>
            </a:r>
            <a:r>
              <a:rPr lang="en-US" sz="2400" dirty="0"/>
              <a:t>NOTATION:  </a:t>
            </a:r>
            <a:r>
              <a:rPr lang="en-US" sz="2400" dirty="0" smtClean="0"/>
              <a:t>{</a:t>
            </a:r>
            <a:r>
              <a:rPr lang="en-US" sz="2400" i="1" dirty="0" smtClean="0"/>
              <a:t>w</a:t>
            </a:r>
            <a:r>
              <a:rPr lang="en-US" sz="2400" dirty="0" smtClean="0"/>
              <a:t> </a:t>
            </a:r>
            <a:r>
              <a:rPr lang="en-US" sz="2400" dirty="0"/>
              <a:t>real</a:t>
            </a:r>
            <a:r>
              <a:rPr lang="en-US" sz="2400" i="1" dirty="0"/>
              <a:t> | w&gt;2</a:t>
            </a:r>
            <a:r>
              <a:rPr lang="en-US" sz="2400" dirty="0"/>
              <a:t> </a:t>
            </a:r>
            <a:r>
              <a:rPr lang="en-US" sz="2400" dirty="0" smtClean="0"/>
              <a:t>}</a:t>
            </a:r>
          </a:p>
          <a:p>
            <a:endParaRPr lang="en-US" sz="2400" dirty="0" smtClean="0"/>
          </a:p>
          <a:p>
            <a:r>
              <a:rPr lang="en-US" sz="2400" dirty="0" smtClean="0"/>
              <a:t>GRAPHICALLY:</a:t>
            </a:r>
            <a:endParaRPr lang="en-US" sz="2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16526" y="4552340"/>
            <a:ext cx="3488627" cy="642257"/>
          </a:xfrm>
          <a:prstGeom prst="rect">
            <a:avLst/>
          </a:prstGeom>
          <a:noFill/>
          <a:ln>
            <a:noFill/>
          </a:ln>
        </p:spPr>
      </p:pic>
    </p:spTree>
    <p:extLst>
      <p:ext uri="{BB962C8B-B14F-4D97-AF65-F5344CB8AC3E}">
        <p14:creationId xmlns:p14="http://schemas.microsoft.com/office/powerpoint/2010/main" val="25261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1-7</a:t>
            </a:r>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 Practice</a:t>
            </a:r>
          </a:p>
          <a:p>
            <a:r>
              <a:rPr lang="en-US" dirty="0" smtClean="0"/>
              <a:t>Complete classwork 10</a:t>
            </a:r>
          </a:p>
          <a:p>
            <a:r>
              <a:rPr lang="en-US" dirty="0" smtClean="0"/>
              <a:t>Classwork/homework odd</a:t>
            </a:r>
          </a:p>
          <a:p>
            <a:endParaRPr lang="en-US" dirty="0" smtClean="0"/>
          </a:p>
          <a:p>
            <a:endParaRPr lang="en-US" dirty="0" smtClean="0"/>
          </a:p>
          <a:p>
            <a:endParaRPr lang="en-US" dirty="0"/>
          </a:p>
        </p:txBody>
      </p:sp>
    </p:spTree>
    <p:extLst>
      <p:ext uri="{BB962C8B-B14F-4D97-AF65-F5344CB8AC3E}">
        <p14:creationId xmlns:p14="http://schemas.microsoft.com/office/powerpoint/2010/main" val="36143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12</a:t>
            </a:r>
            <a:endParaRPr lang="en-US" dirty="0"/>
          </a:p>
        </p:txBody>
      </p:sp>
      <p:sp>
        <p:nvSpPr>
          <p:cNvPr id="3" name="Subtitle 2"/>
          <p:cNvSpPr>
            <a:spLocks noGrp="1"/>
          </p:cNvSpPr>
          <p:nvPr>
            <p:ph type="subTitle" idx="1"/>
          </p:nvPr>
        </p:nvSpPr>
        <p:spPr/>
        <p:txBody>
          <a:bodyPr/>
          <a:lstStyle/>
          <a:p>
            <a:r>
              <a:rPr lang="en-US" dirty="0" smtClean="0"/>
              <a:t>Warm Up, notes, example, workshop</a:t>
            </a:r>
            <a:endParaRPr lang="en-US" dirty="0"/>
          </a:p>
        </p:txBody>
      </p:sp>
    </p:spTree>
    <p:extLst>
      <p:ext uri="{BB962C8B-B14F-4D97-AF65-F5344CB8AC3E}">
        <p14:creationId xmlns:p14="http://schemas.microsoft.com/office/powerpoint/2010/main" val="1969312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99680"/>
            <a:ext cx="8229600" cy="990600"/>
          </a:xfrm>
        </p:spPr>
        <p:txBody>
          <a:bodyPr/>
          <a:lstStyle/>
          <a:p>
            <a:r>
              <a:rPr lang="en-US" dirty="0" smtClean="0"/>
              <a:t>Opening Warm Up</a:t>
            </a:r>
            <a:endParaRPr lang="en-US" dirty="0"/>
          </a:p>
        </p:txBody>
      </p:sp>
      <p:sp>
        <p:nvSpPr>
          <p:cNvPr id="6" name="TextBox 5"/>
          <p:cNvSpPr txBox="1"/>
          <p:nvPr/>
        </p:nvSpPr>
        <p:spPr>
          <a:xfrm>
            <a:off x="247819" y="919890"/>
            <a:ext cx="8766465" cy="4524315"/>
          </a:xfrm>
          <a:prstGeom prst="rect">
            <a:avLst/>
          </a:prstGeom>
          <a:noFill/>
        </p:spPr>
        <p:txBody>
          <a:bodyPr wrap="square" rtlCol="0">
            <a:spAutoFit/>
          </a:bodyPr>
          <a:lstStyle/>
          <a:p>
            <a:r>
              <a:rPr lang="en-US" sz="2400" dirty="0" smtClean="0"/>
              <a:t>Why </a:t>
            </a:r>
            <a:r>
              <a:rPr lang="en-US" sz="2400" dirty="0"/>
              <a:t>should the equations (</a:t>
            </a:r>
            <a:r>
              <a:rPr lang="en-US" sz="2400" i="1" dirty="0"/>
              <a:t>x-1)(x+3) = 17+x</a:t>
            </a:r>
            <a:r>
              <a:rPr lang="en-US" sz="2400" dirty="0"/>
              <a:t> and </a:t>
            </a:r>
            <a:endParaRPr lang="en-US" sz="2400" dirty="0" smtClean="0"/>
          </a:p>
          <a:p>
            <a:r>
              <a:rPr lang="en-US" sz="2400" dirty="0" smtClean="0"/>
              <a:t>(</a:t>
            </a:r>
            <a:r>
              <a:rPr lang="en-US" sz="2400" i="1" dirty="0"/>
              <a:t>x-1)(x+3) = x+17</a:t>
            </a:r>
            <a:r>
              <a:rPr lang="en-US" sz="2400" dirty="0"/>
              <a:t> have the same solution set?</a:t>
            </a:r>
          </a:p>
          <a:p>
            <a:endParaRPr lang="en-US" sz="2400" dirty="0" smtClean="0"/>
          </a:p>
          <a:p>
            <a:r>
              <a:rPr lang="en-US" sz="2400" dirty="0" smtClean="0"/>
              <a:t>Why </a:t>
            </a:r>
            <a:r>
              <a:rPr lang="en-US" sz="2400" dirty="0"/>
              <a:t>should the equations </a:t>
            </a:r>
            <a:r>
              <a:rPr lang="en-US" sz="2400" dirty="0" smtClean="0"/>
              <a:t>(</a:t>
            </a:r>
            <a:r>
              <a:rPr lang="en-US" sz="2400" i="1" dirty="0" smtClean="0"/>
              <a:t>x</a:t>
            </a:r>
            <a:r>
              <a:rPr lang="en-US" sz="2400" dirty="0"/>
              <a:t>-</a:t>
            </a:r>
            <a:r>
              <a:rPr lang="en-US" sz="2400" dirty="0" smtClean="0"/>
              <a:t>1)(</a:t>
            </a:r>
            <a:r>
              <a:rPr lang="en-US" sz="2400" i="1" dirty="0" smtClean="0"/>
              <a:t>x</a:t>
            </a:r>
            <a:r>
              <a:rPr lang="en-US" sz="2400" dirty="0"/>
              <a:t>+</a:t>
            </a:r>
            <a:r>
              <a:rPr lang="en-US" sz="2400" dirty="0" smtClean="0"/>
              <a:t>3) = 17</a:t>
            </a:r>
            <a:r>
              <a:rPr lang="en-US" sz="2400" dirty="0"/>
              <a:t>+</a:t>
            </a:r>
            <a:r>
              <a:rPr lang="en-US" sz="2400" i="1" dirty="0"/>
              <a:t>x</a:t>
            </a:r>
            <a:r>
              <a:rPr lang="en-US" sz="2400" dirty="0"/>
              <a:t> and </a:t>
            </a:r>
            <a:endParaRPr lang="en-US" sz="2400" dirty="0" smtClean="0"/>
          </a:p>
          <a:p>
            <a:r>
              <a:rPr lang="en-US" sz="2400" dirty="0" smtClean="0"/>
              <a:t>(</a:t>
            </a:r>
            <a:r>
              <a:rPr lang="en-US" sz="2400" i="1" dirty="0" smtClean="0"/>
              <a:t>x</a:t>
            </a:r>
            <a:r>
              <a:rPr lang="en-US" sz="2400" dirty="0"/>
              <a:t>+</a:t>
            </a:r>
            <a:r>
              <a:rPr lang="en-US" sz="2400" dirty="0" smtClean="0"/>
              <a:t>3)(</a:t>
            </a:r>
            <a:r>
              <a:rPr lang="en-US" sz="2400" i="1" dirty="0" smtClean="0"/>
              <a:t>x </a:t>
            </a:r>
            <a:r>
              <a:rPr lang="en-US" sz="2400" dirty="0" smtClean="0"/>
              <a:t>- 1) = 17</a:t>
            </a:r>
            <a:r>
              <a:rPr lang="en-US" sz="2400" dirty="0"/>
              <a:t>+</a:t>
            </a:r>
            <a:r>
              <a:rPr lang="en-US" sz="2400" i="1" dirty="0"/>
              <a:t>x</a:t>
            </a:r>
            <a:r>
              <a:rPr lang="en-US" sz="2400" dirty="0"/>
              <a:t> have the same solution set?</a:t>
            </a:r>
          </a:p>
          <a:p>
            <a:r>
              <a:rPr lang="en-US" sz="2400" dirty="0"/>
              <a:t> </a:t>
            </a:r>
          </a:p>
          <a:p>
            <a:r>
              <a:rPr lang="en-US" sz="2400" dirty="0" smtClean="0"/>
              <a:t>Do </a:t>
            </a:r>
            <a:r>
              <a:rPr lang="en-US" sz="2400" dirty="0"/>
              <a:t>you think the equations </a:t>
            </a:r>
            <a:r>
              <a:rPr lang="en-US" sz="2400" i="1" dirty="0"/>
              <a:t>(x-1)(x+3)=17+x</a:t>
            </a:r>
            <a:r>
              <a:rPr lang="en-US" sz="2400" dirty="0"/>
              <a:t> and </a:t>
            </a:r>
            <a:endParaRPr lang="en-US" sz="2400" dirty="0" smtClean="0"/>
          </a:p>
          <a:p>
            <a:r>
              <a:rPr lang="en-US" sz="2400" dirty="0" smtClean="0"/>
              <a:t>(</a:t>
            </a:r>
            <a:r>
              <a:rPr lang="en-US" sz="2400" i="1" dirty="0" smtClean="0"/>
              <a:t>x</a:t>
            </a:r>
            <a:r>
              <a:rPr lang="en-US" sz="2400" i="1" dirty="0"/>
              <a:t>-</a:t>
            </a:r>
            <a:r>
              <a:rPr lang="en-US" sz="2400" i="1" dirty="0" smtClean="0"/>
              <a:t>1)(x</a:t>
            </a:r>
            <a:r>
              <a:rPr lang="en-US" sz="2400" i="1" dirty="0"/>
              <a:t>+</a:t>
            </a:r>
            <a:r>
              <a:rPr lang="en-US" sz="2400" i="1" dirty="0" smtClean="0"/>
              <a:t>3)+500 = 517 + x</a:t>
            </a:r>
            <a:r>
              <a:rPr lang="en-US" sz="2400" dirty="0" smtClean="0"/>
              <a:t> </a:t>
            </a:r>
            <a:r>
              <a:rPr lang="en-US" sz="2400" dirty="0"/>
              <a:t>should have the same solution set?  Why?</a:t>
            </a:r>
          </a:p>
          <a:p>
            <a:r>
              <a:rPr lang="en-US" sz="2400" dirty="0"/>
              <a:t> </a:t>
            </a:r>
          </a:p>
          <a:p>
            <a:r>
              <a:rPr lang="en-US" sz="2400" dirty="0" smtClean="0"/>
              <a:t>Do </a:t>
            </a:r>
            <a:r>
              <a:rPr lang="en-US" sz="2400" dirty="0"/>
              <a:t>you think the equations </a:t>
            </a:r>
            <a:r>
              <a:rPr lang="en-US" sz="2400" dirty="0" smtClean="0"/>
              <a:t>(</a:t>
            </a:r>
            <a:r>
              <a:rPr lang="en-US" sz="2400" i="1" dirty="0" smtClean="0"/>
              <a:t>x</a:t>
            </a:r>
            <a:r>
              <a:rPr lang="en-US" sz="2400" i="1" dirty="0"/>
              <a:t>-</a:t>
            </a:r>
            <a:r>
              <a:rPr lang="en-US" sz="2400" i="1" dirty="0" smtClean="0"/>
              <a:t>1)(x</a:t>
            </a:r>
            <a:r>
              <a:rPr lang="en-US" sz="2400" i="1" dirty="0"/>
              <a:t>+</a:t>
            </a:r>
            <a:r>
              <a:rPr lang="en-US" sz="2400" i="1" dirty="0" smtClean="0"/>
              <a:t>3)=</a:t>
            </a:r>
            <a:r>
              <a:rPr lang="en-US" sz="2400" i="1" dirty="0"/>
              <a:t>17+x</a:t>
            </a:r>
            <a:r>
              <a:rPr lang="en-US" sz="2400" dirty="0"/>
              <a:t> and </a:t>
            </a:r>
            <a:endParaRPr lang="en-US" sz="2400" dirty="0" smtClean="0"/>
          </a:p>
          <a:p>
            <a:r>
              <a:rPr lang="en-US" sz="2400" i="1" dirty="0" smtClean="0"/>
              <a:t>3</a:t>
            </a:r>
            <a:r>
              <a:rPr lang="en-US" sz="2400" i="1" dirty="0"/>
              <a:t>(x-1)(x+3)=51+3x</a:t>
            </a:r>
            <a:r>
              <a:rPr lang="en-US" sz="2400" dirty="0"/>
              <a:t> should have the same solution set? </a:t>
            </a:r>
            <a:r>
              <a:rPr lang="en-US" sz="2400" dirty="0" smtClean="0"/>
              <a:t>Why</a:t>
            </a:r>
            <a:r>
              <a:rPr lang="en-US" sz="2400" dirty="0"/>
              <a:t>?</a:t>
            </a:r>
          </a:p>
        </p:txBody>
      </p:sp>
    </p:spTree>
    <p:extLst>
      <p:ext uri="{BB962C8B-B14F-4D97-AF65-F5344CB8AC3E}">
        <p14:creationId xmlns:p14="http://schemas.microsoft.com/office/powerpoint/2010/main" val="385883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 y="89940"/>
            <a:ext cx="8229600" cy="990600"/>
          </a:xfrm>
        </p:spPr>
        <p:txBody>
          <a:bodyPr/>
          <a:lstStyle/>
          <a:p>
            <a:r>
              <a:rPr lang="en-US" dirty="0" smtClean="0"/>
              <a:t>Warm Up</a:t>
            </a:r>
            <a:endParaRPr lang="en-US" dirty="0"/>
          </a:p>
        </p:txBody>
      </p:sp>
      <p:sp>
        <p:nvSpPr>
          <p:cNvPr id="4" name="TextBox 3"/>
          <p:cNvSpPr txBox="1"/>
          <p:nvPr/>
        </p:nvSpPr>
        <p:spPr>
          <a:xfrm>
            <a:off x="350520" y="881670"/>
            <a:ext cx="8442960" cy="5016758"/>
          </a:xfrm>
          <a:prstGeom prst="rect">
            <a:avLst/>
          </a:prstGeom>
          <a:noFill/>
        </p:spPr>
        <p:txBody>
          <a:bodyPr wrap="square" rtlCol="0">
            <a:spAutoFit/>
          </a:bodyPr>
          <a:lstStyle/>
          <a:p>
            <a:r>
              <a:rPr lang="en-US" sz="2200" dirty="0"/>
              <a:t>Consider the statement:  “The president of the </a:t>
            </a:r>
            <a:r>
              <a:rPr lang="en-US" sz="2200" dirty="0" smtClean="0"/>
              <a:t>US is </a:t>
            </a:r>
            <a:r>
              <a:rPr lang="en-US" sz="2200" dirty="0"/>
              <a:t>a </a:t>
            </a:r>
            <a:r>
              <a:rPr lang="en-US" sz="2200" dirty="0" smtClean="0"/>
              <a:t>US citizen</a:t>
            </a:r>
            <a:r>
              <a:rPr lang="en-US" sz="2200" dirty="0"/>
              <a:t>.”</a:t>
            </a:r>
          </a:p>
          <a:p>
            <a:pPr marL="285750" indent="-285750">
              <a:buFont typeface="Arial"/>
              <a:buChar char="•"/>
            </a:pPr>
            <a:r>
              <a:rPr lang="en-US" sz="2000" dirty="0"/>
              <a:t>Is the statement a grammatically correct sentence? </a:t>
            </a:r>
          </a:p>
          <a:p>
            <a:pPr marL="285750" indent="-285750">
              <a:buFont typeface="Arial"/>
              <a:buChar char="•"/>
            </a:pPr>
            <a:r>
              <a:rPr lang="en-US" sz="2000" dirty="0"/>
              <a:t>What </a:t>
            </a:r>
            <a:r>
              <a:rPr lang="en-US" sz="2000" dirty="0" smtClean="0"/>
              <a:t>are </a:t>
            </a:r>
            <a:r>
              <a:rPr lang="en-US" sz="2000" dirty="0"/>
              <a:t>the </a:t>
            </a:r>
            <a:r>
              <a:rPr lang="en-US" sz="2000" dirty="0" smtClean="0"/>
              <a:t>subject and verb </a:t>
            </a:r>
            <a:r>
              <a:rPr lang="en-US" sz="2000" dirty="0"/>
              <a:t>of the sentence? </a:t>
            </a:r>
            <a:endParaRPr lang="en-US" sz="2000" dirty="0" smtClean="0"/>
          </a:p>
          <a:p>
            <a:pPr marL="285750" indent="-285750">
              <a:buFont typeface="Arial"/>
              <a:buChar char="•"/>
            </a:pPr>
            <a:r>
              <a:rPr lang="en-US" sz="2000" dirty="0" smtClean="0"/>
              <a:t>Is </a:t>
            </a:r>
            <a:r>
              <a:rPr lang="en-US" sz="2000" dirty="0"/>
              <a:t>the sentence true?</a:t>
            </a:r>
          </a:p>
          <a:p>
            <a:r>
              <a:rPr lang="en-US" dirty="0"/>
              <a:t> </a:t>
            </a:r>
          </a:p>
          <a:p>
            <a:r>
              <a:rPr lang="en-US" sz="2200" dirty="0" smtClean="0"/>
              <a:t>Consider the statement:  “The president of France is a US citizen.”</a:t>
            </a:r>
          </a:p>
          <a:p>
            <a:pPr marL="285750" indent="-285750">
              <a:buFont typeface="Arial"/>
              <a:buChar char="•"/>
            </a:pPr>
            <a:r>
              <a:rPr lang="en-US" sz="2000" dirty="0" smtClean="0"/>
              <a:t>Is the statement a grammatically correct sentence? </a:t>
            </a:r>
          </a:p>
          <a:p>
            <a:pPr marL="285750" indent="-285750">
              <a:buFont typeface="Arial"/>
              <a:buChar char="•"/>
            </a:pPr>
            <a:r>
              <a:rPr lang="en-US" sz="2000" dirty="0" smtClean="0"/>
              <a:t>What are </a:t>
            </a:r>
            <a:r>
              <a:rPr lang="en-US" sz="2000" dirty="0"/>
              <a:t>the </a:t>
            </a:r>
            <a:r>
              <a:rPr lang="en-US" sz="2000" dirty="0" smtClean="0"/>
              <a:t>subject and verb </a:t>
            </a:r>
            <a:r>
              <a:rPr lang="en-US" sz="2000" dirty="0"/>
              <a:t>of the sentence? </a:t>
            </a:r>
            <a:endParaRPr lang="en-US" sz="2000" dirty="0" smtClean="0"/>
          </a:p>
          <a:p>
            <a:pPr marL="285750" indent="-285750">
              <a:buFont typeface="Arial"/>
              <a:buChar char="•"/>
            </a:pPr>
            <a:r>
              <a:rPr lang="en-US" sz="2000" dirty="0" smtClean="0"/>
              <a:t>Is </a:t>
            </a:r>
            <a:r>
              <a:rPr lang="en-US" sz="2000" dirty="0"/>
              <a:t>the sentence true?</a:t>
            </a:r>
          </a:p>
          <a:p>
            <a:r>
              <a:rPr lang="en-US" dirty="0"/>
              <a:t> </a:t>
            </a:r>
          </a:p>
          <a:p>
            <a:r>
              <a:rPr lang="en-US" sz="2200" dirty="0"/>
              <a:t>Consider the statement:  “</a:t>
            </a:r>
            <a:r>
              <a:rPr lang="en-US" sz="2200" i="1" dirty="0"/>
              <a:t>2+3=1+4</a:t>
            </a:r>
            <a:r>
              <a:rPr lang="en-US" sz="2200" dirty="0"/>
              <a:t>.”</a:t>
            </a:r>
          </a:p>
          <a:p>
            <a:pPr marL="285750" indent="-285750">
              <a:buFont typeface="Arial"/>
              <a:buChar char="•"/>
            </a:pPr>
            <a:r>
              <a:rPr lang="en-US" sz="2000" dirty="0"/>
              <a:t>This is a sentence.  What </a:t>
            </a:r>
            <a:r>
              <a:rPr lang="en-US" sz="2000" dirty="0" smtClean="0"/>
              <a:t>are </a:t>
            </a:r>
            <a:r>
              <a:rPr lang="en-US" sz="2000" dirty="0"/>
              <a:t>the </a:t>
            </a:r>
            <a:r>
              <a:rPr lang="en-US" sz="2000" dirty="0" smtClean="0"/>
              <a:t>verb and subject </a:t>
            </a:r>
            <a:r>
              <a:rPr lang="en-US" sz="2000" dirty="0"/>
              <a:t>of the sentence? </a:t>
            </a:r>
            <a:endParaRPr lang="en-US" sz="2000" dirty="0" smtClean="0"/>
          </a:p>
          <a:p>
            <a:pPr marL="285750" indent="-285750">
              <a:buFont typeface="Arial"/>
              <a:buChar char="•"/>
            </a:pPr>
            <a:r>
              <a:rPr lang="en-US" sz="2000" dirty="0" smtClean="0"/>
              <a:t>Is </a:t>
            </a:r>
            <a:r>
              <a:rPr lang="en-US" sz="2000" dirty="0"/>
              <a:t>the sentence true</a:t>
            </a:r>
            <a:r>
              <a:rPr lang="en-US" sz="2000" dirty="0" smtClean="0"/>
              <a:t>?</a:t>
            </a:r>
            <a:endParaRPr lang="en-US" sz="2000" dirty="0"/>
          </a:p>
          <a:p>
            <a:r>
              <a:rPr lang="en-US" dirty="0"/>
              <a:t> </a:t>
            </a:r>
          </a:p>
          <a:p>
            <a:r>
              <a:rPr lang="en-US" sz="2200" dirty="0"/>
              <a:t>Consider the statement:  “</a:t>
            </a:r>
            <a:r>
              <a:rPr lang="en-US" sz="2200" i="1" dirty="0"/>
              <a:t>2+3=9+4</a:t>
            </a:r>
            <a:r>
              <a:rPr lang="en-US" sz="2200" dirty="0"/>
              <a:t>."</a:t>
            </a:r>
          </a:p>
          <a:p>
            <a:pPr marL="285750" indent="-285750">
              <a:buFont typeface="Arial"/>
              <a:buChar char="•"/>
            </a:pPr>
            <a:r>
              <a:rPr lang="en-US" sz="2000" dirty="0"/>
              <a:t>Is this statement a sentence?  And if so, is the sentence true or false?</a:t>
            </a:r>
          </a:p>
        </p:txBody>
      </p:sp>
    </p:spTree>
    <p:extLst>
      <p:ext uri="{BB962C8B-B14F-4D97-AF65-F5344CB8AC3E}">
        <p14:creationId xmlns:p14="http://schemas.microsoft.com/office/powerpoint/2010/main" val="3146032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99680"/>
            <a:ext cx="8229600" cy="990600"/>
          </a:xfrm>
        </p:spPr>
        <p:txBody>
          <a:bodyPr/>
          <a:lstStyle/>
          <a:p>
            <a:r>
              <a:rPr lang="en-US" dirty="0" smtClean="0"/>
              <a:t>Notes - Solving Equations</a:t>
            </a:r>
            <a:endParaRPr lang="en-US" dirty="0"/>
          </a:p>
        </p:txBody>
      </p:sp>
      <p:sp>
        <p:nvSpPr>
          <p:cNvPr id="6" name="TextBox 5"/>
          <p:cNvSpPr txBox="1"/>
          <p:nvPr/>
        </p:nvSpPr>
        <p:spPr>
          <a:xfrm>
            <a:off x="247819" y="919890"/>
            <a:ext cx="8766465" cy="4154983"/>
          </a:xfrm>
          <a:prstGeom prst="rect">
            <a:avLst/>
          </a:prstGeom>
          <a:noFill/>
        </p:spPr>
        <p:txBody>
          <a:bodyPr wrap="square" rtlCol="0">
            <a:spAutoFit/>
          </a:bodyPr>
          <a:lstStyle/>
          <a:p>
            <a:r>
              <a:rPr lang="en-US" sz="2400" dirty="0" smtClean="0"/>
              <a:t>When solving equations, the goal is to find the solution or solution set for the variable.</a:t>
            </a:r>
          </a:p>
          <a:p>
            <a:endParaRPr lang="en-US" sz="2400" dirty="0" smtClean="0"/>
          </a:p>
          <a:p>
            <a:r>
              <a:rPr lang="en-US" sz="2400" dirty="0" smtClean="0"/>
              <a:t>To do this, use properties of operations (commutative, associative, and distributive properties as well as combining like terms) as well as the properties of equality to rewrite equations until the solution sets become obvious.</a:t>
            </a:r>
          </a:p>
          <a:p>
            <a:endParaRPr lang="en-US" sz="2400" dirty="0"/>
          </a:p>
          <a:p>
            <a:r>
              <a:rPr lang="en-US" sz="2400" u="sng" dirty="0" smtClean="0"/>
              <a:t>Properties of equality</a:t>
            </a:r>
            <a:r>
              <a:rPr lang="en-US" sz="2400" dirty="0" smtClean="0"/>
              <a:t>: adding (or subtracting) and/or multiplying (or dividing) by the same value on both sides of an equation keeps the solution (or lack of solution) the same.</a:t>
            </a:r>
            <a:endParaRPr lang="en-US" sz="2400" dirty="0"/>
          </a:p>
        </p:txBody>
      </p:sp>
    </p:spTree>
    <p:extLst>
      <p:ext uri="{BB962C8B-B14F-4D97-AF65-F5344CB8AC3E}">
        <p14:creationId xmlns:p14="http://schemas.microsoft.com/office/powerpoint/2010/main" val="3651738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693332762"/>
              </p:ext>
            </p:extLst>
          </p:nvPr>
        </p:nvGraphicFramePr>
        <p:xfrm>
          <a:off x="106680" y="1187374"/>
          <a:ext cx="8910457" cy="4481800"/>
        </p:xfrm>
        <a:graphic>
          <a:graphicData uri="http://schemas.openxmlformats.org/presentationml/2006/ole">
            <mc:AlternateContent xmlns:mc="http://schemas.openxmlformats.org/markup-compatibility/2006">
              <mc:Choice xmlns:v="urn:schemas-microsoft-com:vml" Requires="v">
                <p:oleObj spid="_x0000_s1114" name="Document" r:id="rId4" imgW="6388100" imgH="3213100" progId="Word.Document.12">
                  <p:embed/>
                </p:oleObj>
              </mc:Choice>
              <mc:Fallback>
                <p:oleObj name="Document" r:id="rId4" imgW="6388100" imgH="3213100" progId="Word.Document.12">
                  <p:embed/>
                  <p:pic>
                    <p:nvPicPr>
                      <p:cNvPr id="0" name=""/>
                      <p:cNvPicPr/>
                      <p:nvPr/>
                    </p:nvPicPr>
                    <p:blipFill>
                      <a:blip r:embed="rId5"/>
                      <a:stretch>
                        <a:fillRect/>
                      </a:stretch>
                    </p:blipFill>
                    <p:spPr>
                      <a:xfrm>
                        <a:off x="106680" y="1187374"/>
                        <a:ext cx="8910457" cy="4481800"/>
                      </a:xfrm>
                      <a:prstGeom prst="rect">
                        <a:avLst/>
                      </a:prstGeom>
                    </p:spPr>
                  </p:pic>
                </p:oleObj>
              </mc:Fallback>
            </mc:AlternateContent>
          </a:graphicData>
        </a:graphic>
      </p:graphicFrame>
      <p:sp>
        <p:nvSpPr>
          <p:cNvPr id="6" name="TextBox 5"/>
          <p:cNvSpPr txBox="1"/>
          <p:nvPr/>
        </p:nvSpPr>
        <p:spPr>
          <a:xfrm>
            <a:off x="106680" y="1050810"/>
            <a:ext cx="8910457" cy="400110"/>
          </a:xfrm>
          <a:prstGeom prst="rect">
            <a:avLst/>
          </a:prstGeom>
          <a:noFill/>
        </p:spPr>
        <p:txBody>
          <a:bodyPr wrap="square" rtlCol="0">
            <a:spAutoFit/>
          </a:bodyPr>
          <a:lstStyle/>
          <a:p>
            <a:r>
              <a:rPr lang="en-US" sz="2000" dirty="0" smtClean="0"/>
              <a:t>Consider </a:t>
            </a:r>
            <a:r>
              <a:rPr lang="en-US" sz="2000" dirty="0"/>
              <a:t>the equation </a:t>
            </a:r>
            <a:r>
              <a:rPr lang="en-US" sz="2000" dirty="0" smtClean="0"/>
              <a:t>3x + 4 = 8x - 16</a:t>
            </a:r>
            <a:r>
              <a:rPr lang="en-US" sz="2000" dirty="0"/>
              <a:t>. </a:t>
            </a:r>
            <a:r>
              <a:rPr lang="en-US" sz="2000" dirty="0" smtClean="0"/>
              <a:t>Solve using </a:t>
            </a:r>
            <a:r>
              <a:rPr lang="en-US" sz="2000" dirty="0"/>
              <a:t>the given starting </a:t>
            </a:r>
            <a:r>
              <a:rPr lang="en-US" sz="2000" dirty="0" smtClean="0"/>
              <a:t>point.</a:t>
            </a:r>
            <a:endParaRPr lang="en-US" sz="2000" dirty="0"/>
          </a:p>
        </p:txBody>
      </p:sp>
    </p:spTree>
    <p:extLst>
      <p:ext uri="{BB962C8B-B14F-4D97-AF65-F5344CB8AC3E}">
        <p14:creationId xmlns:p14="http://schemas.microsoft.com/office/powerpoint/2010/main" val="4028767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 1-4</a:t>
            </a:r>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Homework even numbers</a:t>
            </a:r>
          </a:p>
          <a:p>
            <a:r>
              <a:rPr lang="en-US" dirty="0" smtClean="0"/>
              <a:t>Fluency games/practice</a:t>
            </a:r>
          </a:p>
          <a:p>
            <a:endParaRPr lang="en-US" dirty="0" smtClean="0"/>
          </a:p>
          <a:p>
            <a:endParaRPr lang="en-US" dirty="0" smtClean="0"/>
          </a:p>
          <a:p>
            <a:endParaRPr lang="en-US" dirty="0"/>
          </a:p>
        </p:txBody>
      </p:sp>
    </p:spTree>
    <p:extLst>
      <p:ext uri="{BB962C8B-B14F-4D97-AF65-F5344CB8AC3E}">
        <p14:creationId xmlns:p14="http://schemas.microsoft.com/office/powerpoint/2010/main" val="754505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13</a:t>
            </a:r>
            <a:endParaRPr lang="en-US" dirty="0"/>
          </a:p>
        </p:txBody>
      </p:sp>
      <p:sp>
        <p:nvSpPr>
          <p:cNvPr id="3" name="Subtitle 2"/>
          <p:cNvSpPr>
            <a:spLocks noGrp="1"/>
          </p:cNvSpPr>
          <p:nvPr>
            <p:ph type="subTitle" idx="1"/>
          </p:nvPr>
        </p:nvSpPr>
        <p:spPr/>
        <p:txBody>
          <a:bodyPr/>
          <a:lstStyle/>
          <a:p>
            <a:r>
              <a:rPr lang="en-US" dirty="0" smtClean="0"/>
              <a:t>Warm up, Example, workshop</a:t>
            </a:r>
            <a:endParaRPr lang="en-US" dirty="0"/>
          </a:p>
        </p:txBody>
      </p:sp>
    </p:spTree>
    <p:extLst>
      <p:ext uri="{BB962C8B-B14F-4D97-AF65-F5344CB8AC3E}">
        <p14:creationId xmlns:p14="http://schemas.microsoft.com/office/powerpoint/2010/main" val="2912088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99680"/>
            <a:ext cx="8229600" cy="990600"/>
          </a:xfrm>
        </p:spPr>
        <p:txBody>
          <a:bodyPr/>
          <a:lstStyle/>
          <a:p>
            <a:r>
              <a:rPr lang="en-US" dirty="0" smtClean="0"/>
              <a:t>Opening Warm Up</a:t>
            </a:r>
            <a:endParaRPr lang="en-US" dirty="0"/>
          </a:p>
        </p:txBody>
      </p:sp>
      <p:sp>
        <p:nvSpPr>
          <p:cNvPr id="6" name="TextBox 5"/>
          <p:cNvSpPr txBox="1"/>
          <p:nvPr/>
        </p:nvSpPr>
        <p:spPr>
          <a:xfrm>
            <a:off x="193904" y="3757240"/>
            <a:ext cx="8766465" cy="2862323"/>
          </a:xfrm>
          <a:prstGeom prst="rect">
            <a:avLst/>
          </a:prstGeom>
          <a:noFill/>
        </p:spPr>
        <p:txBody>
          <a:bodyPr wrap="square" rtlCol="0">
            <a:spAutoFit/>
          </a:bodyPr>
          <a:lstStyle/>
          <a:p>
            <a:r>
              <a:rPr lang="en-US" dirty="0" smtClean="0"/>
              <a:t>In </a:t>
            </a:r>
            <a:r>
              <a:rPr lang="en-US" dirty="0"/>
              <a:t>each of the steps above, we applied a property of real numbers and/or equations to create a new equation.</a:t>
            </a:r>
          </a:p>
          <a:p>
            <a:endParaRPr lang="en-US" dirty="0"/>
          </a:p>
          <a:p>
            <a:r>
              <a:rPr lang="en-US" dirty="0" smtClean="0"/>
              <a:t>Why </a:t>
            </a:r>
            <a:r>
              <a:rPr lang="en-US" dirty="0"/>
              <a:t>are we sure that the initial equation </a:t>
            </a:r>
            <a:r>
              <a:rPr lang="en-US" i="1" dirty="0" smtClean="0"/>
              <a:t>x(</a:t>
            </a:r>
            <a:r>
              <a:rPr lang="en-US" dirty="0" smtClean="0"/>
              <a:t>1 - </a:t>
            </a:r>
            <a:r>
              <a:rPr lang="en-US" i="1" dirty="0" smtClean="0"/>
              <a:t>x) </a:t>
            </a:r>
            <a:r>
              <a:rPr lang="en-US" dirty="0" smtClean="0"/>
              <a:t>+ 2</a:t>
            </a:r>
            <a:r>
              <a:rPr lang="en-US" i="1" dirty="0" smtClean="0"/>
              <a:t>x </a:t>
            </a:r>
            <a:r>
              <a:rPr lang="en-US" dirty="0" smtClean="0"/>
              <a:t>- 4 = 8</a:t>
            </a:r>
            <a:r>
              <a:rPr lang="en-US" i="1" dirty="0" smtClean="0"/>
              <a:t>x </a:t>
            </a:r>
            <a:r>
              <a:rPr lang="en-US" dirty="0" smtClean="0"/>
              <a:t>- 24 - </a:t>
            </a:r>
            <a:r>
              <a:rPr lang="en-US" i="1" dirty="0" smtClean="0"/>
              <a:t>x</a:t>
            </a:r>
            <a:r>
              <a:rPr lang="en-US" baseline="30000" dirty="0" smtClean="0"/>
              <a:t>2</a:t>
            </a:r>
            <a:r>
              <a:rPr lang="en-US" dirty="0" smtClean="0"/>
              <a:t> and </a:t>
            </a:r>
            <a:r>
              <a:rPr lang="en-US" dirty="0"/>
              <a:t>the final equation </a:t>
            </a:r>
            <a:r>
              <a:rPr lang="en-US" dirty="0" smtClean="0"/>
              <a:t>20 = 5</a:t>
            </a:r>
            <a:r>
              <a:rPr lang="en-US" i="1" dirty="0" smtClean="0"/>
              <a:t>x</a:t>
            </a:r>
            <a:r>
              <a:rPr lang="en-US" dirty="0" smtClean="0"/>
              <a:t>  </a:t>
            </a:r>
            <a:r>
              <a:rPr lang="en-US" dirty="0"/>
              <a:t>have the same solution set?</a:t>
            </a:r>
          </a:p>
          <a:p>
            <a:r>
              <a:rPr lang="en-US" dirty="0"/>
              <a:t> </a:t>
            </a:r>
          </a:p>
          <a:p>
            <a:r>
              <a:rPr lang="en-US" dirty="0"/>
              <a:t> </a:t>
            </a:r>
          </a:p>
          <a:p>
            <a:r>
              <a:rPr lang="en-US" dirty="0"/>
              <a:t> </a:t>
            </a:r>
          </a:p>
          <a:p>
            <a:r>
              <a:rPr lang="en-US" dirty="0"/>
              <a:t> </a:t>
            </a:r>
          </a:p>
          <a:p>
            <a:r>
              <a:rPr lang="en-US" dirty="0" smtClean="0"/>
              <a:t>What </a:t>
            </a:r>
            <a:r>
              <a:rPr lang="en-US" dirty="0"/>
              <a:t>is the common solution set to all these equations?</a:t>
            </a:r>
          </a:p>
        </p:txBody>
      </p:sp>
      <p:pic>
        <p:nvPicPr>
          <p:cNvPr id="3" name="Picture 2" descr="Screen Shot 2018-10-02 at 9.27.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5" y="966360"/>
            <a:ext cx="8509000" cy="2832100"/>
          </a:xfrm>
          <a:prstGeom prst="rect">
            <a:avLst/>
          </a:prstGeom>
        </p:spPr>
      </p:pic>
    </p:spTree>
    <p:extLst>
      <p:ext uri="{BB962C8B-B14F-4D97-AF65-F5344CB8AC3E}">
        <p14:creationId xmlns:p14="http://schemas.microsoft.com/office/powerpoint/2010/main" val="330758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99680"/>
            <a:ext cx="8229600" cy="990600"/>
          </a:xfrm>
        </p:spPr>
        <p:txBody>
          <a:bodyPr/>
          <a:lstStyle/>
          <a:p>
            <a:r>
              <a:rPr lang="en-US" dirty="0" smtClean="0"/>
              <a:t>Notes - Solving Equations</a:t>
            </a:r>
            <a:endParaRPr lang="en-US" dirty="0"/>
          </a:p>
        </p:txBody>
      </p:sp>
      <p:sp>
        <p:nvSpPr>
          <p:cNvPr id="6" name="TextBox 5"/>
          <p:cNvSpPr txBox="1"/>
          <p:nvPr/>
        </p:nvSpPr>
        <p:spPr>
          <a:xfrm>
            <a:off x="247819" y="919890"/>
            <a:ext cx="8766465" cy="3785652"/>
          </a:xfrm>
          <a:prstGeom prst="rect">
            <a:avLst/>
          </a:prstGeom>
          <a:noFill/>
        </p:spPr>
        <p:txBody>
          <a:bodyPr wrap="square" rtlCol="0">
            <a:spAutoFit/>
          </a:bodyPr>
          <a:lstStyle/>
          <a:p>
            <a:r>
              <a:rPr lang="en-US" sz="2400" dirty="0" smtClean="0"/>
              <a:t>Assuming there is a solution to an equation, applying the commutative, associative, and distributive properties as well as the properties of equality will not change the solution set of the equation.</a:t>
            </a:r>
          </a:p>
          <a:p>
            <a:endParaRPr lang="en-US" sz="2400" dirty="0"/>
          </a:p>
          <a:p>
            <a:r>
              <a:rPr lang="en-US" sz="2400" dirty="0" smtClean="0"/>
              <a:t>Anything else you try to do to both sides of an equation only produces possible solutions but may not maintain the solution set.</a:t>
            </a:r>
          </a:p>
          <a:p>
            <a:r>
              <a:rPr lang="en-US" sz="2400" dirty="0" smtClean="0"/>
              <a:t>(examples: squaring both sides, removing denominators, or other unjustified moves)</a:t>
            </a:r>
            <a:endParaRPr lang="en-US" sz="2400" dirty="0"/>
          </a:p>
        </p:txBody>
      </p:sp>
    </p:spTree>
    <p:extLst>
      <p:ext uri="{BB962C8B-B14F-4D97-AF65-F5344CB8AC3E}">
        <p14:creationId xmlns:p14="http://schemas.microsoft.com/office/powerpoint/2010/main" val="499097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a:t>
            </a:r>
            <a:endParaRPr lang="en-US" dirty="0"/>
          </a:p>
        </p:txBody>
      </p:sp>
      <p:sp>
        <p:nvSpPr>
          <p:cNvPr id="5" name="TextBox 4"/>
          <p:cNvSpPr txBox="1"/>
          <p:nvPr/>
        </p:nvSpPr>
        <p:spPr>
          <a:xfrm>
            <a:off x="491550" y="3556151"/>
            <a:ext cx="812550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What if we remove the denominator from both sides?</a:t>
            </a:r>
          </a:p>
          <a:p>
            <a:pPr marL="342900" indent="-342900">
              <a:buFont typeface="Arial" panose="020B0604020202020204" pitchFamily="34" charset="0"/>
              <a:buChar char="•"/>
            </a:pPr>
            <a:r>
              <a:rPr lang="en-US" sz="2400" dirty="0" smtClean="0"/>
              <a:t>Square both sides?</a:t>
            </a:r>
          </a:p>
        </p:txBody>
      </p:sp>
      <p:graphicFrame>
        <p:nvGraphicFramePr>
          <p:cNvPr id="4" name="Object 3"/>
          <p:cNvGraphicFramePr>
            <a:graphicFrameLocks noChangeAspect="1"/>
          </p:cNvGraphicFramePr>
          <p:nvPr>
            <p:extLst>
              <p:ext uri="{D42A27DB-BD31-4B8C-83A1-F6EECF244321}">
                <p14:modId xmlns:p14="http://schemas.microsoft.com/office/powerpoint/2010/main" val="3608961697"/>
              </p:ext>
            </p:extLst>
          </p:nvPr>
        </p:nvGraphicFramePr>
        <p:xfrm>
          <a:off x="3375865" y="1097280"/>
          <a:ext cx="1278989" cy="1169361"/>
        </p:xfrm>
        <a:graphic>
          <a:graphicData uri="http://schemas.openxmlformats.org/presentationml/2006/ole">
            <mc:AlternateContent xmlns:mc="http://schemas.openxmlformats.org/markup-compatibility/2006">
              <mc:Choice xmlns:v="urn:schemas-microsoft-com:vml" Requires="v">
                <p:oleObj spid="_x0000_s4180" name="Equation" r:id="rId3" imgW="444500" imgH="406400" progId="Equation.3">
                  <p:embed/>
                </p:oleObj>
              </mc:Choice>
              <mc:Fallback>
                <p:oleObj name="Equation" r:id="rId3" imgW="444500" imgH="406400" progId="Equation.3">
                  <p:embed/>
                  <p:pic>
                    <p:nvPicPr>
                      <p:cNvPr id="0" name=""/>
                      <p:cNvPicPr/>
                      <p:nvPr/>
                    </p:nvPicPr>
                    <p:blipFill>
                      <a:blip r:embed="rId4"/>
                      <a:stretch>
                        <a:fillRect/>
                      </a:stretch>
                    </p:blipFill>
                    <p:spPr>
                      <a:xfrm>
                        <a:off x="3375865" y="1097280"/>
                        <a:ext cx="1278989" cy="1169361"/>
                      </a:xfrm>
                      <a:prstGeom prst="rect">
                        <a:avLst/>
                      </a:prstGeom>
                    </p:spPr>
                  </p:pic>
                </p:oleObj>
              </mc:Fallback>
            </mc:AlternateContent>
          </a:graphicData>
        </a:graphic>
      </p:graphicFrame>
    </p:spTree>
    <p:extLst>
      <p:ext uri="{BB962C8B-B14F-4D97-AF65-F5344CB8AC3E}">
        <p14:creationId xmlns:p14="http://schemas.microsoft.com/office/powerpoint/2010/main" val="104856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1-5</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Homework even numbers</a:t>
            </a:r>
          </a:p>
          <a:p>
            <a:r>
              <a:rPr lang="en-US" dirty="0"/>
              <a:t>Fluency games/</a:t>
            </a:r>
            <a:r>
              <a:rPr lang="en-US" dirty="0" smtClean="0"/>
              <a:t>practice</a:t>
            </a:r>
          </a:p>
          <a:p>
            <a:r>
              <a:rPr lang="en-US" dirty="0" smtClean="0"/>
              <a:t>Complete classwork 12</a:t>
            </a:r>
            <a:endParaRPr lang="en-US" dirty="0"/>
          </a:p>
          <a:p>
            <a:endParaRPr lang="en-US" dirty="0" smtClean="0"/>
          </a:p>
          <a:p>
            <a:endParaRPr lang="en-US" dirty="0"/>
          </a:p>
        </p:txBody>
      </p:sp>
    </p:spTree>
    <p:extLst>
      <p:ext uri="{BB962C8B-B14F-4D97-AF65-F5344CB8AC3E}">
        <p14:creationId xmlns:p14="http://schemas.microsoft.com/office/powerpoint/2010/main" val="48762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14</a:t>
            </a:r>
            <a:endParaRPr lang="en-US" dirty="0"/>
          </a:p>
        </p:txBody>
      </p:sp>
      <p:sp>
        <p:nvSpPr>
          <p:cNvPr id="3" name="Subtitle 2"/>
          <p:cNvSpPr>
            <a:spLocks noGrp="1"/>
          </p:cNvSpPr>
          <p:nvPr>
            <p:ph type="subTitle" idx="1"/>
          </p:nvPr>
        </p:nvSpPr>
        <p:spPr>
          <a:xfrm>
            <a:off x="685800" y="3505200"/>
            <a:ext cx="7848600" cy="1752600"/>
          </a:xfrm>
        </p:spPr>
        <p:txBody>
          <a:bodyPr/>
          <a:lstStyle/>
          <a:p>
            <a:r>
              <a:rPr lang="en-US" dirty="0" smtClean="0"/>
              <a:t>Warm up, example, notes, examples, classwork</a:t>
            </a:r>
            <a:endParaRPr lang="en-US" dirty="0"/>
          </a:p>
        </p:txBody>
      </p:sp>
    </p:spTree>
    <p:extLst>
      <p:ext uri="{BB962C8B-B14F-4D97-AF65-F5344CB8AC3E}">
        <p14:creationId xmlns:p14="http://schemas.microsoft.com/office/powerpoint/2010/main" val="2385258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99680"/>
            <a:ext cx="8229600" cy="990600"/>
          </a:xfrm>
        </p:spPr>
        <p:txBody>
          <a:bodyPr/>
          <a:lstStyle/>
          <a:p>
            <a:r>
              <a:rPr lang="en-US" dirty="0" smtClean="0"/>
              <a:t>Opening Warm Up</a:t>
            </a:r>
            <a:endParaRPr lang="en-US" dirty="0"/>
          </a:p>
        </p:txBody>
      </p:sp>
      <p:sp>
        <p:nvSpPr>
          <p:cNvPr id="6" name="TextBox 5"/>
          <p:cNvSpPr txBox="1"/>
          <p:nvPr/>
        </p:nvSpPr>
        <p:spPr>
          <a:xfrm>
            <a:off x="193904" y="1081141"/>
            <a:ext cx="2919277" cy="369332"/>
          </a:xfrm>
          <a:prstGeom prst="rect">
            <a:avLst/>
          </a:prstGeom>
          <a:noFill/>
        </p:spPr>
        <p:txBody>
          <a:bodyPr wrap="square" rtlCol="0">
            <a:spAutoFit/>
          </a:bodyPr>
          <a:lstStyle/>
          <a:p>
            <a:r>
              <a:rPr lang="en-US" dirty="0" smtClean="0"/>
              <a:t>Consider the inequality: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45117178"/>
              </p:ext>
            </p:extLst>
          </p:nvPr>
        </p:nvGraphicFramePr>
        <p:xfrm>
          <a:off x="2852780" y="938929"/>
          <a:ext cx="1530455" cy="511544"/>
        </p:xfrm>
        <a:graphic>
          <a:graphicData uri="http://schemas.openxmlformats.org/presentationml/2006/ole">
            <mc:AlternateContent xmlns:mc="http://schemas.openxmlformats.org/markup-compatibility/2006">
              <mc:Choice xmlns:v="urn:schemas-microsoft-com:vml" Requires="v">
                <p:oleObj spid="_x0000_s5199" name="Equation" r:id="rId3" imgW="685800" imgH="215900" progId="Equation.3">
                  <p:embed/>
                </p:oleObj>
              </mc:Choice>
              <mc:Fallback>
                <p:oleObj name="Equation" r:id="rId3" imgW="685800" imgH="215900" progId="Equation.3">
                  <p:embed/>
                  <p:pic>
                    <p:nvPicPr>
                      <p:cNvPr id="0" name=""/>
                      <p:cNvPicPr/>
                      <p:nvPr/>
                    </p:nvPicPr>
                    <p:blipFill>
                      <a:blip r:embed="rId4"/>
                      <a:stretch>
                        <a:fillRect/>
                      </a:stretch>
                    </p:blipFill>
                    <p:spPr>
                      <a:xfrm>
                        <a:off x="2852780" y="938929"/>
                        <a:ext cx="1530455" cy="511544"/>
                      </a:xfrm>
                      <a:prstGeom prst="rect">
                        <a:avLst/>
                      </a:prstGeom>
                    </p:spPr>
                  </p:pic>
                </p:oleObj>
              </mc:Fallback>
            </mc:AlternateContent>
          </a:graphicData>
        </a:graphic>
      </p:graphicFrame>
      <p:pic>
        <p:nvPicPr>
          <p:cNvPr id="8" name="Picture 7" descr="Screen Shot 2018-10-06 at 8.11.5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20" y="1450473"/>
            <a:ext cx="8245122" cy="4962202"/>
          </a:xfrm>
          <a:prstGeom prst="rect">
            <a:avLst/>
          </a:prstGeom>
        </p:spPr>
      </p:pic>
    </p:spTree>
    <p:extLst>
      <p:ext uri="{BB962C8B-B14F-4D97-AF65-F5344CB8AC3E}">
        <p14:creationId xmlns:p14="http://schemas.microsoft.com/office/powerpoint/2010/main" val="134578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smtClean="0"/>
              <a:t>Notes</a:t>
            </a:r>
            <a:endParaRPr lang="en-US" dirty="0"/>
          </a:p>
        </p:txBody>
      </p:sp>
      <p:sp>
        <p:nvSpPr>
          <p:cNvPr id="3" name="Content Placeholder 2"/>
          <p:cNvSpPr>
            <a:spLocks noGrp="1"/>
          </p:cNvSpPr>
          <p:nvPr>
            <p:ph idx="1"/>
          </p:nvPr>
        </p:nvSpPr>
        <p:spPr>
          <a:xfrm>
            <a:off x="185862" y="884849"/>
            <a:ext cx="8470458" cy="5454991"/>
          </a:xfrm>
        </p:spPr>
        <p:txBody>
          <a:bodyPr>
            <a:normAutofit/>
          </a:bodyPr>
          <a:lstStyle/>
          <a:p>
            <a:pPr marL="0" indent="0">
              <a:buNone/>
            </a:pPr>
            <a:r>
              <a:rPr lang="en-US" sz="2800" u="sng" dirty="0" smtClean="0"/>
              <a:t>Recall:</a:t>
            </a:r>
            <a:br>
              <a:rPr lang="en-US" sz="2800" u="sng" dirty="0" smtClean="0"/>
            </a:br>
            <a:r>
              <a:rPr lang="en-US" sz="2800" dirty="0" smtClean="0"/>
              <a:t>A </a:t>
            </a:r>
            <a:r>
              <a:rPr lang="en-US" sz="2800" u="sng" dirty="0" smtClean="0"/>
              <a:t>number sentence </a:t>
            </a:r>
            <a:r>
              <a:rPr lang="en-US" sz="2800" dirty="0" smtClean="0"/>
              <a:t>is a statement of equality between two numerical expressions. It is true if both expressions are equivalent.</a:t>
            </a:r>
            <a:endParaRPr lang="en-US" sz="2800" dirty="0"/>
          </a:p>
          <a:p>
            <a:pPr marL="0" indent="0">
              <a:buNone/>
            </a:pPr>
            <a:endParaRPr lang="en-US" sz="2800" dirty="0"/>
          </a:p>
          <a:p>
            <a:pPr marL="0" indent="0">
              <a:buNone/>
            </a:pPr>
            <a:r>
              <a:rPr lang="en-US" sz="2800" dirty="0" smtClean="0"/>
              <a:t>An </a:t>
            </a:r>
            <a:r>
              <a:rPr lang="en-US" sz="2800" u="sng" dirty="0"/>
              <a:t>a</a:t>
            </a:r>
            <a:r>
              <a:rPr lang="en-US" sz="2800" u="sng" dirty="0" smtClean="0"/>
              <a:t>lgebraic equation </a:t>
            </a:r>
            <a:r>
              <a:rPr lang="en-US" sz="2800" dirty="0" smtClean="0"/>
              <a:t>is a statement of equality between two expressions. They can be number sentences but often contain unknowns.</a:t>
            </a:r>
          </a:p>
        </p:txBody>
      </p:sp>
    </p:spTree>
    <p:extLst>
      <p:ext uri="{BB962C8B-B14F-4D97-AF65-F5344CB8AC3E}">
        <p14:creationId xmlns:p14="http://schemas.microsoft.com/office/powerpoint/2010/main" val="1827312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 1</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106680" y="1024425"/>
            <a:ext cx="8845650" cy="1200328"/>
          </a:xfrm>
          <a:prstGeom prst="rect">
            <a:avLst/>
          </a:prstGeom>
          <a:noFill/>
        </p:spPr>
        <p:txBody>
          <a:bodyPr wrap="square" rtlCol="0">
            <a:spAutoFit/>
          </a:bodyPr>
          <a:lstStyle/>
          <a:p>
            <a:r>
              <a:rPr lang="en-US" sz="2400" dirty="0"/>
              <a:t>What is the solution set to the inequality </a:t>
            </a:r>
            <a:r>
              <a:rPr lang="en-US" sz="2400" i="1" dirty="0"/>
              <a:t>5q+10&gt;20</a:t>
            </a:r>
            <a:r>
              <a:rPr lang="en-US" sz="2400" dirty="0"/>
              <a:t>?  Express the solution set in words, in set notation, and graphically on the number line.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909101" y="4496440"/>
            <a:ext cx="5435918" cy="980311"/>
          </a:xfrm>
          <a:prstGeom prst="rect">
            <a:avLst/>
          </a:prstGeom>
          <a:noFill/>
          <a:ln>
            <a:noFill/>
          </a:ln>
        </p:spPr>
      </p:pic>
    </p:spTree>
    <p:extLst>
      <p:ext uri="{BB962C8B-B14F-4D97-AF65-F5344CB8AC3E}">
        <p14:creationId xmlns:p14="http://schemas.microsoft.com/office/powerpoint/2010/main" val="305199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lstStyle/>
          <a:p>
            <a:r>
              <a:rPr lang="en-US" dirty="0" smtClean="0"/>
              <a:t>Notes - Solutions to Inequalities</a:t>
            </a:r>
            <a:endParaRPr lang="en-US" dirty="0"/>
          </a:p>
        </p:txBody>
      </p:sp>
      <p:sp>
        <p:nvSpPr>
          <p:cNvPr id="3" name="TextBox 2"/>
          <p:cNvSpPr txBox="1"/>
          <p:nvPr/>
        </p:nvSpPr>
        <p:spPr>
          <a:xfrm>
            <a:off x="384869" y="1035837"/>
            <a:ext cx="8378131" cy="4524315"/>
          </a:xfrm>
          <a:prstGeom prst="rect">
            <a:avLst/>
          </a:prstGeom>
          <a:noFill/>
        </p:spPr>
        <p:txBody>
          <a:bodyPr wrap="square" rtlCol="0">
            <a:spAutoFit/>
          </a:bodyPr>
          <a:lstStyle/>
          <a:p>
            <a:r>
              <a:rPr lang="en-US" sz="2400" dirty="0" smtClean="0">
                <a:solidFill>
                  <a:srgbClr val="3366FF"/>
                </a:solidFill>
              </a:rPr>
              <a:t>We </a:t>
            </a:r>
            <a:r>
              <a:rPr lang="en-US" sz="2400" dirty="0">
                <a:solidFill>
                  <a:srgbClr val="3366FF"/>
                </a:solidFill>
              </a:rPr>
              <a:t>are </a:t>
            </a:r>
            <a:r>
              <a:rPr lang="en-US" sz="2400" dirty="0" smtClean="0">
                <a:solidFill>
                  <a:srgbClr val="3366FF"/>
                </a:solidFill>
              </a:rPr>
              <a:t>now talking about sentences using </a:t>
            </a:r>
            <a:r>
              <a:rPr lang="en-US" sz="2400" b="1" i="1" dirty="0">
                <a:solidFill>
                  <a:srgbClr val="3366FF"/>
                </a:solidFill>
              </a:rPr>
              <a:t>&gt;</a:t>
            </a:r>
            <a:r>
              <a:rPr lang="en-US" sz="2400" dirty="0">
                <a:solidFill>
                  <a:srgbClr val="3366FF"/>
                </a:solidFill>
              </a:rPr>
              <a:t>, </a:t>
            </a:r>
            <a:r>
              <a:rPr lang="en-US" sz="2400" i="1" dirty="0">
                <a:solidFill>
                  <a:srgbClr val="3366FF"/>
                </a:solidFill>
              </a:rPr>
              <a:t>&lt;</a:t>
            </a:r>
            <a:r>
              <a:rPr lang="en-US" sz="2400" dirty="0">
                <a:solidFill>
                  <a:srgbClr val="3366FF"/>
                </a:solidFill>
              </a:rPr>
              <a:t>, </a:t>
            </a:r>
            <a:r>
              <a:rPr lang="en-US" sz="2400" i="1" dirty="0">
                <a:solidFill>
                  <a:srgbClr val="3366FF"/>
                </a:solidFill>
              </a:rPr>
              <a:t>≥</a:t>
            </a:r>
            <a:r>
              <a:rPr lang="en-US" sz="2400" dirty="0">
                <a:solidFill>
                  <a:srgbClr val="3366FF"/>
                </a:solidFill>
              </a:rPr>
              <a:t>, and </a:t>
            </a:r>
            <a:r>
              <a:rPr lang="en-US" sz="2400" b="1" i="1" dirty="0" smtClean="0">
                <a:solidFill>
                  <a:srgbClr val="3366FF"/>
                </a:solidFill>
              </a:rPr>
              <a:t>≤</a:t>
            </a:r>
            <a:r>
              <a:rPr lang="en-US" sz="2400" dirty="0" smtClean="0">
                <a:solidFill>
                  <a:srgbClr val="3366FF"/>
                </a:solidFill>
              </a:rPr>
              <a:t> </a:t>
            </a:r>
          </a:p>
          <a:p>
            <a:endParaRPr lang="en-US" sz="2400" dirty="0"/>
          </a:p>
          <a:p>
            <a:pPr lvl="0"/>
            <a:r>
              <a:rPr lang="en-US" sz="2400" dirty="0"/>
              <a:t>Just like </a:t>
            </a:r>
            <a:r>
              <a:rPr lang="en-US" sz="2400" dirty="0" smtClean="0"/>
              <a:t>equations</a:t>
            </a:r>
            <a:r>
              <a:rPr lang="en-US" sz="2400" dirty="0"/>
              <a:t>, rewriting an inequality </a:t>
            </a:r>
            <a:r>
              <a:rPr lang="en-US" sz="2400" dirty="0" smtClean="0"/>
              <a:t>using the </a:t>
            </a:r>
            <a:r>
              <a:rPr lang="en-US" sz="2400" dirty="0"/>
              <a:t>commutative, associative, and distributive </a:t>
            </a:r>
            <a:r>
              <a:rPr lang="en-US" sz="2400" dirty="0" smtClean="0"/>
              <a:t>properties and the </a:t>
            </a:r>
            <a:r>
              <a:rPr lang="en-US" sz="2400" i="1" dirty="0"/>
              <a:t>addition (and subtraction) property of </a:t>
            </a:r>
            <a:r>
              <a:rPr lang="en-US" sz="2400" i="1" dirty="0" smtClean="0"/>
              <a:t>inequality</a:t>
            </a:r>
            <a:r>
              <a:rPr lang="en-US" sz="2400" dirty="0" smtClean="0"/>
              <a:t> does </a:t>
            </a:r>
            <a:r>
              <a:rPr lang="en-US" sz="2400" dirty="0"/>
              <a:t>not change the solution set of </a:t>
            </a:r>
            <a:r>
              <a:rPr lang="en-US" sz="2400" dirty="0" smtClean="0"/>
              <a:t>an inequality</a:t>
            </a:r>
            <a:r>
              <a:rPr lang="en-US" sz="2400" dirty="0"/>
              <a:t>.  </a:t>
            </a:r>
          </a:p>
          <a:p>
            <a:endParaRPr lang="en-US" sz="2400" dirty="0"/>
          </a:p>
          <a:p>
            <a:r>
              <a:rPr lang="en-US" sz="2400" i="1" dirty="0" smtClean="0"/>
              <a:t>Multiplying (</a:t>
            </a:r>
            <a:r>
              <a:rPr lang="en-US" sz="2400" i="1" dirty="0"/>
              <a:t>and </a:t>
            </a:r>
            <a:r>
              <a:rPr lang="en-US" sz="2400" i="1" dirty="0" smtClean="0"/>
              <a:t>dividing) </a:t>
            </a:r>
            <a:r>
              <a:rPr lang="en-US" sz="2400" dirty="0" smtClean="0"/>
              <a:t>by a </a:t>
            </a:r>
            <a:r>
              <a:rPr lang="en-US" sz="2400" i="1" dirty="0"/>
              <a:t>positive value</a:t>
            </a:r>
            <a:r>
              <a:rPr lang="en-US" sz="2400" dirty="0"/>
              <a:t> </a:t>
            </a:r>
            <a:r>
              <a:rPr lang="en-US" sz="2400" dirty="0" smtClean="0"/>
              <a:t>maintains the solution set.</a:t>
            </a:r>
          </a:p>
          <a:p>
            <a:endParaRPr lang="en-US" sz="2400" dirty="0"/>
          </a:p>
          <a:p>
            <a:r>
              <a:rPr lang="en-US" sz="2400" dirty="0" smtClean="0">
                <a:solidFill>
                  <a:srgbClr val="3366FF"/>
                </a:solidFill>
              </a:rPr>
              <a:t>**Multiplying or dividing by a </a:t>
            </a:r>
            <a:r>
              <a:rPr lang="en-US" sz="2400" i="1" dirty="0" smtClean="0">
                <a:solidFill>
                  <a:srgbClr val="3366FF"/>
                </a:solidFill>
              </a:rPr>
              <a:t>negative value</a:t>
            </a:r>
            <a:r>
              <a:rPr lang="en-US" sz="2400" dirty="0" smtClean="0">
                <a:solidFill>
                  <a:srgbClr val="3366FF"/>
                </a:solidFill>
              </a:rPr>
              <a:t>, the inequality sign flips </a:t>
            </a:r>
            <a:r>
              <a:rPr lang="en-US" sz="2400" dirty="0">
                <a:solidFill>
                  <a:srgbClr val="3366FF"/>
                </a:solidFill>
              </a:rPr>
              <a:t>(and solution </a:t>
            </a:r>
            <a:r>
              <a:rPr lang="en-US" sz="2400" dirty="0" smtClean="0">
                <a:solidFill>
                  <a:srgbClr val="3366FF"/>
                </a:solidFill>
              </a:rPr>
              <a:t>set changes).</a:t>
            </a:r>
            <a:endParaRPr lang="en-US" sz="2400" dirty="0">
              <a:solidFill>
                <a:srgbClr val="3366FF"/>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61544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 2</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664248" y="1024425"/>
            <a:ext cx="6646289" cy="461665"/>
          </a:xfrm>
          <a:prstGeom prst="rect">
            <a:avLst/>
          </a:prstGeom>
          <a:noFill/>
        </p:spPr>
        <p:txBody>
          <a:bodyPr wrap="square" rtlCol="0">
            <a:spAutoFit/>
          </a:bodyPr>
          <a:lstStyle/>
          <a:p>
            <a:r>
              <a:rPr lang="en-US" sz="2400" dirty="0"/>
              <a:t>Solve </a:t>
            </a:r>
            <a:r>
              <a:rPr lang="en-US" sz="2400" i="1" dirty="0" smtClean="0"/>
              <a:t>-q ≥ -</a:t>
            </a:r>
            <a:r>
              <a:rPr lang="en-US" sz="2400" i="1" dirty="0"/>
              <a:t>7</a:t>
            </a:r>
            <a:r>
              <a:rPr lang="en-US" sz="2400" dirty="0"/>
              <a:t>, for </a:t>
            </a:r>
            <a:r>
              <a:rPr lang="en-US" sz="2400" i="1" dirty="0"/>
              <a:t>q</a:t>
            </a:r>
            <a:r>
              <a:rPr lang="en-US" sz="2400" dirty="0"/>
              <a:t>. </a:t>
            </a:r>
          </a:p>
        </p:txBody>
      </p:sp>
    </p:spTree>
    <p:extLst>
      <p:ext uri="{BB962C8B-B14F-4D97-AF65-F5344CB8AC3E}">
        <p14:creationId xmlns:p14="http://schemas.microsoft.com/office/powerpoint/2010/main" val="27840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 3 - Don’t need to copy</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106680" y="1024425"/>
            <a:ext cx="8845650" cy="3416320"/>
          </a:xfrm>
          <a:prstGeom prst="rect">
            <a:avLst/>
          </a:prstGeom>
          <a:noFill/>
        </p:spPr>
        <p:txBody>
          <a:bodyPr wrap="square" rtlCol="0">
            <a:spAutoFit/>
          </a:bodyPr>
          <a:lstStyle/>
          <a:p>
            <a:r>
              <a:rPr lang="en-US" sz="2400" dirty="0" err="1"/>
              <a:t>Jojo</a:t>
            </a:r>
            <a:r>
              <a:rPr lang="en-US" sz="2400" dirty="0"/>
              <a:t> was asked to solve 6</a:t>
            </a:r>
            <a:r>
              <a:rPr lang="en-US" sz="2400" i="1" dirty="0"/>
              <a:t>x</a:t>
            </a:r>
            <a:r>
              <a:rPr lang="en-US" sz="2400" dirty="0"/>
              <a:t>+12&lt;3</a:t>
            </a:r>
            <a:r>
              <a:rPr lang="en-US" sz="2400" i="1" dirty="0"/>
              <a:t>x</a:t>
            </a:r>
            <a:r>
              <a:rPr lang="en-US" sz="2400" dirty="0"/>
              <a:t>+6, for </a:t>
            </a:r>
            <a:r>
              <a:rPr lang="en-US" sz="2400" i="1" dirty="0"/>
              <a:t>x</a:t>
            </a:r>
            <a:r>
              <a:rPr lang="en-US" sz="2400" dirty="0"/>
              <a:t>.  She </a:t>
            </a:r>
            <a:r>
              <a:rPr lang="en-US" sz="2400" dirty="0" smtClean="0"/>
              <a:t>answered:</a:t>
            </a:r>
            <a:endParaRPr lang="en-US" sz="2400" dirty="0"/>
          </a:p>
          <a:p>
            <a:r>
              <a:rPr lang="en-US" sz="2400" dirty="0" smtClean="0"/>
              <a:t>	6</a:t>
            </a:r>
            <a:r>
              <a:rPr lang="en-US" sz="2400" i="1" dirty="0" smtClean="0"/>
              <a:t>x</a:t>
            </a:r>
            <a:r>
              <a:rPr lang="en-US" sz="2400" dirty="0"/>
              <a:t>+12&lt;3</a:t>
            </a:r>
            <a:r>
              <a:rPr lang="en-US" sz="2400" i="1" dirty="0"/>
              <a:t>x</a:t>
            </a:r>
            <a:r>
              <a:rPr lang="en-US" sz="2400" dirty="0"/>
              <a:t>+6</a:t>
            </a:r>
          </a:p>
          <a:p>
            <a:r>
              <a:rPr lang="en-US" sz="2400" dirty="0" smtClean="0"/>
              <a:t>	6</a:t>
            </a:r>
            <a:r>
              <a:rPr lang="en-US" sz="2400" dirty="0"/>
              <a:t>(</a:t>
            </a:r>
            <a:r>
              <a:rPr lang="en-US" sz="2400" i="1" dirty="0"/>
              <a:t>x</a:t>
            </a:r>
            <a:r>
              <a:rPr lang="en-US" sz="2400" dirty="0"/>
              <a:t>+2)&lt;3(</a:t>
            </a:r>
            <a:r>
              <a:rPr lang="en-US" sz="2400" i="1" dirty="0"/>
              <a:t>x</a:t>
            </a:r>
            <a:r>
              <a:rPr lang="en-US" sz="2400" dirty="0"/>
              <a:t>+2)	</a:t>
            </a:r>
            <a:r>
              <a:rPr lang="en-US" sz="2400" dirty="0" smtClean="0"/>
              <a:t>Apply </a:t>
            </a:r>
            <a:r>
              <a:rPr lang="en-US" sz="2400" dirty="0"/>
              <a:t>the distributive property.</a:t>
            </a:r>
          </a:p>
          <a:p>
            <a:r>
              <a:rPr lang="en-US" sz="2400" dirty="0" smtClean="0"/>
              <a:t>	        6</a:t>
            </a:r>
            <a:r>
              <a:rPr lang="en-US" sz="2400" dirty="0"/>
              <a:t>&lt;3		</a:t>
            </a:r>
            <a:r>
              <a:rPr lang="en-US" sz="2400" dirty="0" smtClean="0"/>
              <a:t>Divide both sides by</a:t>
            </a:r>
          </a:p>
          <a:p>
            <a:endParaRPr lang="en-US" sz="2400" dirty="0"/>
          </a:p>
          <a:p>
            <a:r>
              <a:rPr lang="en-US" sz="2400" dirty="0" smtClean="0"/>
              <a:t>She wrongly deduced no solution since the final statement is false. </a:t>
            </a:r>
          </a:p>
          <a:p>
            <a:pPr marL="457200" indent="-457200">
              <a:buAutoNum type="alphaLcParenR"/>
            </a:pPr>
            <a:r>
              <a:rPr lang="en-US" sz="2400" dirty="0" smtClean="0"/>
              <a:t>What is the solution to the inequality?</a:t>
            </a:r>
          </a:p>
          <a:p>
            <a:pPr marL="457200" indent="-457200">
              <a:buAutoNum type="alphaLcParenR"/>
            </a:pPr>
            <a:r>
              <a:rPr lang="en-US" sz="2400" dirty="0" smtClean="0"/>
              <a:t>What was </a:t>
            </a:r>
            <a:r>
              <a:rPr lang="en-US" sz="2400" dirty="0" err="1" smtClean="0"/>
              <a:t>JoJo’s</a:t>
            </a:r>
            <a:r>
              <a:rPr lang="en-US" sz="2400" dirty="0" smtClean="0"/>
              <a:t> error?</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2097300187"/>
              </p:ext>
            </p:extLst>
          </p:nvPr>
        </p:nvGraphicFramePr>
        <p:xfrm>
          <a:off x="6648103" y="2170450"/>
          <a:ext cx="947737" cy="444500"/>
        </p:xfrm>
        <a:graphic>
          <a:graphicData uri="http://schemas.openxmlformats.org/presentationml/2006/ole">
            <mc:AlternateContent xmlns:mc="http://schemas.openxmlformats.org/markup-compatibility/2006">
              <mc:Choice xmlns:v="urn:schemas-microsoft-com:vml" Requires="v">
                <p:oleObj spid="_x0000_s6216" name="Equation" r:id="rId3" imgW="431800" imgH="203200" progId="Equation.3">
                  <p:embed/>
                </p:oleObj>
              </mc:Choice>
              <mc:Fallback>
                <p:oleObj name="Equation" r:id="rId3" imgW="431800" imgH="203200" progId="Equation.3">
                  <p:embed/>
                  <p:pic>
                    <p:nvPicPr>
                      <p:cNvPr id="0" name=""/>
                      <p:cNvPicPr/>
                      <p:nvPr/>
                    </p:nvPicPr>
                    <p:blipFill>
                      <a:blip r:embed="rId4"/>
                      <a:stretch>
                        <a:fillRect/>
                      </a:stretch>
                    </p:blipFill>
                    <p:spPr>
                      <a:xfrm>
                        <a:off x="6648103" y="2170450"/>
                        <a:ext cx="947737" cy="444500"/>
                      </a:xfrm>
                      <a:prstGeom prst="rect">
                        <a:avLst/>
                      </a:prstGeom>
                    </p:spPr>
                  </p:pic>
                </p:oleObj>
              </mc:Fallback>
            </mc:AlternateContent>
          </a:graphicData>
        </a:graphic>
      </p:graphicFrame>
    </p:spTree>
    <p:extLst>
      <p:ext uri="{BB962C8B-B14F-4D97-AF65-F5344CB8AC3E}">
        <p14:creationId xmlns:p14="http://schemas.microsoft.com/office/powerpoint/2010/main" val="3996019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Exit ticket 12-13</a:t>
            </a:r>
          </a:p>
          <a:p>
            <a:r>
              <a:rPr lang="en-US" dirty="0" smtClean="0"/>
              <a:t>Classwork exercises 1-8</a:t>
            </a:r>
          </a:p>
          <a:p>
            <a:endParaRPr lang="en-US" dirty="0"/>
          </a:p>
          <a:p>
            <a:pPr marL="0" indent="0">
              <a:buNone/>
            </a:pPr>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 work</a:t>
            </a:r>
          </a:p>
          <a:p>
            <a:r>
              <a:rPr lang="en-US" dirty="0" smtClean="0"/>
              <a:t>Classwork 12-13</a:t>
            </a:r>
          </a:p>
          <a:p>
            <a:r>
              <a:rPr lang="en-US" dirty="0" smtClean="0"/>
              <a:t>HW 12 evens</a:t>
            </a:r>
          </a:p>
          <a:p>
            <a:endParaRPr lang="en-US" dirty="0" smtClean="0"/>
          </a:p>
          <a:p>
            <a:endParaRPr lang="en-US" dirty="0" smtClean="0"/>
          </a:p>
          <a:p>
            <a:endParaRPr lang="en-US" dirty="0"/>
          </a:p>
        </p:txBody>
      </p:sp>
    </p:spTree>
    <p:extLst>
      <p:ext uri="{BB962C8B-B14F-4D97-AF65-F5344CB8AC3E}">
        <p14:creationId xmlns:p14="http://schemas.microsoft.com/office/powerpoint/2010/main" val="3898313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15</a:t>
            </a:r>
            <a:endParaRPr lang="en-US" dirty="0"/>
          </a:p>
        </p:txBody>
      </p:sp>
      <p:sp>
        <p:nvSpPr>
          <p:cNvPr id="3" name="Subtitle 2"/>
          <p:cNvSpPr>
            <a:spLocks noGrp="1"/>
          </p:cNvSpPr>
          <p:nvPr>
            <p:ph type="subTitle" idx="1"/>
          </p:nvPr>
        </p:nvSpPr>
        <p:spPr/>
        <p:txBody>
          <a:bodyPr/>
          <a:lstStyle/>
          <a:p>
            <a:r>
              <a:rPr lang="en-US" dirty="0" smtClean="0"/>
              <a:t>Warm Up, notes, examples, classwork</a:t>
            </a:r>
            <a:endParaRPr lang="en-US" dirty="0"/>
          </a:p>
        </p:txBody>
      </p:sp>
    </p:spTree>
    <p:extLst>
      <p:ext uri="{BB962C8B-B14F-4D97-AF65-F5344CB8AC3E}">
        <p14:creationId xmlns:p14="http://schemas.microsoft.com/office/powerpoint/2010/main" val="1588831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lstStyle/>
          <a:p>
            <a:r>
              <a:rPr lang="en-US" dirty="0" smtClean="0"/>
              <a:t>Warm Up</a:t>
            </a:r>
            <a:endParaRPr lang="en-US" i="1" dirty="0"/>
          </a:p>
        </p:txBody>
      </p:sp>
      <p:sp>
        <p:nvSpPr>
          <p:cNvPr id="3" name="TextBox 2"/>
          <p:cNvSpPr txBox="1"/>
          <p:nvPr/>
        </p:nvSpPr>
        <p:spPr>
          <a:xfrm>
            <a:off x="229984" y="3893702"/>
            <a:ext cx="8378131" cy="1938992"/>
          </a:xfrm>
          <a:prstGeom prst="rect">
            <a:avLst/>
          </a:prstGeom>
          <a:noFill/>
        </p:spPr>
        <p:txBody>
          <a:bodyPr wrap="square" rtlCol="0">
            <a:spAutoFit/>
          </a:bodyPr>
          <a:lstStyle/>
          <a:p>
            <a:r>
              <a:rPr lang="en-US" sz="2400" dirty="0" smtClean="0"/>
              <a:t>These are all examples of </a:t>
            </a:r>
            <a:r>
              <a:rPr lang="en-US" sz="2400" u="sng" dirty="0" smtClean="0"/>
              <a:t>declarative, compound sentences </a:t>
            </a:r>
            <a:r>
              <a:rPr lang="en-US" sz="2400" dirty="0" smtClean="0"/>
              <a:t>(statements with 2 clauses). </a:t>
            </a:r>
          </a:p>
          <a:p>
            <a:pPr marL="457200" indent="-457200">
              <a:buAutoNum type="alphaLcParenR"/>
            </a:pPr>
            <a:r>
              <a:rPr lang="en-US" sz="2400" dirty="0" smtClean="0"/>
              <a:t>How were sentences connected by “and” determined true?</a:t>
            </a:r>
          </a:p>
          <a:p>
            <a:pPr marL="457200" indent="-457200">
              <a:buAutoNum type="alphaLcParenR"/>
            </a:pPr>
            <a:r>
              <a:rPr lang="en-US" sz="2400" dirty="0" smtClean="0"/>
              <a:t>How were sentences connected by “or” determined true?</a:t>
            </a:r>
            <a:endParaRPr lang="en-US"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384869" y="944863"/>
            <a:ext cx="8378131" cy="2954655"/>
          </a:xfrm>
          <a:prstGeom prst="rect">
            <a:avLst/>
          </a:prstGeom>
          <a:noFill/>
        </p:spPr>
        <p:txBody>
          <a:bodyPr wrap="square" rtlCol="0">
            <a:spAutoFit/>
          </a:bodyPr>
          <a:lstStyle/>
          <a:p>
            <a:r>
              <a:rPr lang="en-US" sz="2400" dirty="0"/>
              <a:t>Determine whether each claim given below is true or </a:t>
            </a:r>
            <a:r>
              <a:rPr lang="en-US" sz="2400" dirty="0" smtClean="0"/>
              <a:t>false.</a:t>
            </a:r>
          </a:p>
          <a:p>
            <a:pPr marL="285750" indent="-285750">
              <a:buFont typeface="Arial"/>
              <a:buChar char="•"/>
            </a:pPr>
            <a:r>
              <a:rPr lang="en-US" sz="2400" dirty="0" smtClean="0"/>
              <a:t>Right </a:t>
            </a:r>
            <a:r>
              <a:rPr lang="en-US" sz="2400" dirty="0"/>
              <a:t>now, I am in math class and English class</a:t>
            </a:r>
            <a:r>
              <a:rPr lang="en-US" sz="2400" dirty="0" smtClean="0"/>
              <a:t>.</a:t>
            </a:r>
          </a:p>
          <a:p>
            <a:pPr marL="285750" indent="-285750">
              <a:buFont typeface="Arial"/>
              <a:buChar char="•"/>
            </a:pPr>
            <a:r>
              <a:rPr lang="en-US" sz="2400" dirty="0" smtClean="0"/>
              <a:t>Right </a:t>
            </a:r>
            <a:r>
              <a:rPr lang="en-US" sz="2400" dirty="0"/>
              <a:t>now, I am in math class or English class</a:t>
            </a:r>
            <a:r>
              <a:rPr lang="en-US" sz="2400" dirty="0" smtClean="0"/>
              <a:t>.</a:t>
            </a:r>
          </a:p>
          <a:p>
            <a:pPr marL="285750" indent="-285750">
              <a:buFont typeface="Arial"/>
              <a:buChar char="•"/>
            </a:pPr>
            <a:r>
              <a:rPr lang="en-US" sz="2400" dirty="0" smtClean="0"/>
              <a:t>3</a:t>
            </a:r>
            <a:r>
              <a:rPr lang="en-US" sz="2400" dirty="0"/>
              <a:t>+5=8 and 5&lt;7-</a:t>
            </a:r>
            <a:r>
              <a:rPr lang="en-US" sz="2400" dirty="0" smtClean="0"/>
              <a:t>1</a:t>
            </a:r>
          </a:p>
          <a:p>
            <a:pPr marL="285750" indent="-285750">
              <a:buFont typeface="Arial"/>
              <a:buChar char="•"/>
            </a:pPr>
            <a:r>
              <a:rPr lang="en-US" sz="2400" dirty="0" smtClean="0"/>
              <a:t>10</a:t>
            </a:r>
            <a:r>
              <a:rPr lang="en-US" sz="2400" dirty="0"/>
              <a:t>+2≠12 and 8-3</a:t>
            </a:r>
            <a:r>
              <a:rPr lang="en-US" sz="2400" dirty="0" smtClean="0"/>
              <a:t>&gt;0</a:t>
            </a:r>
          </a:p>
          <a:p>
            <a:pPr marL="285750" indent="-285750">
              <a:buFont typeface="Arial"/>
              <a:buChar char="•"/>
            </a:pPr>
            <a:r>
              <a:rPr lang="en-US" sz="2400" dirty="0" smtClean="0"/>
              <a:t>3&lt;5+4  or  </a:t>
            </a:r>
            <a:r>
              <a:rPr lang="en-US" sz="2400" i="1" dirty="0" smtClean="0"/>
              <a:t>6+4=9</a:t>
            </a:r>
            <a:endParaRPr lang="en-US" sz="2400" dirty="0"/>
          </a:p>
          <a:p>
            <a:pPr marL="285750" indent="-285750">
              <a:buFont typeface="Arial"/>
              <a:buChar char="•"/>
            </a:pPr>
            <a:r>
              <a:rPr lang="en-US" sz="2400" dirty="0" smtClean="0"/>
              <a:t>16</a:t>
            </a:r>
            <a:r>
              <a:rPr lang="en-US" sz="2400" dirty="0"/>
              <a:t>-20&gt;1 or 5.5+4.5=11</a:t>
            </a:r>
          </a:p>
          <a:p>
            <a:endParaRPr lang="en-US" dirty="0"/>
          </a:p>
        </p:txBody>
      </p:sp>
    </p:spTree>
    <p:extLst>
      <p:ext uri="{BB962C8B-B14F-4D97-AF65-F5344CB8AC3E}">
        <p14:creationId xmlns:p14="http://schemas.microsoft.com/office/powerpoint/2010/main" val="1582675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lstStyle/>
          <a:p>
            <a:r>
              <a:rPr lang="en-US" dirty="0" smtClean="0"/>
              <a:t>Notes</a:t>
            </a:r>
            <a:endParaRPr lang="en-US" dirty="0"/>
          </a:p>
        </p:txBody>
      </p:sp>
      <p:sp>
        <p:nvSpPr>
          <p:cNvPr id="3" name="TextBox 2"/>
          <p:cNvSpPr txBox="1"/>
          <p:nvPr/>
        </p:nvSpPr>
        <p:spPr>
          <a:xfrm>
            <a:off x="384869" y="927407"/>
            <a:ext cx="8378131" cy="2308324"/>
          </a:xfrm>
          <a:prstGeom prst="rect">
            <a:avLst/>
          </a:prstGeom>
          <a:noFill/>
        </p:spPr>
        <p:txBody>
          <a:bodyPr wrap="square" rtlCol="0">
            <a:spAutoFit/>
          </a:bodyPr>
          <a:lstStyle/>
          <a:p>
            <a:r>
              <a:rPr lang="en-US" sz="2400" dirty="0" smtClean="0"/>
              <a:t>If two clauses are connected by “and” then both must be true for the entire statement to be deemed true.</a:t>
            </a:r>
          </a:p>
          <a:p>
            <a:endParaRPr lang="en-US" sz="2400" dirty="0"/>
          </a:p>
          <a:p>
            <a:r>
              <a:rPr lang="en-US" sz="2400" dirty="0"/>
              <a:t>If two clauses are connected by </a:t>
            </a:r>
            <a:r>
              <a:rPr lang="en-US" sz="2400" dirty="0" smtClean="0"/>
              <a:t>“or” </a:t>
            </a:r>
            <a:r>
              <a:rPr lang="en-US" sz="2400" dirty="0"/>
              <a:t>then </a:t>
            </a:r>
            <a:r>
              <a:rPr lang="en-US" sz="2400" dirty="0" smtClean="0"/>
              <a:t>one or both must </a:t>
            </a:r>
            <a:r>
              <a:rPr lang="en-US" sz="2400" dirty="0"/>
              <a:t>be true for the entire statement to be deemed true.</a:t>
            </a:r>
          </a:p>
          <a:p>
            <a:endParaRPr lang="en-US"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70290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38"/>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333293" y="1043818"/>
            <a:ext cx="8229600" cy="5229451"/>
          </a:xfrm>
        </p:spPr>
        <p:txBody>
          <a:bodyPr>
            <a:normAutofit/>
          </a:bodyPr>
          <a:lstStyle/>
          <a:p>
            <a:pPr marL="0" indent="0">
              <a:buNone/>
            </a:pPr>
            <a:r>
              <a:rPr lang="en-US" dirty="0"/>
              <a:t>Solve each system of equations and inequalities.</a:t>
            </a:r>
          </a:p>
          <a:p>
            <a:pPr marL="274320" lvl="1" indent="0">
              <a:buNone/>
            </a:pPr>
            <a:r>
              <a:rPr lang="en-US" dirty="0" smtClean="0"/>
              <a:t>a)</a:t>
            </a:r>
            <a:r>
              <a:rPr lang="en-US" i="1" dirty="0" smtClean="0"/>
              <a:t> x</a:t>
            </a:r>
            <a:r>
              <a:rPr lang="en-US" dirty="0"/>
              <a:t>+8=3 or </a:t>
            </a:r>
            <a:r>
              <a:rPr lang="en-US" i="1" dirty="0"/>
              <a:t>x</a:t>
            </a:r>
            <a:r>
              <a:rPr lang="en-US" dirty="0"/>
              <a:t>-6=</a:t>
            </a:r>
            <a:r>
              <a:rPr lang="en-US" dirty="0" smtClean="0"/>
              <a:t>2			b) 4</a:t>
            </a:r>
            <a:r>
              <a:rPr lang="en-US" i="1" dirty="0" smtClean="0"/>
              <a:t>x</a:t>
            </a:r>
            <a:r>
              <a:rPr lang="en-US" dirty="0"/>
              <a:t>-9=0 or 3</a:t>
            </a:r>
            <a:r>
              <a:rPr lang="en-US" i="1" dirty="0"/>
              <a:t>x</a:t>
            </a:r>
            <a:r>
              <a:rPr lang="en-US" dirty="0"/>
              <a:t>+5=</a:t>
            </a:r>
            <a:r>
              <a:rPr lang="en-US" dirty="0" smtClean="0"/>
              <a:t>2</a:t>
            </a:r>
          </a:p>
          <a:p>
            <a:pPr marL="274320" lvl="1" indent="0">
              <a:buNone/>
            </a:pPr>
            <a:endParaRPr lang="en-US" dirty="0" smtClean="0"/>
          </a:p>
          <a:p>
            <a:pPr marL="274320" lvl="1" indent="0">
              <a:buNone/>
            </a:pPr>
            <a:endParaRPr lang="en-US" dirty="0"/>
          </a:p>
          <a:p>
            <a:pPr marL="274320" lvl="1" indent="0">
              <a:buNone/>
            </a:pPr>
            <a:endParaRPr lang="en-US" dirty="0" smtClean="0"/>
          </a:p>
          <a:p>
            <a:pPr marL="274320" lvl="1" indent="0">
              <a:buNone/>
            </a:pPr>
            <a:endParaRPr lang="en-US" dirty="0"/>
          </a:p>
          <a:p>
            <a:pPr marL="274320" lvl="1" indent="0">
              <a:buNone/>
            </a:pPr>
            <a:endParaRPr lang="en-US" dirty="0"/>
          </a:p>
          <a:p>
            <a:pPr marL="274320" lvl="1" indent="0">
              <a:buNone/>
            </a:pPr>
            <a:r>
              <a:rPr lang="en-US" dirty="0" smtClean="0"/>
              <a:t>c) </a:t>
            </a:r>
            <a:r>
              <a:rPr lang="en-US" i="1" dirty="0" smtClean="0"/>
              <a:t>x</a:t>
            </a:r>
            <a:r>
              <a:rPr lang="en-US" dirty="0"/>
              <a:t>-6=1 and </a:t>
            </a:r>
            <a:r>
              <a:rPr lang="en-US" i="1" dirty="0"/>
              <a:t>x</a:t>
            </a:r>
            <a:r>
              <a:rPr lang="en-US" dirty="0"/>
              <a:t>+2=</a:t>
            </a:r>
            <a:r>
              <a:rPr lang="en-US" dirty="0" smtClean="0"/>
              <a:t>9			d) 2</a:t>
            </a:r>
            <a:r>
              <a:rPr lang="en-US" i="1" dirty="0" smtClean="0"/>
              <a:t>w</a:t>
            </a:r>
            <a:r>
              <a:rPr lang="en-US" dirty="0"/>
              <a:t>-8=10 and </a:t>
            </a:r>
            <a:r>
              <a:rPr lang="en-US" i="1" dirty="0"/>
              <a:t>w</a:t>
            </a:r>
            <a:r>
              <a:rPr lang="en-US" dirty="0"/>
              <a:t>&gt;9</a:t>
            </a:r>
          </a:p>
        </p:txBody>
      </p:sp>
    </p:spTree>
    <p:extLst>
      <p:ext uri="{BB962C8B-B14F-4D97-AF65-F5344CB8AC3E}">
        <p14:creationId xmlns:p14="http://schemas.microsoft.com/office/powerpoint/2010/main" val="785387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38"/>
            <a:ext cx="8229600" cy="990600"/>
          </a:xfrm>
        </p:spPr>
        <p:txBody>
          <a:bodyPr/>
          <a:lstStyle/>
          <a:p>
            <a:r>
              <a:rPr lang="en-US" dirty="0" smtClean="0"/>
              <a:t>Example 2</a:t>
            </a:r>
            <a:endParaRPr lang="en-US" dirty="0"/>
          </a:p>
        </p:txBody>
      </p:sp>
      <p:sp>
        <p:nvSpPr>
          <p:cNvPr id="3" name="Content Placeholder 2"/>
          <p:cNvSpPr>
            <a:spLocks noGrp="1"/>
          </p:cNvSpPr>
          <p:nvPr>
            <p:ph idx="1"/>
          </p:nvPr>
        </p:nvSpPr>
        <p:spPr>
          <a:xfrm>
            <a:off x="333293" y="1043819"/>
            <a:ext cx="8229600" cy="2689164"/>
          </a:xfrm>
        </p:spPr>
        <p:txBody>
          <a:bodyPr>
            <a:normAutofit/>
          </a:bodyPr>
          <a:lstStyle/>
          <a:p>
            <a:r>
              <a:rPr lang="en-US" dirty="0"/>
              <a:t>Using a colored pencil, graph the inequality </a:t>
            </a:r>
            <a:r>
              <a:rPr lang="en-US" i="1" dirty="0"/>
              <a:t>x</a:t>
            </a:r>
            <a:r>
              <a:rPr lang="en-US" dirty="0"/>
              <a:t>&lt;3 on </a:t>
            </a:r>
            <a:r>
              <a:rPr lang="en-US" dirty="0" smtClean="0"/>
              <a:t>a number line.</a:t>
            </a:r>
            <a:endParaRPr lang="en-US" dirty="0"/>
          </a:p>
          <a:p>
            <a:r>
              <a:rPr lang="en-US" dirty="0"/>
              <a:t>Using a different colored pencil, graph the inequality </a:t>
            </a:r>
            <a:r>
              <a:rPr lang="en-US" i="1" dirty="0"/>
              <a:t>x</a:t>
            </a:r>
            <a:r>
              <a:rPr lang="en-US" dirty="0"/>
              <a:t>&gt;-1 on the same number line.</a:t>
            </a:r>
          </a:p>
          <a:p>
            <a:r>
              <a:rPr lang="en-US" dirty="0"/>
              <a:t>Using a third colored pencil, darken the section of the number line where </a:t>
            </a:r>
            <a:r>
              <a:rPr lang="en-US" i="1" dirty="0"/>
              <a:t>x</a:t>
            </a:r>
            <a:r>
              <a:rPr lang="en-US" dirty="0"/>
              <a:t>&lt;3 </a:t>
            </a:r>
            <a:r>
              <a:rPr lang="en-US" b="1" u="sng" dirty="0"/>
              <a:t>and</a:t>
            </a:r>
            <a:r>
              <a:rPr lang="en-US" dirty="0"/>
              <a:t> </a:t>
            </a:r>
            <a:r>
              <a:rPr lang="en-US" dirty="0" smtClean="0"/>
              <a:t> </a:t>
            </a:r>
            <a:r>
              <a:rPr lang="en-US" i="1" dirty="0" smtClean="0"/>
              <a:t>x </a:t>
            </a:r>
            <a:r>
              <a:rPr lang="en-US" dirty="0" smtClean="0"/>
              <a:t>&gt;</a:t>
            </a:r>
            <a:r>
              <a:rPr lang="en-US" dirty="0"/>
              <a:t>-1.</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16292" y="4016267"/>
            <a:ext cx="7168684" cy="1048818"/>
          </a:xfrm>
          <a:prstGeom prst="rect">
            <a:avLst/>
          </a:prstGeom>
          <a:noFill/>
          <a:ln>
            <a:noFill/>
          </a:ln>
        </p:spPr>
      </p:pic>
      <p:sp>
        <p:nvSpPr>
          <p:cNvPr id="5" name="TextBox 4"/>
          <p:cNvSpPr txBox="1"/>
          <p:nvPr/>
        </p:nvSpPr>
        <p:spPr>
          <a:xfrm>
            <a:off x="916292" y="5669177"/>
            <a:ext cx="6967335" cy="461665"/>
          </a:xfrm>
          <a:prstGeom prst="rect">
            <a:avLst/>
          </a:prstGeom>
          <a:noFill/>
        </p:spPr>
        <p:txBody>
          <a:bodyPr wrap="square" rtlCol="0">
            <a:spAutoFit/>
          </a:bodyPr>
          <a:lstStyle/>
          <a:p>
            <a:r>
              <a:rPr lang="en-US" sz="2400" dirty="0" smtClean="0">
                <a:solidFill>
                  <a:srgbClr val="3366FF"/>
                </a:solidFill>
              </a:rPr>
              <a:t>Notation for AND statements: </a:t>
            </a:r>
            <a:r>
              <a:rPr lang="en-US" sz="2400" dirty="0">
                <a:solidFill>
                  <a:srgbClr val="3366FF"/>
                </a:solidFill>
              </a:rPr>
              <a:t>-</a:t>
            </a:r>
            <a:r>
              <a:rPr lang="en-US" sz="2400" dirty="0" smtClean="0">
                <a:solidFill>
                  <a:srgbClr val="3366FF"/>
                </a:solidFill>
              </a:rPr>
              <a:t>1 &lt; </a:t>
            </a:r>
            <a:r>
              <a:rPr lang="en-US" sz="2400" i="1" dirty="0" smtClean="0">
                <a:solidFill>
                  <a:srgbClr val="3366FF"/>
                </a:solidFill>
              </a:rPr>
              <a:t>x </a:t>
            </a:r>
            <a:r>
              <a:rPr lang="en-US" sz="2400" dirty="0" smtClean="0">
                <a:solidFill>
                  <a:srgbClr val="3366FF"/>
                </a:solidFill>
              </a:rPr>
              <a:t>&lt; 3 </a:t>
            </a:r>
            <a:endParaRPr lang="en-US" sz="2400" dirty="0">
              <a:solidFill>
                <a:srgbClr val="3366FF"/>
              </a:solidFill>
            </a:endParaRPr>
          </a:p>
        </p:txBody>
      </p:sp>
    </p:spTree>
    <p:extLst>
      <p:ext uri="{BB962C8B-B14F-4D97-AF65-F5344CB8AC3E}">
        <p14:creationId xmlns:p14="http://schemas.microsoft.com/office/powerpoint/2010/main" val="570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78674"/>
            <a:ext cx="8229600" cy="747930"/>
          </a:xfrm>
        </p:spPr>
        <p:txBody>
          <a:bodyPr/>
          <a:lstStyle/>
          <a:p>
            <a:r>
              <a:rPr lang="en-US" dirty="0" smtClean="0"/>
              <a:t>Example - don’t copy</a:t>
            </a:r>
            <a:endParaRPr lang="en-US" dirty="0"/>
          </a:p>
        </p:txBody>
      </p:sp>
      <p:sp>
        <p:nvSpPr>
          <p:cNvPr id="3" name="Content Placeholder 2"/>
          <p:cNvSpPr>
            <a:spLocks noGrp="1"/>
          </p:cNvSpPr>
          <p:nvPr>
            <p:ph idx="1"/>
          </p:nvPr>
        </p:nvSpPr>
        <p:spPr>
          <a:xfrm>
            <a:off x="457200" y="904685"/>
            <a:ext cx="8229600" cy="1542665"/>
          </a:xfrm>
        </p:spPr>
        <p:txBody>
          <a:bodyPr>
            <a:normAutofit/>
          </a:bodyPr>
          <a:lstStyle/>
          <a:p>
            <a:pPr marL="0" indent="0">
              <a:buNone/>
            </a:pPr>
            <a:r>
              <a:rPr lang="en-US" b="1" dirty="0" smtClean="0"/>
              <a:t>Consider </a:t>
            </a:r>
            <a:r>
              <a:rPr lang="en-US" b="1" dirty="0"/>
              <a:t>the following scenario.</a:t>
            </a:r>
          </a:p>
          <a:p>
            <a:r>
              <a:rPr lang="en-US" b="1" dirty="0"/>
              <a:t>Julie is </a:t>
            </a:r>
            <a:r>
              <a:rPr lang="en-US" b="1" i="1" dirty="0"/>
              <a:t>300</a:t>
            </a:r>
            <a:r>
              <a:rPr lang="en-US" b="1" dirty="0"/>
              <a:t> feet away from her friend’s front porch and observes, “Someone is sitting on the porch.”  </a:t>
            </a:r>
            <a:endParaRPr lang="en-US" b="1" dirty="0" smtClean="0"/>
          </a:p>
          <a:p>
            <a:endParaRPr lang="en-US" b="1" dirty="0"/>
          </a:p>
          <a:p>
            <a:endParaRPr lang="en-US" b="1" dirty="0"/>
          </a:p>
        </p:txBody>
      </p:sp>
      <p:sp>
        <p:nvSpPr>
          <p:cNvPr id="6" name="Rectangle 5"/>
          <p:cNvSpPr/>
          <p:nvPr/>
        </p:nvSpPr>
        <p:spPr>
          <a:xfrm>
            <a:off x="303477" y="2897140"/>
            <a:ext cx="8679830" cy="1754327"/>
          </a:xfrm>
          <a:prstGeom prst="rect">
            <a:avLst/>
          </a:prstGeom>
        </p:spPr>
        <p:txBody>
          <a:bodyPr wrap="square">
            <a:spAutoFit/>
          </a:bodyPr>
          <a:lstStyle/>
          <a:p>
            <a:r>
              <a:rPr lang="en-US" dirty="0"/>
              <a:t>Given that she did not specify otherwise, we would assume that the “someone” Julie thinks she sees is a human.  We cannot guarantee that Julie’s observational statement is true.  It could be that Julie’s friend has something on the porch that merely looks like a human from far away.  Julie assumes she is correct and moves closer to see if she can figure out who it is.  As she nears the porch, she declares, “Ah, it is our friend, John Berry.” </a:t>
            </a:r>
          </a:p>
        </p:txBody>
      </p:sp>
    </p:spTree>
    <p:extLst>
      <p:ext uri="{BB962C8B-B14F-4D97-AF65-F5344CB8AC3E}">
        <p14:creationId xmlns:p14="http://schemas.microsoft.com/office/powerpoint/2010/main" val="10095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38"/>
            <a:ext cx="8229600" cy="990600"/>
          </a:xfrm>
        </p:spPr>
        <p:txBody>
          <a:bodyPr/>
          <a:lstStyle/>
          <a:p>
            <a:r>
              <a:rPr lang="en-US" dirty="0" smtClean="0"/>
              <a:t>Example 3</a:t>
            </a:r>
            <a:endParaRPr lang="en-US" dirty="0"/>
          </a:p>
        </p:txBody>
      </p:sp>
      <p:sp>
        <p:nvSpPr>
          <p:cNvPr id="3" name="Content Placeholder 2"/>
          <p:cNvSpPr>
            <a:spLocks noGrp="1"/>
          </p:cNvSpPr>
          <p:nvPr>
            <p:ph idx="1"/>
          </p:nvPr>
        </p:nvSpPr>
        <p:spPr>
          <a:xfrm>
            <a:off x="333293" y="1043819"/>
            <a:ext cx="8229600" cy="2689164"/>
          </a:xfrm>
        </p:spPr>
        <p:txBody>
          <a:bodyPr>
            <a:normAutofit/>
          </a:bodyPr>
          <a:lstStyle/>
          <a:p>
            <a:r>
              <a:rPr lang="en-US" dirty="0"/>
              <a:t>Using a colored pencil, graph the inequality </a:t>
            </a:r>
            <a:r>
              <a:rPr lang="en-US" i="1" dirty="0"/>
              <a:t>x</a:t>
            </a:r>
            <a:r>
              <a:rPr lang="en-US" dirty="0"/>
              <a:t>&lt;-4 on </a:t>
            </a:r>
            <a:r>
              <a:rPr lang="en-US" dirty="0" smtClean="0"/>
              <a:t>a number line.</a:t>
            </a:r>
            <a:endParaRPr lang="en-US" dirty="0"/>
          </a:p>
          <a:p>
            <a:r>
              <a:rPr lang="en-US" dirty="0"/>
              <a:t>Using a different colored pencil, graph the inequality </a:t>
            </a:r>
            <a:r>
              <a:rPr lang="en-US" i="1" dirty="0"/>
              <a:t>x</a:t>
            </a:r>
            <a:r>
              <a:rPr lang="en-US" dirty="0"/>
              <a:t>&gt;0  on the same number line.</a:t>
            </a:r>
          </a:p>
          <a:p>
            <a:r>
              <a:rPr lang="en-US" dirty="0"/>
              <a:t>Using a third colored pencil, darken the section of the number line where </a:t>
            </a:r>
            <a:r>
              <a:rPr lang="en-US" i="1" dirty="0"/>
              <a:t>x</a:t>
            </a:r>
            <a:r>
              <a:rPr lang="en-US" dirty="0"/>
              <a:t>&lt;-4 or </a:t>
            </a:r>
            <a:r>
              <a:rPr lang="en-US" i="1" dirty="0"/>
              <a:t>x</a:t>
            </a:r>
            <a:r>
              <a:rPr lang="en-US" dirty="0"/>
              <a:t>&gt;0.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16292" y="4016267"/>
            <a:ext cx="7168684" cy="1048818"/>
          </a:xfrm>
          <a:prstGeom prst="rect">
            <a:avLst/>
          </a:prstGeom>
          <a:noFill/>
          <a:ln>
            <a:noFill/>
          </a:ln>
        </p:spPr>
      </p:pic>
      <p:sp>
        <p:nvSpPr>
          <p:cNvPr id="5" name="TextBox 4"/>
          <p:cNvSpPr txBox="1"/>
          <p:nvPr/>
        </p:nvSpPr>
        <p:spPr>
          <a:xfrm>
            <a:off x="916292" y="5669177"/>
            <a:ext cx="6967335" cy="461665"/>
          </a:xfrm>
          <a:prstGeom prst="rect">
            <a:avLst/>
          </a:prstGeom>
          <a:noFill/>
        </p:spPr>
        <p:txBody>
          <a:bodyPr wrap="square" rtlCol="0">
            <a:spAutoFit/>
          </a:bodyPr>
          <a:lstStyle/>
          <a:p>
            <a:r>
              <a:rPr lang="en-US" sz="2400" dirty="0" smtClean="0">
                <a:solidFill>
                  <a:srgbClr val="3366FF"/>
                </a:solidFill>
              </a:rPr>
              <a:t>Does 0 &lt; </a:t>
            </a:r>
            <a:r>
              <a:rPr lang="en-US" sz="2400" i="1" dirty="0" smtClean="0">
                <a:solidFill>
                  <a:srgbClr val="3366FF"/>
                </a:solidFill>
              </a:rPr>
              <a:t>x </a:t>
            </a:r>
            <a:r>
              <a:rPr lang="en-US" sz="2400" dirty="0" smtClean="0">
                <a:solidFill>
                  <a:srgbClr val="3366FF"/>
                </a:solidFill>
              </a:rPr>
              <a:t>&lt; -</a:t>
            </a:r>
            <a:r>
              <a:rPr lang="en-US" sz="2400" dirty="0">
                <a:solidFill>
                  <a:srgbClr val="3366FF"/>
                </a:solidFill>
              </a:rPr>
              <a:t>4 </a:t>
            </a:r>
            <a:r>
              <a:rPr lang="en-US" sz="2400" dirty="0" smtClean="0">
                <a:solidFill>
                  <a:srgbClr val="3366FF"/>
                </a:solidFill>
              </a:rPr>
              <a:t> work?</a:t>
            </a:r>
            <a:endParaRPr lang="en-US" sz="2400" dirty="0">
              <a:solidFill>
                <a:srgbClr val="3366FF"/>
              </a:solidFill>
            </a:endParaRPr>
          </a:p>
        </p:txBody>
      </p:sp>
    </p:spTree>
    <p:extLst>
      <p:ext uri="{BB962C8B-B14F-4D97-AF65-F5344CB8AC3E}">
        <p14:creationId xmlns:p14="http://schemas.microsoft.com/office/powerpoint/2010/main" val="19861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1-7</a:t>
            </a:r>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Fluency work</a:t>
            </a:r>
          </a:p>
          <a:p>
            <a:r>
              <a:rPr lang="en-US" dirty="0"/>
              <a:t>Classwork 12-13</a:t>
            </a:r>
          </a:p>
          <a:p>
            <a:r>
              <a:rPr lang="en-US" dirty="0"/>
              <a:t>HW 12 </a:t>
            </a:r>
            <a:r>
              <a:rPr lang="en-US" dirty="0" smtClean="0"/>
              <a:t>evens</a:t>
            </a:r>
          </a:p>
          <a:p>
            <a:r>
              <a:rPr lang="en-US" dirty="0" smtClean="0"/>
              <a:t>Complete classwork 14</a:t>
            </a:r>
            <a:endParaRPr lang="en-US" dirty="0"/>
          </a:p>
          <a:p>
            <a:endParaRPr lang="en-US" dirty="0" smtClean="0"/>
          </a:p>
          <a:p>
            <a:endParaRPr lang="en-US" dirty="0"/>
          </a:p>
        </p:txBody>
      </p:sp>
    </p:spTree>
    <p:extLst>
      <p:ext uri="{BB962C8B-B14F-4D97-AF65-F5344CB8AC3E}">
        <p14:creationId xmlns:p14="http://schemas.microsoft.com/office/powerpoint/2010/main" val="1533719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16</a:t>
            </a:r>
            <a:endParaRPr lang="en-US" dirty="0"/>
          </a:p>
        </p:txBody>
      </p:sp>
      <p:sp>
        <p:nvSpPr>
          <p:cNvPr id="3" name="Subtitle 2"/>
          <p:cNvSpPr>
            <a:spLocks noGrp="1"/>
          </p:cNvSpPr>
          <p:nvPr>
            <p:ph type="subTitle" idx="1"/>
          </p:nvPr>
        </p:nvSpPr>
        <p:spPr/>
        <p:txBody>
          <a:bodyPr/>
          <a:lstStyle/>
          <a:p>
            <a:r>
              <a:rPr lang="en-US" dirty="0" smtClean="0"/>
              <a:t>Classwork, notes</a:t>
            </a:r>
            <a:endParaRPr lang="en-US" dirty="0"/>
          </a:p>
        </p:txBody>
      </p:sp>
    </p:spTree>
    <p:extLst>
      <p:ext uri="{BB962C8B-B14F-4D97-AF65-F5344CB8AC3E}">
        <p14:creationId xmlns:p14="http://schemas.microsoft.com/office/powerpoint/2010/main" val="3757908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r>
                  <a:rPr lang="en-US" dirty="0" smtClean="0"/>
                  <a:t>Classwork exercises 1-7</a:t>
                </a:r>
              </a:p>
              <a:p>
                <a:endParaRPr lang="en-US" dirty="0"/>
              </a:p>
              <a:p>
                <a:pPr marL="0" indent="0">
                  <a:buNone/>
                </a:pPr>
                <a:r>
                  <a:rPr lang="en-US" dirty="0" smtClean="0"/>
                  <a:t>Challenge Thoughts:</a:t>
                </a:r>
              </a:p>
              <a:p>
                <a:pPr lvl="1"/>
                <a:r>
                  <a:rPr lang="en-US" dirty="0"/>
                  <a:t>Poindexter says that </a:t>
                </a:r>
                <a14:m>
                  <m:oMath xmlns:m="http://schemas.openxmlformats.org/officeDocument/2006/math">
                    <m:sSup>
                      <m:sSupPr>
                        <m:ctrlPr>
                          <a:rPr lang="en-US" i="1">
                            <a:latin typeface="Cambria Math"/>
                          </a:rPr>
                        </m:ctrlPr>
                      </m:sSupPr>
                      <m:e>
                        <m:d>
                          <m:dPr>
                            <m:ctrlPr>
                              <a:rPr lang="en-US" i="1">
                                <a:latin typeface="Cambria Math"/>
                              </a:rPr>
                            </m:ctrlPr>
                          </m:dPr>
                          <m:e>
                            <m:r>
                              <a:rPr lang="en-US" i="1">
                                <a:latin typeface="Cambria Math"/>
                              </a:rPr>
                              <m:t>𝑎</m:t>
                            </m:r>
                            <m:r>
                              <a:rPr lang="en-US" i="1">
                                <a:latin typeface="Cambria Math"/>
                              </a:rPr>
                              <m:t>+</m:t>
                            </m:r>
                            <m:r>
                              <a:rPr lang="en-US" i="1">
                                <a:latin typeface="Cambria Math"/>
                              </a:rPr>
                              <m:t>𝑏</m:t>
                            </m:r>
                          </m:e>
                        </m:d>
                      </m:e>
                      <m:sup>
                        <m:r>
                          <a:rPr lang="en-US" i="1">
                            <a:latin typeface="Cambria Math"/>
                          </a:rPr>
                          <m:t>2</m:t>
                        </m:r>
                      </m:sup>
                    </m:sSup>
                  </m:oMath>
                </a14:m>
                <a:r>
                  <a:rPr lang="en-US" dirty="0"/>
                  <a:t> equals </a:t>
                </a:r>
                <a14:m>
                  <m:oMath xmlns:m="http://schemas.openxmlformats.org/officeDocument/2006/math">
                    <m:sSup>
                      <m:sSupPr>
                        <m:ctrlPr>
                          <a:rPr lang="en-US" i="1">
                            <a:latin typeface="Cambria Math"/>
                          </a:rPr>
                        </m:ctrlPr>
                      </m:sSupPr>
                      <m:e>
                        <m:r>
                          <a:rPr lang="en-US" i="1">
                            <a:latin typeface="Cambria Math"/>
                          </a:rPr>
                          <m:t>𝑎</m:t>
                        </m:r>
                      </m:e>
                      <m:sup>
                        <m:r>
                          <a:rPr lang="en-US" i="1">
                            <a:latin typeface="Cambria Math"/>
                          </a:rPr>
                          <m:t>2</m:t>
                        </m:r>
                      </m:sup>
                    </m:sSup>
                    <m:r>
                      <a:rPr lang="en-US" i="1">
                        <a:latin typeface="Cambria Math"/>
                      </a:rPr>
                      <m:t>+2</m:t>
                    </m:r>
                    <m:r>
                      <a:rPr lang="en-US" i="1">
                        <a:latin typeface="Cambria Math"/>
                      </a:rPr>
                      <m:t>𝑎𝑏</m:t>
                    </m:r>
                    <m:r>
                      <a:rPr lang="en-US" i="1">
                        <a:latin typeface="Cambria Math"/>
                      </a:rPr>
                      <m:t>+</m:t>
                    </m:r>
                    <m:sSup>
                      <m:sSupPr>
                        <m:ctrlPr>
                          <a:rPr lang="en-US" i="1">
                            <a:latin typeface="Cambria Math"/>
                          </a:rPr>
                        </m:ctrlPr>
                      </m:sSupPr>
                      <m:e>
                        <m:r>
                          <a:rPr lang="en-US" i="1">
                            <a:latin typeface="Cambria Math"/>
                          </a:rPr>
                          <m:t>𝑏</m:t>
                        </m:r>
                      </m:e>
                      <m:sup>
                        <m:r>
                          <a:rPr lang="en-US" i="1">
                            <a:latin typeface="Cambria Math"/>
                          </a:rPr>
                          <m:t>2</m:t>
                        </m:r>
                      </m:sup>
                    </m:sSup>
                  </m:oMath>
                </a14:m>
                <a:r>
                  <a:rPr lang="en-US" dirty="0"/>
                  <a:t>.  Is he correct</a:t>
                </a:r>
                <a:r>
                  <a:rPr lang="en-US" dirty="0" smtClean="0"/>
                  <a:t>?</a:t>
                </a:r>
              </a:p>
              <a:p>
                <a:pPr lvl="1"/>
                <a:endParaRPr lang="en-US" dirty="0"/>
              </a:p>
              <a:p>
                <a:pPr lvl="1"/>
                <a:r>
                  <a:rPr lang="en-US" dirty="0"/>
                  <a:t>Solve </a:t>
                </a:r>
                <a14:m>
                  <m:oMath xmlns:m="http://schemas.openxmlformats.org/officeDocument/2006/math">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+14</m:t>
                    </m:r>
                    <m:r>
                      <a:rPr lang="en-US" i="1">
                        <a:latin typeface="Cambria Math"/>
                      </a:rPr>
                      <m:t>𝑥</m:t>
                    </m:r>
                    <m:r>
                      <a:rPr lang="en-US" i="1">
                        <a:latin typeface="Cambria Math"/>
                      </a:rPr>
                      <m:t>+49&lt;121,</m:t>
                    </m:r>
                  </m:oMath>
                </a14:m>
                <a:r>
                  <a:rPr lang="en-US" dirty="0"/>
                  <a:t> for </a:t>
                </a:r>
                <a14:m>
                  <m:oMath xmlns:m="http://schemas.openxmlformats.org/officeDocument/2006/math">
                    <m:r>
                      <a:rPr lang="en-US" i="1">
                        <a:latin typeface="Cambria Math"/>
                      </a:rPr>
                      <m:t>𝑥</m:t>
                    </m:r>
                  </m:oMath>
                </a14:m>
                <a:r>
                  <a:rPr lang="en-US" dirty="0"/>
                  <a:t>.  Present the solution graphically on a number line.</a:t>
                </a:r>
              </a:p>
              <a:p>
                <a:pPr marL="0" indent="0">
                  <a:buNone/>
                </a:pPr>
                <a:endParaRPr lang="en-US" dirty="0" smtClean="0"/>
              </a:p>
              <a:p>
                <a:pPr marL="0" indent="0">
                  <a:buNone/>
                </a:pPr>
                <a:endParaRPr lang="en-US" dirty="0" smtClean="0"/>
              </a:p>
              <a:p>
                <a:pPr>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2"/>
                <a:stretch>
                  <a:fillRect l="-2326" t="-1080" r="-620"/>
                </a:stretch>
              </a:blipFill>
            </p:spPr>
            <p:txBody>
              <a:bodyPr/>
              <a:lstStyle/>
              <a:p>
                <a:r>
                  <a:rPr lang="en-US">
                    <a:noFill/>
                  </a:rPr>
                  <a:t> </a:t>
                </a:r>
              </a:p>
            </p:txBody>
          </p:sp>
        </mc:Fallback>
      </mc:AlternateContent>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Study </a:t>
            </a:r>
            <a:r>
              <a:rPr lang="en-US" dirty="0" err="1" smtClean="0"/>
              <a:t>cw</a:t>
            </a:r>
            <a:r>
              <a:rPr lang="en-US" dirty="0" smtClean="0"/>
              <a:t> #15-16</a:t>
            </a:r>
          </a:p>
          <a:p>
            <a:r>
              <a:rPr lang="en-US" dirty="0" smtClean="0"/>
              <a:t>Prepare to discuss #6 &amp; 7</a:t>
            </a:r>
          </a:p>
          <a:p>
            <a:r>
              <a:rPr lang="en-US" dirty="0" smtClean="0"/>
              <a:t>Fluency work</a:t>
            </a:r>
          </a:p>
          <a:p>
            <a:pPr lvl="1"/>
            <a:r>
              <a:rPr lang="en-US" dirty="0" smtClean="0"/>
              <a:t>Integer practice on computers, with cards, etc.</a:t>
            </a:r>
          </a:p>
          <a:p>
            <a:endParaRPr lang="en-US" dirty="0" smtClean="0"/>
          </a:p>
          <a:p>
            <a:endParaRPr lang="en-US" dirty="0"/>
          </a:p>
        </p:txBody>
      </p:sp>
    </p:spTree>
    <p:extLst>
      <p:ext uri="{BB962C8B-B14F-4D97-AF65-F5344CB8AC3E}">
        <p14:creationId xmlns:p14="http://schemas.microsoft.com/office/powerpoint/2010/main" val="21511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normAutofit/>
          </a:bodyPr>
          <a:lstStyle/>
          <a:p>
            <a:r>
              <a:rPr lang="en-US" b="1" dirty="0" smtClean="0"/>
              <a:t>Summary</a:t>
            </a:r>
            <a:endParaRPr lang="en-US" b="1" dirty="0"/>
          </a:p>
        </p:txBody>
      </p:sp>
      <p:sp>
        <p:nvSpPr>
          <p:cNvPr id="3" name="TextBox 2"/>
          <p:cNvSpPr txBox="1"/>
          <p:nvPr/>
        </p:nvSpPr>
        <p:spPr>
          <a:xfrm>
            <a:off x="53340" y="927407"/>
            <a:ext cx="9037319" cy="3908762"/>
          </a:xfrm>
          <a:prstGeom prst="rect">
            <a:avLst/>
          </a:prstGeom>
          <a:noFill/>
        </p:spPr>
        <p:txBody>
          <a:bodyPr wrap="square" rtlCol="0">
            <a:spAutoFit/>
          </a:bodyPr>
          <a:lstStyle/>
          <a:p>
            <a:r>
              <a:rPr lang="en-US" sz="3200" dirty="0" smtClean="0"/>
              <a:t>When statements are connected by “and” BOTH parts must be true, so the overall solution is where the graphs overlap.</a:t>
            </a:r>
          </a:p>
          <a:p>
            <a:endParaRPr lang="en-US" sz="3200" dirty="0">
              <a:solidFill>
                <a:srgbClr val="FF0000"/>
              </a:solidFill>
            </a:endParaRPr>
          </a:p>
          <a:p>
            <a:r>
              <a:rPr lang="en-US" sz="3200" dirty="0" smtClean="0"/>
              <a:t>When statements are connected by “or” ONE or BOTH has to be true, so the overall solution is the combination of BOTH graphs.</a:t>
            </a:r>
            <a:endParaRPr lang="en-US" sz="3200" dirty="0"/>
          </a:p>
          <a:p>
            <a:endParaRPr lang="en-US"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13169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17</a:t>
            </a:r>
            <a:endParaRPr lang="en-US" dirty="0"/>
          </a:p>
        </p:txBody>
      </p:sp>
      <p:sp>
        <p:nvSpPr>
          <p:cNvPr id="3" name="Subtitle 2"/>
          <p:cNvSpPr>
            <a:spLocks noGrp="1"/>
          </p:cNvSpPr>
          <p:nvPr>
            <p:ph type="subTitle" idx="1"/>
          </p:nvPr>
        </p:nvSpPr>
        <p:spPr/>
        <p:txBody>
          <a:bodyPr/>
          <a:lstStyle/>
          <a:p>
            <a:r>
              <a:rPr lang="en-US" dirty="0" smtClean="0"/>
              <a:t>Warm Up, notes, examples, classwork</a:t>
            </a:r>
            <a:endParaRPr lang="en-US" dirty="0"/>
          </a:p>
        </p:txBody>
      </p:sp>
    </p:spTree>
    <p:extLst>
      <p:ext uri="{BB962C8B-B14F-4D97-AF65-F5344CB8AC3E}">
        <p14:creationId xmlns:p14="http://schemas.microsoft.com/office/powerpoint/2010/main" val="2400989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Warm Up</a:t>
            </a:r>
            <a:endParaRPr lang="en-US" dirty="0"/>
          </a:p>
        </p:txBody>
      </p:sp>
      <p:sp>
        <p:nvSpPr>
          <p:cNvPr id="3" name="Content Placeholder 2"/>
          <p:cNvSpPr>
            <a:spLocks noGrp="1"/>
          </p:cNvSpPr>
          <p:nvPr>
            <p:ph idx="1"/>
          </p:nvPr>
        </p:nvSpPr>
        <p:spPr>
          <a:xfrm>
            <a:off x="302315" y="1012836"/>
            <a:ext cx="8650015" cy="5647672"/>
          </a:xfrm>
        </p:spPr>
        <p:txBody>
          <a:bodyPr>
            <a:normAutofit lnSpcReduction="10000"/>
          </a:bodyPr>
          <a:lstStyle/>
          <a:p>
            <a:pPr marL="0" lvl="0" indent="0">
              <a:buNone/>
            </a:pPr>
            <a:r>
              <a:rPr lang="en-US" dirty="0"/>
              <a:t>Solve each equation for </a:t>
            </a:r>
            <a:r>
              <a:rPr lang="en-US" i="1" dirty="0"/>
              <a:t>x</a:t>
            </a:r>
            <a:r>
              <a:rPr lang="en-US" dirty="0"/>
              <a:t>.</a:t>
            </a:r>
          </a:p>
          <a:p>
            <a:pPr marL="274320" lvl="1" indent="0">
              <a:buNone/>
            </a:pPr>
            <a:r>
              <a:rPr lang="en-US" sz="2400" i="1" dirty="0" smtClean="0"/>
              <a:t>x </a:t>
            </a:r>
            <a:r>
              <a:rPr lang="en-US" sz="2400" dirty="0" smtClean="0"/>
              <a:t>- 10 = 0</a:t>
            </a:r>
            <a:r>
              <a:rPr lang="en-US" sz="2400" dirty="0"/>
              <a:t>	</a:t>
            </a:r>
            <a:r>
              <a:rPr lang="en-US" sz="2400" dirty="0" smtClean="0"/>
              <a:t>			</a:t>
            </a:r>
            <a:r>
              <a:rPr lang="en-US" sz="2400" i="1" baseline="30000" dirty="0" smtClean="0"/>
              <a:t> </a:t>
            </a:r>
            <a:r>
              <a:rPr lang="en-US" sz="2400" dirty="0" smtClean="0"/>
              <a:t>+ 20 = 0</a:t>
            </a:r>
            <a:endParaRPr lang="en-US" sz="2400" dirty="0"/>
          </a:p>
          <a:p>
            <a:pPr marL="0" indent="0">
              <a:buNone/>
            </a:pPr>
            <a:r>
              <a:rPr lang="en-US" dirty="0"/>
              <a:t> </a:t>
            </a:r>
          </a:p>
          <a:p>
            <a:endParaRPr lang="en-US" dirty="0"/>
          </a:p>
          <a:p>
            <a:pPr marL="0" indent="0">
              <a:buNone/>
            </a:pPr>
            <a:r>
              <a:rPr lang="en-US" dirty="0" smtClean="0"/>
              <a:t>Demanding </a:t>
            </a:r>
            <a:r>
              <a:rPr lang="en-US" dirty="0"/>
              <a:t>Dwight insists that you give him two solutions to the following equation</a:t>
            </a:r>
            <a:r>
              <a:rPr lang="en-US" dirty="0" smtClean="0"/>
              <a:t>:</a:t>
            </a:r>
          </a:p>
          <a:p>
            <a:pPr marL="0" indent="0">
              <a:buNone/>
            </a:pPr>
            <a:endParaRPr lang="en-US" dirty="0" smtClean="0"/>
          </a:p>
          <a:p>
            <a:pPr marL="0" indent="0">
              <a:buNone/>
            </a:pPr>
            <a:r>
              <a:rPr lang="en-US" dirty="0" smtClean="0"/>
              <a:t>Can </a:t>
            </a:r>
            <a:r>
              <a:rPr lang="en-US" dirty="0"/>
              <a:t>you provide him with two solutions?</a:t>
            </a:r>
          </a:p>
          <a:p>
            <a:pPr marL="0" indent="0">
              <a:buNone/>
            </a:pPr>
            <a:endParaRPr lang="en-US" dirty="0" smtClean="0"/>
          </a:p>
          <a:p>
            <a:pPr marL="0" indent="0">
              <a:buNone/>
            </a:pPr>
            <a:r>
              <a:rPr lang="en-US" dirty="0" smtClean="0"/>
              <a:t>Demanding </a:t>
            </a:r>
            <a:r>
              <a:rPr lang="en-US" dirty="0"/>
              <a:t>Dwight now wants FIVE solutions to the following equation:</a:t>
            </a:r>
          </a:p>
          <a:p>
            <a:pPr marL="0" indent="0">
              <a:buNone/>
            </a:pPr>
            <a:endParaRPr lang="en-US" dirty="0" smtClean="0"/>
          </a:p>
          <a:p>
            <a:pPr marL="0" indent="0">
              <a:buNone/>
            </a:pPr>
            <a:r>
              <a:rPr lang="en-US" dirty="0" smtClean="0"/>
              <a:t>Can </a:t>
            </a:r>
            <a:r>
              <a:rPr lang="en-US" dirty="0"/>
              <a:t>you provide him with five solutions?</a:t>
            </a:r>
          </a:p>
          <a:p>
            <a:pPr marL="0" indent="0">
              <a:buNone/>
            </a:pPr>
            <a:r>
              <a:rPr lang="en-US" dirty="0" smtClean="0"/>
              <a:t>Do </a:t>
            </a:r>
            <a:r>
              <a:rPr lang="en-US" dirty="0"/>
              <a:t>you think there might be a sixth solution?</a:t>
            </a:r>
          </a:p>
          <a:p>
            <a:pPr marL="0" indent="0">
              <a:buNone/>
            </a:pP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283115796"/>
              </p:ext>
            </p:extLst>
          </p:nvPr>
        </p:nvGraphicFramePr>
        <p:xfrm>
          <a:off x="4562180" y="1074796"/>
          <a:ext cx="369492" cy="985311"/>
        </p:xfrm>
        <a:graphic>
          <a:graphicData uri="http://schemas.openxmlformats.org/presentationml/2006/ole">
            <mc:AlternateContent xmlns:mc="http://schemas.openxmlformats.org/markup-compatibility/2006">
              <mc:Choice xmlns:v="urn:schemas-microsoft-com:vml" Requires="v">
                <p:oleObj spid="_x0000_s7315" name="Equation" r:id="rId3" imgW="152400" imgH="406400" progId="Equation.3">
                  <p:embed/>
                </p:oleObj>
              </mc:Choice>
              <mc:Fallback>
                <p:oleObj name="Equation" r:id="rId3" imgW="152400" imgH="406400" progId="Equation.3">
                  <p:embed/>
                  <p:pic>
                    <p:nvPicPr>
                      <p:cNvPr id="0" name=""/>
                      <p:cNvPicPr/>
                      <p:nvPr/>
                    </p:nvPicPr>
                    <p:blipFill>
                      <a:blip r:embed="rId4"/>
                      <a:stretch>
                        <a:fillRect/>
                      </a:stretch>
                    </p:blipFill>
                    <p:spPr>
                      <a:xfrm>
                        <a:off x="4562180" y="1074796"/>
                        <a:ext cx="369492" cy="98531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04866"/>
              </p:ext>
            </p:extLst>
          </p:nvPr>
        </p:nvGraphicFramePr>
        <p:xfrm>
          <a:off x="3661778" y="2961699"/>
          <a:ext cx="2239334" cy="854179"/>
        </p:xfrm>
        <a:graphic>
          <a:graphicData uri="http://schemas.openxmlformats.org/presentationml/2006/ole">
            <mc:AlternateContent xmlns:mc="http://schemas.openxmlformats.org/markup-compatibility/2006">
              <mc:Choice xmlns:v="urn:schemas-microsoft-com:vml" Requires="v">
                <p:oleObj spid="_x0000_s7316" name="Equation" r:id="rId5" imgW="1231900" imgH="469900" progId="Equation.3">
                  <p:embed/>
                </p:oleObj>
              </mc:Choice>
              <mc:Fallback>
                <p:oleObj name="Equation" r:id="rId5" imgW="1231900" imgH="469900" progId="Equation.3">
                  <p:embed/>
                  <p:pic>
                    <p:nvPicPr>
                      <p:cNvPr id="0" name=""/>
                      <p:cNvPicPr/>
                      <p:nvPr/>
                    </p:nvPicPr>
                    <p:blipFill>
                      <a:blip r:embed="rId6"/>
                      <a:stretch>
                        <a:fillRect/>
                      </a:stretch>
                    </p:blipFill>
                    <p:spPr>
                      <a:xfrm>
                        <a:off x="3661778" y="2961699"/>
                        <a:ext cx="2239334" cy="85417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521558"/>
              </p:ext>
            </p:extLst>
          </p:nvPr>
        </p:nvGraphicFramePr>
        <p:xfrm>
          <a:off x="2007787" y="4914163"/>
          <a:ext cx="5514555" cy="816971"/>
        </p:xfrm>
        <a:graphic>
          <a:graphicData uri="http://schemas.openxmlformats.org/presentationml/2006/ole">
            <mc:AlternateContent xmlns:mc="http://schemas.openxmlformats.org/markup-compatibility/2006">
              <mc:Choice xmlns:v="urn:schemas-microsoft-com:vml" Requires="v">
                <p:oleObj spid="_x0000_s7317" name="Equation" r:id="rId7" imgW="2743200" imgH="406400" progId="Equation.3">
                  <p:embed/>
                </p:oleObj>
              </mc:Choice>
              <mc:Fallback>
                <p:oleObj name="Equation" r:id="rId7" imgW="2743200" imgH="406400" progId="Equation.3">
                  <p:embed/>
                  <p:pic>
                    <p:nvPicPr>
                      <p:cNvPr id="0" name=""/>
                      <p:cNvPicPr/>
                      <p:nvPr/>
                    </p:nvPicPr>
                    <p:blipFill>
                      <a:blip r:embed="rId8"/>
                      <a:stretch>
                        <a:fillRect/>
                      </a:stretch>
                    </p:blipFill>
                    <p:spPr>
                      <a:xfrm>
                        <a:off x="2007787" y="4914163"/>
                        <a:ext cx="5514555" cy="816971"/>
                      </a:xfrm>
                      <a:prstGeom prst="rect">
                        <a:avLst/>
                      </a:prstGeom>
                    </p:spPr>
                  </p:pic>
                </p:oleObj>
              </mc:Fallback>
            </mc:AlternateContent>
          </a:graphicData>
        </a:graphic>
      </p:graphicFrame>
    </p:spTree>
    <p:extLst>
      <p:ext uri="{BB962C8B-B14F-4D97-AF65-F5344CB8AC3E}">
        <p14:creationId xmlns:p14="http://schemas.microsoft.com/office/powerpoint/2010/main" val="1261355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normAutofit/>
          </a:bodyPr>
          <a:lstStyle/>
          <a:p>
            <a:r>
              <a:rPr lang="en-US" dirty="0" smtClean="0"/>
              <a:t>Notes: Zero-Product Property</a:t>
            </a:r>
            <a:endParaRPr lang="en-US" dirty="0"/>
          </a:p>
        </p:txBody>
      </p:sp>
      <p:sp>
        <p:nvSpPr>
          <p:cNvPr id="3" name="TextBox 2"/>
          <p:cNvSpPr txBox="1"/>
          <p:nvPr/>
        </p:nvSpPr>
        <p:spPr>
          <a:xfrm>
            <a:off x="106680" y="927407"/>
            <a:ext cx="9037319" cy="3046988"/>
          </a:xfrm>
          <a:prstGeom prst="rect">
            <a:avLst/>
          </a:prstGeom>
          <a:noFill/>
        </p:spPr>
        <p:txBody>
          <a:bodyPr wrap="square" rtlCol="0">
            <a:spAutoFit/>
          </a:bodyPr>
          <a:lstStyle/>
          <a:p>
            <a:r>
              <a:rPr lang="en-US" sz="2400" u="sng" dirty="0" smtClean="0"/>
              <a:t>Recall</a:t>
            </a:r>
            <a:r>
              <a:rPr lang="en-US" sz="2400" dirty="0" smtClean="0"/>
              <a:t>: Any number multiplied by 0 equals 0.</a:t>
            </a:r>
            <a:endParaRPr lang="en-US" sz="2400" dirty="0"/>
          </a:p>
          <a:p>
            <a:endParaRPr lang="en-US" sz="2400" dirty="0" smtClean="0"/>
          </a:p>
          <a:p>
            <a:r>
              <a:rPr lang="en-US" sz="2400" dirty="0" smtClean="0"/>
              <a:t>This means that if you are multiplying numbers and you know the product is 0, any of at the factors can be 0 to make the equation true.</a:t>
            </a:r>
          </a:p>
          <a:p>
            <a:endParaRPr lang="en-US" sz="2400" dirty="0"/>
          </a:p>
          <a:p>
            <a:r>
              <a:rPr lang="en-US" sz="2400" dirty="0" smtClean="0"/>
              <a:t>Meaning, if </a:t>
            </a:r>
            <a:r>
              <a:rPr lang="en-US" sz="2400" dirty="0" err="1" smtClean="0"/>
              <a:t>ab</a:t>
            </a:r>
            <a:r>
              <a:rPr lang="en-US" sz="2400" dirty="0" smtClean="0"/>
              <a:t> = 0, then either a or b (or both) must be 0</a:t>
            </a:r>
          </a:p>
          <a:p>
            <a:r>
              <a:rPr lang="en-US" sz="2400" dirty="0" smtClean="0"/>
              <a:t>If </a:t>
            </a:r>
            <a:r>
              <a:rPr lang="en-US" sz="2400" dirty="0" err="1" smtClean="0"/>
              <a:t>abc</a:t>
            </a:r>
            <a:r>
              <a:rPr lang="en-US" sz="2400" dirty="0" smtClean="0"/>
              <a:t> = 0, then either a, b, or c (or more than one) must be 0.</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09830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Warm Up, revisited and continued</a:t>
            </a:r>
            <a:endParaRPr lang="en-US" dirty="0"/>
          </a:p>
        </p:txBody>
      </p:sp>
      <p:sp>
        <p:nvSpPr>
          <p:cNvPr id="3" name="Content Placeholder 2"/>
          <p:cNvSpPr>
            <a:spLocks noGrp="1"/>
          </p:cNvSpPr>
          <p:nvPr>
            <p:ph idx="1"/>
          </p:nvPr>
        </p:nvSpPr>
        <p:spPr>
          <a:xfrm>
            <a:off x="302315" y="1012836"/>
            <a:ext cx="8650015" cy="5647672"/>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Consider </a:t>
            </a:r>
            <a:r>
              <a:rPr lang="en-US" dirty="0"/>
              <a:t>the equation </a:t>
            </a:r>
            <a:r>
              <a:rPr lang="en-US" i="1" dirty="0"/>
              <a:t>(x-4)(x+3)=0</a:t>
            </a:r>
            <a:r>
              <a:rPr lang="en-US" dirty="0"/>
              <a:t>.</a:t>
            </a:r>
          </a:p>
          <a:p>
            <a:pPr lvl="1"/>
            <a:r>
              <a:rPr lang="en-US" sz="2400" dirty="0"/>
              <a:t>Rewrite the equation as a compound statement</a:t>
            </a:r>
            <a:r>
              <a:rPr lang="en-US" sz="2400" dirty="0" smtClean="0"/>
              <a:t>.</a:t>
            </a:r>
          </a:p>
          <a:p>
            <a:pPr lvl="1"/>
            <a:endParaRPr lang="en-US" sz="2400" dirty="0" smtClean="0"/>
          </a:p>
          <a:p>
            <a:pPr lvl="1"/>
            <a:endParaRPr lang="en-US" sz="2400" dirty="0"/>
          </a:p>
          <a:p>
            <a:pPr lvl="1"/>
            <a:endParaRPr lang="en-US" sz="2400" dirty="0"/>
          </a:p>
          <a:p>
            <a:pPr lvl="1"/>
            <a:r>
              <a:rPr lang="en-US" sz="2400" dirty="0" smtClean="0"/>
              <a:t>Find </a:t>
            </a:r>
            <a:r>
              <a:rPr lang="en-US" sz="2400" dirty="0"/>
              <a:t>the two solutions to the equation.</a:t>
            </a:r>
          </a:p>
          <a:p>
            <a:pPr marL="0" indent="0">
              <a:buNone/>
            </a:pPr>
            <a:endParaRPr lang="en-US" sz="3200" dirty="0"/>
          </a:p>
        </p:txBody>
      </p:sp>
      <p:graphicFrame>
        <p:nvGraphicFramePr>
          <p:cNvPr id="5" name="Object 4"/>
          <p:cNvGraphicFramePr>
            <a:graphicFrameLocks noChangeAspect="1"/>
          </p:cNvGraphicFramePr>
          <p:nvPr>
            <p:extLst>
              <p:ext uri="{D42A27DB-BD31-4B8C-83A1-F6EECF244321}">
                <p14:modId xmlns:p14="http://schemas.microsoft.com/office/powerpoint/2010/main" val="1000474691"/>
              </p:ext>
            </p:extLst>
          </p:nvPr>
        </p:nvGraphicFramePr>
        <p:xfrm>
          <a:off x="440178" y="975628"/>
          <a:ext cx="2239334" cy="854179"/>
        </p:xfrm>
        <a:graphic>
          <a:graphicData uri="http://schemas.openxmlformats.org/presentationml/2006/ole">
            <mc:AlternateContent xmlns:mc="http://schemas.openxmlformats.org/markup-compatibility/2006">
              <mc:Choice xmlns:v="urn:schemas-microsoft-com:vml" Requires="v">
                <p:oleObj spid="_x0000_s8289" name="Equation" r:id="rId3" imgW="1231900" imgH="469900" progId="Equation.3">
                  <p:embed/>
                </p:oleObj>
              </mc:Choice>
              <mc:Fallback>
                <p:oleObj name="Equation" r:id="rId3" imgW="1231900" imgH="469900" progId="Equation.3">
                  <p:embed/>
                  <p:pic>
                    <p:nvPicPr>
                      <p:cNvPr id="0" name=""/>
                      <p:cNvPicPr/>
                      <p:nvPr/>
                    </p:nvPicPr>
                    <p:blipFill>
                      <a:blip r:embed="rId4"/>
                      <a:stretch>
                        <a:fillRect/>
                      </a:stretch>
                    </p:blipFill>
                    <p:spPr>
                      <a:xfrm>
                        <a:off x="440178" y="975628"/>
                        <a:ext cx="2239334" cy="85417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32893280"/>
              </p:ext>
            </p:extLst>
          </p:nvPr>
        </p:nvGraphicFramePr>
        <p:xfrm>
          <a:off x="3406799" y="960138"/>
          <a:ext cx="5514555" cy="816971"/>
        </p:xfrm>
        <a:graphic>
          <a:graphicData uri="http://schemas.openxmlformats.org/presentationml/2006/ole">
            <mc:AlternateContent xmlns:mc="http://schemas.openxmlformats.org/markup-compatibility/2006">
              <mc:Choice xmlns:v="urn:schemas-microsoft-com:vml" Requires="v">
                <p:oleObj spid="_x0000_s8290" name="Equation" r:id="rId5" imgW="2743200" imgH="406400" progId="Equation.3">
                  <p:embed/>
                </p:oleObj>
              </mc:Choice>
              <mc:Fallback>
                <p:oleObj name="Equation" r:id="rId5" imgW="2743200" imgH="406400" progId="Equation.3">
                  <p:embed/>
                  <p:pic>
                    <p:nvPicPr>
                      <p:cNvPr id="0" name=""/>
                      <p:cNvPicPr/>
                      <p:nvPr/>
                    </p:nvPicPr>
                    <p:blipFill>
                      <a:blip r:embed="rId6"/>
                      <a:stretch>
                        <a:fillRect/>
                      </a:stretch>
                    </p:blipFill>
                    <p:spPr>
                      <a:xfrm>
                        <a:off x="3406799" y="960138"/>
                        <a:ext cx="5514555" cy="816971"/>
                      </a:xfrm>
                      <a:prstGeom prst="rect">
                        <a:avLst/>
                      </a:prstGeom>
                    </p:spPr>
                  </p:pic>
                </p:oleObj>
              </mc:Fallback>
            </mc:AlternateContent>
          </a:graphicData>
        </a:graphic>
      </p:graphicFrame>
    </p:spTree>
    <p:extLst>
      <p:ext uri="{BB962C8B-B14F-4D97-AF65-F5344CB8AC3E}">
        <p14:creationId xmlns:p14="http://schemas.microsoft.com/office/powerpoint/2010/main" val="1909699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38"/>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333293" y="1043819"/>
            <a:ext cx="8229600" cy="2689164"/>
          </a:xfrm>
        </p:spPr>
        <p:txBody>
          <a:bodyPr>
            <a:normAutofit/>
          </a:bodyPr>
          <a:lstStyle/>
          <a:p>
            <a:pPr marL="0" indent="0">
              <a:buNone/>
            </a:pPr>
            <a:r>
              <a:rPr lang="en-US" dirty="0" smtClean="0"/>
              <a:t>Solve                                , </a:t>
            </a:r>
            <a:r>
              <a:rPr lang="en-US" dirty="0"/>
              <a:t>for </a:t>
            </a:r>
            <a:r>
              <a:rPr lang="en-US" i="1" dirty="0"/>
              <a:t>x</a:t>
            </a:r>
            <a:r>
              <a:rPr lang="en-US" dirty="0"/>
              <a:t>.</a:t>
            </a:r>
          </a:p>
        </p:txBody>
      </p:sp>
      <p:graphicFrame>
        <p:nvGraphicFramePr>
          <p:cNvPr id="7" name="Object 6"/>
          <p:cNvGraphicFramePr>
            <a:graphicFrameLocks noChangeAspect="1"/>
          </p:cNvGraphicFramePr>
          <p:nvPr>
            <p:extLst>
              <p:ext uri="{D42A27DB-BD31-4B8C-83A1-F6EECF244321}">
                <p14:modId xmlns:p14="http://schemas.microsoft.com/office/powerpoint/2010/main" val="803995930"/>
              </p:ext>
            </p:extLst>
          </p:nvPr>
        </p:nvGraphicFramePr>
        <p:xfrm>
          <a:off x="1566323" y="977263"/>
          <a:ext cx="2080355" cy="535849"/>
        </p:xfrm>
        <a:graphic>
          <a:graphicData uri="http://schemas.openxmlformats.org/presentationml/2006/ole">
            <mc:AlternateContent xmlns:mc="http://schemas.openxmlformats.org/markup-compatibility/2006">
              <mc:Choice xmlns:v="urn:schemas-microsoft-com:vml" Requires="v">
                <p:oleObj spid="_x0000_s9265" name="Equation" r:id="rId3" imgW="838200" imgH="215900" progId="Equation.3">
                  <p:embed/>
                </p:oleObj>
              </mc:Choice>
              <mc:Fallback>
                <p:oleObj name="Equation" r:id="rId3" imgW="838200" imgH="215900" progId="Equation.3">
                  <p:embed/>
                  <p:pic>
                    <p:nvPicPr>
                      <p:cNvPr id="0" name=""/>
                      <p:cNvPicPr/>
                      <p:nvPr/>
                    </p:nvPicPr>
                    <p:blipFill>
                      <a:blip r:embed="rId4"/>
                      <a:stretch>
                        <a:fillRect/>
                      </a:stretch>
                    </p:blipFill>
                    <p:spPr>
                      <a:xfrm>
                        <a:off x="1566323" y="977263"/>
                        <a:ext cx="2080355" cy="535849"/>
                      </a:xfrm>
                      <a:prstGeom prst="rect">
                        <a:avLst/>
                      </a:prstGeom>
                    </p:spPr>
                  </p:pic>
                </p:oleObj>
              </mc:Fallback>
            </mc:AlternateContent>
          </a:graphicData>
        </a:graphic>
      </p:graphicFrame>
    </p:spTree>
    <p:extLst>
      <p:ext uri="{BB962C8B-B14F-4D97-AF65-F5344CB8AC3E}">
        <p14:creationId xmlns:p14="http://schemas.microsoft.com/office/powerpoint/2010/main" val="3769005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smtClean="0"/>
              <a:t>Notes</a:t>
            </a:r>
            <a:endParaRPr lang="en-US" dirty="0"/>
          </a:p>
        </p:txBody>
      </p:sp>
      <p:sp>
        <p:nvSpPr>
          <p:cNvPr id="3" name="Content Placeholder 2"/>
          <p:cNvSpPr>
            <a:spLocks noGrp="1"/>
          </p:cNvSpPr>
          <p:nvPr>
            <p:ph idx="1"/>
          </p:nvPr>
        </p:nvSpPr>
        <p:spPr>
          <a:xfrm>
            <a:off x="185862" y="884849"/>
            <a:ext cx="8470458" cy="5454991"/>
          </a:xfrm>
        </p:spPr>
        <p:txBody>
          <a:bodyPr>
            <a:normAutofit/>
          </a:bodyPr>
          <a:lstStyle/>
          <a:p>
            <a:pPr marL="0" indent="0">
              <a:buNone/>
            </a:pPr>
            <a:r>
              <a:rPr lang="en-US" sz="2800" u="sng" dirty="0" smtClean="0"/>
              <a:t>Recall:</a:t>
            </a:r>
            <a:br>
              <a:rPr lang="en-US" sz="2800" u="sng" dirty="0" smtClean="0"/>
            </a:br>
            <a:r>
              <a:rPr lang="en-US" sz="2800" dirty="0" smtClean="0"/>
              <a:t>A </a:t>
            </a:r>
            <a:r>
              <a:rPr lang="en-US" sz="2800" u="sng" dirty="0" smtClean="0"/>
              <a:t>number sentence </a:t>
            </a:r>
            <a:r>
              <a:rPr lang="en-US" sz="2800" dirty="0" smtClean="0"/>
              <a:t>is a statement of equality between two numerical expressions. It is true if both expressions are equivalent.</a:t>
            </a:r>
            <a:endParaRPr lang="en-US" sz="2800" dirty="0"/>
          </a:p>
          <a:p>
            <a:pPr marL="0" indent="0">
              <a:buNone/>
            </a:pPr>
            <a:endParaRPr lang="en-US" sz="2800" dirty="0"/>
          </a:p>
          <a:p>
            <a:pPr marL="0" indent="0">
              <a:buNone/>
            </a:pPr>
            <a:r>
              <a:rPr lang="en-US" sz="2800" dirty="0" smtClean="0"/>
              <a:t>An </a:t>
            </a:r>
            <a:r>
              <a:rPr lang="en-US" sz="2800" u="sng" dirty="0"/>
              <a:t>a</a:t>
            </a:r>
            <a:r>
              <a:rPr lang="en-US" sz="2800" u="sng" dirty="0" smtClean="0"/>
              <a:t>lgebraic equation </a:t>
            </a:r>
            <a:r>
              <a:rPr lang="en-US" sz="2800" dirty="0" smtClean="0"/>
              <a:t>is a statement of equality between two expressions. They can be number sentences but often contain unknowns.</a:t>
            </a:r>
          </a:p>
          <a:p>
            <a:pPr marL="0" indent="0">
              <a:buNone/>
            </a:pPr>
            <a:endParaRPr lang="en-US" sz="2800" dirty="0"/>
          </a:p>
          <a:p>
            <a:pPr marL="0" indent="0">
              <a:buNone/>
            </a:pPr>
            <a:r>
              <a:rPr lang="en-US" sz="2800" u="sng" dirty="0" smtClean="0">
                <a:solidFill>
                  <a:srgbClr val="FF0000"/>
                </a:solidFill>
              </a:rPr>
              <a:t>Domain</a:t>
            </a:r>
            <a:r>
              <a:rPr lang="en-US" sz="2800" dirty="0" smtClean="0">
                <a:solidFill>
                  <a:srgbClr val="FF0000"/>
                </a:solidFill>
              </a:rPr>
              <a:t> - what type of number a variable represents</a:t>
            </a:r>
          </a:p>
        </p:txBody>
      </p:sp>
    </p:spTree>
    <p:extLst>
      <p:ext uri="{BB962C8B-B14F-4D97-AF65-F5344CB8AC3E}">
        <p14:creationId xmlns:p14="http://schemas.microsoft.com/office/powerpoint/2010/main" val="720109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38"/>
            <a:ext cx="8229600" cy="990600"/>
          </a:xfrm>
        </p:spPr>
        <p:txBody>
          <a:bodyPr/>
          <a:lstStyle/>
          <a:p>
            <a:r>
              <a:rPr lang="en-US" dirty="0" smtClean="0"/>
              <a:t>Example </a:t>
            </a:r>
            <a:r>
              <a:rPr lang="en-US" dirty="0"/>
              <a:t>2</a:t>
            </a:r>
          </a:p>
        </p:txBody>
      </p:sp>
      <p:sp>
        <p:nvSpPr>
          <p:cNvPr id="3" name="Content Placeholder 2"/>
          <p:cNvSpPr>
            <a:spLocks noGrp="1"/>
          </p:cNvSpPr>
          <p:nvPr>
            <p:ph idx="1"/>
          </p:nvPr>
        </p:nvSpPr>
        <p:spPr>
          <a:xfrm>
            <a:off x="333293" y="1043819"/>
            <a:ext cx="8229600" cy="2689164"/>
          </a:xfrm>
        </p:spPr>
        <p:txBody>
          <a:bodyPr>
            <a:normAutofit/>
          </a:bodyPr>
          <a:lstStyle/>
          <a:p>
            <a:pPr marL="0" indent="0">
              <a:buNone/>
            </a:pPr>
            <a:r>
              <a:rPr lang="en-US" dirty="0"/>
              <a:t>Solve  </a:t>
            </a:r>
            <a:r>
              <a:rPr lang="en-US" i="1" dirty="0" smtClean="0"/>
              <a:t>                                    </a:t>
            </a:r>
            <a:r>
              <a:rPr lang="en-US" dirty="0" smtClean="0"/>
              <a:t>, </a:t>
            </a:r>
            <a:r>
              <a:rPr lang="en-US" dirty="0"/>
              <a:t>for </a:t>
            </a:r>
            <a:r>
              <a:rPr lang="en-US" i="1" dirty="0"/>
              <a:t>x</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1814353048"/>
              </p:ext>
            </p:extLst>
          </p:nvPr>
        </p:nvGraphicFramePr>
        <p:xfrm>
          <a:off x="1300405" y="981859"/>
          <a:ext cx="3094527" cy="691011"/>
        </p:xfrm>
        <a:graphic>
          <a:graphicData uri="http://schemas.openxmlformats.org/presentationml/2006/ole">
            <mc:AlternateContent xmlns:mc="http://schemas.openxmlformats.org/markup-compatibility/2006">
              <mc:Choice xmlns:v="urn:schemas-microsoft-com:vml" Requires="v">
                <p:oleObj spid="_x0000_s10289" name="Equation" r:id="rId3" imgW="1308100" imgH="292100" progId="Equation.3">
                  <p:embed/>
                </p:oleObj>
              </mc:Choice>
              <mc:Fallback>
                <p:oleObj name="Equation" r:id="rId3" imgW="1308100" imgH="292100" progId="Equation.3">
                  <p:embed/>
                  <p:pic>
                    <p:nvPicPr>
                      <p:cNvPr id="0" name=""/>
                      <p:cNvPicPr/>
                      <p:nvPr/>
                    </p:nvPicPr>
                    <p:blipFill>
                      <a:blip r:embed="rId4"/>
                      <a:stretch>
                        <a:fillRect/>
                      </a:stretch>
                    </p:blipFill>
                    <p:spPr>
                      <a:xfrm>
                        <a:off x="1300405" y="981859"/>
                        <a:ext cx="3094527" cy="691011"/>
                      </a:xfrm>
                      <a:prstGeom prst="rect">
                        <a:avLst/>
                      </a:prstGeom>
                    </p:spPr>
                  </p:pic>
                </p:oleObj>
              </mc:Fallback>
            </mc:AlternateContent>
          </a:graphicData>
        </a:graphic>
      </p:graphicFrame>
    </p:spTree>
    <p:extLst>
      <p:ext uri="{BB962C8B-B14F-4D97-AF65-F5344CB8AC3E}">
        <p14:creationId xmlns:p14="http://schemas.microsoft.com/office/powerpoint/2010/main" val="14573457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38"/>
            <a:ext cx="8229600" cy="990600"/>
          </a:xfrm>
        </p:spPr>
        <p:txBody>
          <a:bodyPr/>
          <a:lstStyle/>
          <a:p>
            <a:r>
              <a:rPr lang="en-US" dirty="0" smtClean="0"/>
              <a:t>Example 3</a:t>
            </a:r>
            <a:endParaRPr lang="en-US" dirty="0"/>
          </a:p>
        </p:txBody>
      </p:sp>
      <p:sp>
        <p:nvSpPr>
          <p:cNvPr id="3" name="Content Placeholder 2"/>
          <p:cNvSpPr>
            <a:spLocks noGrp="1"/>
          </p:cNvSpPr>
          <p:nvPr>
            <p:ph idx="1"/>
          </p:nvPr>
        </p:nvSpPr>
        <p:spPr>
          <a:xfrm>
            <a:off x="333293" y="1043818"/>
            <a:ext cx="8229600" cy="5260429"/>
          </a:xfrm>
        </p:spPr>
        <p:txBody>
          <a:bodyPr>
            <a:normAutofit/>
          </a:bodyPr>
          <a:lstStyle/>
          <a:p>
            <a:pPr marL="0" indent="0">
              <a:buNone/>
            </a:pPr>
            <a:r>
              <a:rPr lang="en-US" dirty="0"/>
              <a:t>Consider the equation </a:t>
            </a:r>
            <a:r>
              <a:rPr lang="en-US" i="1" dirty="0"/>
              <a:t>(x-2)(2x-3)=(x-2)(x+5).  </a:t>
            </a:r>
            <a:r>
              <a:rPr lang="en-US" i="1" dirty="0" smtClean="0"/>
              <a:t/>
            </a:r>
            <a:br>
              <a:rPr lang="en-US" i="1" dirty="0" smtClean="0"/>
            </a:br>
            <a:r>
              <a:rPr lang="en-US" dirty="0" smtClean="0"/>
              <a:t>  </a:t>
            </a:r>
            <a:endParaRPr lang="en-US" dirty="0"/>
          </a:p>
        </p:txBody>
      </p:sp>
    </p:spTree>
    <p:extLst>
      <p:ext uri="{BB962C8B-B14F-4D97-AF65-F5344CB8AC3E}">
        <p14:creationId xmlns:p14="http://schemas.microsoft.com/office/powerpoint/2010/main" val="783873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1-10</a:t>
            </a:r>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 practice</a:t>
            </a:r>
          </a:p>
          <a:p>
            <a:pPr lvl="1"/>
            <a:r>
              <a:rPr lang="en-US" dirty="0" smtClean="0"/>
              <a:t>Integers practice!</a:t>
            </a:r>
          </a:p>
          <a:p>
            <a:pPr lvl="1"/>
            <a:r>
              <a:rPr lang="en-US" dirty="0" smtClean="0"/>
              <a:t>War, trash, Heads Up</a:t>
            </a:r>
          </a:p>
          <a:p>
            <a:pPr lvl="1"/>
            <a:r>
              <a:rPr lang="en-US" dirty="0" smtClean="0"/>
              <a:t>Online games</a:t>
            </a:r>
          </a:p>
          <a:p>
            <a:endParaRPr lang="en-US" dirty="0" smtClean="0"/>
          </a:p>
          <a:p>
            <a:endParaRPr lang="en-US" dirty="0"/>
          </a:p>
        </p:txBody>
      </p:sp>
    </p:spTree>
    <p:extLst>
      <p:ext uri="{BB962C8B-B14F-4D97-AF65-F5344CB8AC3E}">
        <p14:creationId xmlns:p14="http://schemas.microsoft.com/office/powerpoint/2010/main" val="26006505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18</a:t>
            </a:r>
            <a:endParaRPr lang="en-US" dirty="0"/>
          </a:p>
        </p:txBody>
      </p:sp>
      <p:sp>
        <p:nvSpPr>
          <p:cNvPr id="3" name="Subtitle 2"/>
          <p:cNvSpPr>
            <a:spLocks noGrp="1"/>
          </p:cNvSpPr>
          <p:nvPr>
            <p:ph type="subTitle" idx="1"/>
          </p:nvPr>
        </p:nvSpPr>
        <p:spPr/>
        <p:txBody>
          <a:bodyPr/>
          <a:lstStyle/>
          <a:p>
            <a:r>
              <a:rPr lang="en-US" dirty="0" smtClean="0"/>
              <a:t>Warm up, examples, classwork</a:t>
            </a:r>
            <a:endParaRPr lang="en-US" dirty="0"/>
          </a:p>
        </p:txBody>
      </p:sp>
    </p:spTree>
    <p:extLst>
      <p:ext uri="{BB962C8B-B14F-4D97-AF65-F5344CB8AC3E}">
        <p14:creationId xmlns:p14="http://schemas.microsoft.com/office/powerpoint/2010/main" val="11682127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408" y="177506"/>
            <a:ext cx="8229600" cy="990600"/>
          </a:xfrm>
        </p:spPr>
        <p:txBody>
          <a:bodyPr/>
          <a:lstStyle/>
          <a:p>
            <a:r>
              <a:rPr lang="en-US" dirty="0" smtClean="0"/>
              <a:t>Factoring: Distributive property</a:t>
            </a:r>
            <a:endParaRPr lang="en-US" dirty="0"/>
          </a:p>
        </p:txBody>
      </p:sp>
      <p:sp>
        <p:nvSpPr>
          <p:cNvPr id="5" name="TextBox 4"/>
          <p:cNvSpPr txBox="1"/>
          <p:nvPr/>
        </p:nvSpPr>
        <p:spPr>
          <a:xfrm>
            <a:off x="178408" y="1168106"/>
            <a:ext cx="8835876" cy="830997"/>
          </a:xfrm>
          <a:prstGeom prst="rect">
            <a:avLst/>
          </a:prstGeom>
          <a:noFill/>
        </p:spPr>
        <p:txBody>
          <a:bodyPr wrap="square" rtlCol="0">
            <a:spAutoFit/>
          </a:bodyPr>
          <a:lstStyle/>
          <a:p>
            <a:r>
              <a:rPr lang="en-US" sz="2400" dirty="0" smtClean="0"/>
              <a:t>The distributive property, in its simplest form says:      </a:t>
            </a:r>
          </a:p>
          <a:p>
            <a:r>
              <a:rPr lang="en-US" sz="2400" dirty="0" smtClean="0"/>
              <a:t>       a(b + c) = </a:t>
            </a:r>
            <a:r>
              <a:rPr lang="en-US" sz="2400" dirty="0" err="1" smtClean="0"/>
              <a:t>ab</a:t>
            </a:r>
            <a:r>
              <a:rPr lang="en-US" sz="2400" dirty="0" smtClean="0"/>
              <a:t> + </a:t>
            </a:r>
            <a:r>
              <a:rPr lang="en-US" sz="2400" dirty="0" err="1" smtClean="0"/>
              <a:t>bc</a:t>
            </a:r>
            <a:r>
              <a:rPr lang="en-US" sz="2400" dirty="0" smtClean="0"/>
              <a:t>         or reversed </a:t>
            </a:r>
            <a:r>
              <a:rPr lang="en-US" sz="2400" dirty="0"/>
              <a:t> </a:t>
            </a:r>
            <a:r>
              <a:rPr lang="en-US" sz="2400" dirty="0" smtClean="0"/>
              <a:t>      </a:t>
            </a:r>
            <a:r>
              <a:rPr lang="en-US" sz="2400" dirty="0" err="1" smtClean="0"/>
              <a:t>ab</a:t>
            </a:r>
            <a:r>
              <a:rPr lang="en-US" sz="2400" dirty="0" smtClean="0"/>
              <a:t> </a:t>
            </a:r>
            <a:r>
              <a:rPr lang="en-US" sz="2400" dirty="0"/>
              <a:t>+ </a:t>
            </a:r>
            <a:r>
              <a:rPr lang="en-US" sz="2400" dirty="0" err="1"/>
              <a:t>bc</a:t>
            </a:r>
            <a:r>
              <a:rPr lang="en-US" sz="2400" dirty="0"/>
              <a:t> </a:t>
            </a:r>
            <a:r>
              <a:rPr lang="en-US" sz="2400" dirty="0" smtClean="0"/>
              <a:t>= </a:t>
            </a:r>
            <a:r>
              <a:rPr lang="en-US" sz="2400" dirty="0"/>
              <a:t>a(b + c) </a:t>
            </a:r>
            <a:r>
              <a:rPr lang="en-US" sz="2400" dirty="0" smtClean="0"/>
              <a:t>     </a:t>
            </a:r>
            <a:endParaRPr lang="en-US" sz="2400" dirty="0"/>
          </a:p>
        </p:txBody>
      </p:sp>
      <p:sp>
        <p:nvSpPr>
          <p:cNvPr id="6" name="TextBox 5"/>
          <p:cNvSpPr txBox="1"/>
          <p:nvPr/>
        </p:nvSpPr>
        <p:spPr>
          <a:xfrm>
            <a:off x="294281" y="2354412"/>
            <a:ext cx="8441211" cy="461665"/>
          </a:xfrm>
          <a:prstGeom prst="rect">
            <a:avLst/>
          </a:prstGeom>
          <a:noFill/>
        </p:spPr>
        <p:txBody>
          <a:bodyPr wrap="square" rtlCol="0">
            <a:spAutoFit/>
          </a:bodyPr>
          <a:lstStyle/>
          <a:p>
            <a:r>
              <a:rPr lang="en-US" sz="2400" dirty="0" smtClean="0"/>
              <a:t>So, if we have 5a + 5b, we factor out the 5 to get 5(a + b)</a:t>
            </a:r>
            <a:endParaRPr lang="en-US" sz="2400" dirty="0"/>
          </a:p>
        </p:txBody>
      </p:sp>
      <p:grpSp>
        <p:nvGrpSpPr>
          <p:cNvPr id="41" name="Group 40"/>
          <p:cNvGrpSpPr/>
          <p:nvPr/>
        </p:nvGrpSpPr>
        <p:grpSpPr>
          <a:xfrm>
            <a:off x="247817" y="3312269"/>
            <a:ext cx="8580603" cy="1203770"/>
            <a:chOff x="247817" y="3312269"/>
            <a:chExt cx="8580603" cy="1203770"/>
          </a:xfrm>
        </p:grpSpPr>
        <p:sp>
          <p:nvSpPr>
            <p:cNvPr id="7" name="TextBox 6"/>
            <p:cNvSpPr txBox="1"/>
            <p:nvPr/>
          </p:nvSpPr>
          <p:spPr>
            <a:xfrm>
              <a:off x="247817" y="3312269"/>
              <a:ext cx="8441211" cy="461665"/>
            </a:xfrm>
            <a:prstGeom prst="rect">
              <a:avLst/>
            </a:prstGeom>
            <a:noFill/>
          </p:spPr>
          <p:txBody>
            <a:bodyPr wrap="square" rtlCol="0">
              <a:spAutoFit/>
            </a:bodyPr>
            <a:lstStyle/>
            <a:p>
              <a:r>
                <a:rPr lang="en-US" sz="2400" dirty="0" smtClean="0"/>
                <a:t>If we take out the symbols, we get:</a:t>
              </a:r>
            </a:p>
          </p:txBody>
        </p:sp>
        <p:grpSp>
          <p:nvGrpSpPr>
            <p:cNvPr id="40" name="Group 39"/>
            <p:cNvGrpSpPr/>
            <p:nvPr/>
          </p:nvGrpSpPr>
          <p:grpSpPr>
            <a:xfrm>
              <a:off x="247829" y="3890705"/>
              <a:ext cx="8580591" cy="625334"/>
              <a:chOff x="247829" y="3890705"/>
              <a:chExt cx="8580591" cy="625334"/>
            </a:xfrm>
          </p:grpSpPr>
          <p:sp>
            <p:nvSpPr>
              <p:cNvPr id="8" name="Rectangle 7"/>
              <p:cNvSpPr/>
              <p:nvPr/>
            </p:nvSpPr>
            <p:spPr>
              <a:xfrm>
                <a:off x="247829" y="4027284"/>
                <a:ext cx="867354" cy="37174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67583" y="4027284"/>
                <a:ext cx="867354" cy="371749"/>
              </a:xfrm>
              <a:prstGeom prst="rect">
                <a:avLst/>
              </a:prstGeom>
              <a:solidFill>
                <a:srgbClr val="A2FF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99381" y="3918851"/>
                <a:ext cx="449166" cy="584776"/>
              </a:xfrm>
              <a:prstGeom prst="rect">
                <a:avLst/>
              </a:prstGeom>
              <a:noFill/>
            </p:spPr>
            <p:txBody>
              <a:bodyPr wrap="square" rtlCol="0">
                <a:spAutoFit/>
              </a:bodyPr>
              <a:lstStyle/>
              <a:p>
                <a:r>
                  <a:rPr lang="en-US" sz="3200" dirty="0" smtClean="0"/>
                  <a:t>+</a:t>
                </a:r>
                <a:endParaRPr lang="en-US" sz="3200" dirty="0"/>
              </a:p>
            </p:txBody>
          </p:sp>
          <p:sp>
            <p:nvSpPr>
              <p:cNvPr id="11" name="Rectangle 10"/>
              <p:cNvSpPr/>
              <p:nvPr/>
            </p:nvSpPr>
            <p:spPr>
              <a:xfrm>
                <a:off x="2617571" y="4024865"/>
                <a:ext cx="867354" cy="37174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637325" y="4024865"/>
                <a:ext cx="867354" cy="371749"/>
              </a:xfrm>
              <a:prstGeom prst="rect">
                <a:avLst/>
              </a:prstGeom>
              <a:solidFill>
                <a:srgbClr val="78D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97613" y="3912523"/>
                <a:ext cx="449166" cy="584776"/>
              </a:xfrm>
              <a:prstGeom prst="rect">
                <a:avLst/>
              </a:prstGeom>
              <a:noFill/>
            </p:spPr>
            <p:txBody>
              <a:bodyPr wrap="square" rtlCol="0">
                <a:spAutoFit/>
              </a:bodyPr>
              <a:lstStyle/>
              <a:p>
                <a:r>
                  <a:rPr lang="en-US" sz="3200" dirty="0" smtClean="0"/>
                  <a:t>=</a:t>
                </a:r>
                <a:endParaRPr lang="en-US" sz="3200" dirty="0"/>
              </a:p>
            </p:txBody>
          </p:sp>
          <p:sp>
            <p:nvSpPr>
              <p:cNvPr id="14" name="Rectangle 13"/>
              <p:cNvSpPr/>
              <p:nvPr/>
            </p:nvSpPr>
            <p:spPr>
              <a:xfrm>
                <a:off x="5108960" y="4029703"/>
                <a:ext cx="867354" cy="37174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237130" y="4029703"/>
                <a:ext cx="867354" cy="371749"/>
              </a:xfrm>
              <a:prstGeom prst="rect">
                <a:avLst/>
              </a:prstGeom>
              <a:solidFill>
                <a:srgbClr val="A2FF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540654" y="4027284"/>
                <a:ext cx="867354" cy="371749"/>
              </a:xfrm>
              <a:prstGeom prst="rect">
                <a:avLst/>
              </a:prstGeom>
              <a:solidFill>
                <a:srgbClr val="78D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379254" y="3890705"/>
                <a:ext cx="449166" cy="584776"/>
              </a:xfrm>
              <a:prstGeom prst="rect">
                <a:avLst/>
              </a:prstGeom>
              <a:noFill/>
            </p:spPr>
            <p:txBody>
              <a:bodyPr wrap="square" rtlCol="0">
                <a:spAutoFit/>
              </a:bodyPr>
              <a:lstStyle/>
              <a:p>
                <a:r>
                  <a:rPr lang="en-US" sz="3200" dirty="0" smtClean="0"/>
                  <a:t>)</a:t>
                </a:r>
                <a:endParaRPr lang="en-US" sz="3200" dirty="0"/>
              </a:p>
            </p:txBody>
          </p:sp>
          <p:sp>
            <p:nvSpPr>
              <p:cNvPr id="18" name="TextBox 17"/>
              <p:cNvSpPr txBox="1"/>
              <p:nvPr/>
            </p:nvSpPr>
            <p:spPr>
              <a:xfrm>
                <a:off x="5966083" y="3912523"/>
                <a:ext cx="449166" cy="584776"/>
              </a:xfrm>
              <a:prstGeom prst="rect">
                <a:avLst/>
              </a:prstGeom>
              <a:noFill/>
            </p:spPr>
            <p:txBody>
              <a:bodyPr wrap="square" rtlCol="0">
                <a:spAutoFit/>
              </a:bodyPr>
              <a:lstStyle/>
              <a:p>
                <a:r>
                  <a:rPr lang="en-US" sz="3200" dirty="0" smtClean="0"/>
                  <a:t>(</a:t>
                </a:r>
                <a:endParaRPr lang="en-US" sz="3200" dirty="0"/>
              </a:p>
            </p:txBody>
          </p:sp>
          <p:sp>
            <p:nvSpPr>
              <p:cNvPr id="19" name="TextBox 18"/>
              <p:cNvSpPr txBox="1"/>
              <p:nvPr/>
            </p:nvSpPr>
            <p:spPr>
              <a:xfrm>
                <a:off x="7086533" y="3931263"/>
                <a:ext cx="449166" cy="584776"/>
              </a:xfrm>
              <a:prstGeom prst="rect">
                <a:avLst/>
              </a:prstGeom>
              <a:noFill/>
            </p:spPr>
            <p:txBody>
              <a:bodyPr wrap="square" rtlCol="0">
                <a:spAutoFit/>
              </a:bodyPr>
              <a:lstStyle/>
              <a:p>
                <a:r>
                  <a:rPr lang="en-US" sz="3200" dirty="0" smtClean="0"/>
                  <a:t>+</a:t>
                </a:r>
                <a:endParaRPr lang="en-US" sz="3200" dirty="0"/>
              </a:p>
            </p:txBody>
          </p:sp>
        </p:grpSp>
      </p:grpSp>
      <p:grpSp>
        <p:nvGrpSpPr>
          <p:cNvPr id="42" name="Group 41"/>
          <p:cNvGrpSpPr/>
          <p:nvPr/>
        </p:nvGrpSpPr>
        <p:grpSpPr>
          <a:xfrm>
            <a:off x="247829" y="4662769"/>
            <a:ext cx="8580591" cy="625334"/>
            <a:chOff x="247829" y="4662769"/>
            <a:chExt cx="8580591" cy="625334"/>
          </a:xfrm>
        </p:grpSpPr>
        <p:sp>
          <p:nvSpPr>
            <p:cNvPr id="29" name="TextBox 28"/>
            <p:cNvSpPr txBox="1"/>
            <p:nvPr/>
          </p:nvSpPr>
          <p:spPr>
            <a:xfrm>
              <a:off x="8379254" y="4662769"/>
              <a:ext cx="449166" cy="584776"/>
            </a:xfrm>
            <a:prstGeom prst="rect">
              <a:avLst/>
            </a:prstGeom>
            <a:noFill/>
          </p:spPr>
          <p:txBody>
            <a:bodyPr wrap="square" rtlCol="0">
              <a:spAutoFit/>
            </a:bodyPr>
            <a:lstStyle/>
            <a:p>
              <a:r>
                <a:rPr lang="en-US" sz="3200" dirty="0" smtClean="0"/>
                <a:t>)</a:t>
              </a:r>
              <a:endParaRPr lang="en-US" sz="3200" dirty="0"/>
            </a:p>
          </p:txBody>
        </p:sp>
        <p:grpSp>
          <p:nvGrpSpPr>
            <p:cNvPr id="39" name="Group 38"/>
            <p:cNvGrpSpPr/>
            <p:nvPr/>
          </p:nvGrpSpPr>
          <p:grpSpPr>
            <a:xfrm>
              <a:off x="247829" y="4684587"/>
              <a:ext cx="8302059" cy="603516"/>
              <a:chOff x="247829" y="4684587"/>
              <a:chExt cx="8302059" cy="603516"/>
            </a:xfrm>
          </p:grpSpPr>
          <p:sp>
            <p:nvSpPr>
              <p:cNvPr id="20" name="Rectangle 19"/>
              <p:cNvSpPr/>
              <p:nvPr/>
            </p:nvSpPr>
            <p:spPr>
              <a:xfrm>
                <a:off x="247829" y="4799348"/>
                <a:ext cx="867354" cy="37174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267583" y="4799348"/>
                <a:ext cx="867354" cy="371749"/>
              </a:xfrm>
              <a:prstGeom prst="rect">
                <a:avLst/>
              </a:prstGeom>
              <a:solidFill>
                <a:srgbClr val="A2FF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199381" y="4690915"/>
                <a:ext cx="449166" cy="584776"/>
              </a:xfrm>
              <a:prstGeom prst="rect">
                <a:avLst/>
              </a:prstGeom>
              <a:noFill/>
            </p:spPr>
            <p:txBody>
              <a:bodyPr wrap="square" rtlCol="0">
                <a:spAutoFit/>
              </a:bodyPr>
              <a:lstStyle/>
              <a:p>
                <a:r>
                  <a:rPr lang="en-US" sz="3200" dirty="0" smtClean="0"/>
                  <a:t>+</a:t>
                </a:r>
                <a:endParaRPr lang="en-US" sz="3200" dirty="0"/>
              </a:p>
            </p:txBody>
          </p:sp>
          <p:sp>
            <p:nvSpPr>
              <p:cNvPr id="23" name="Rectangle 22"/>
              <p:cNvSpPr/>
              <p:nvPr/>
            </p:nvSpPr>
            <p:spPr>
              <a:xfrm>
                <a:off x="2617571" y="4796929"/>
                <a:ext cx="867354" cy="37174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637325" y="4796929"/>
                <a:ext cx="867354" cy="371749"/>
              </a:xfrm>
              <a:prstGeom prst="rect">
                <a:avLst/>
              </a:prstGeom>
              <a:solidFill>
                <a:srgbClr val="78D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597613" y="4684587"/>
                <a:ext cx="449166" cy="584776"/>
              </a:xfrm>
              <a:prstGeom prst="rect">
                <a:avLst/>
              </a:prstGeom>
              <a:noFill/>
            </p:spPr>
            <p:txBody>
              <a:bodyPr wrap="square" rtlCol="0">
                <a:spAutoFit/>
              </a:bodyPr>
              <a:lstStyle/>
              <a:p>
                <a:r>
                  <a:rPr lang="en-US" sz="3200" dirty="0" smtClean="0"/>
                  <a:t>=</a:t>
                </a:r>
                <a:endParaRPr lang="en-US" sz="3200" dirty="0"/>
              </a:p>
            </p:txBody>
          </p:sp>
          <p:sp>
            <p:nvSpPr>
              <p:cNvPr id="26" name="Rectangle 25"/>
              <p:cNvSpPr/>
              <p:nvPr/>
            </p:nvSpPr>
            <p:spPr>
              <a:xfrm>
                <a:off x="5108960" y="4801767"/>
                <a:ext cx="867354" cy="37174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237130" y="4801767"/>
                <a:ext cx="867354" cy="371749"/>
              </a:xfrm>
              <a:prstGeom prst="rect">
                <a:avLst/>
              </a:prstGeom>
              <a:solidFill>
                <a:srgbClr val="A2FF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540654" y="4799348"/>
                <a:ext cx="867354" cy="371749"/>
              </a:xfrm>
              <a:prstGeom prst="rect">
                <a:avLst/>
              </a:prstGeom>
              <a:solidFill>
                <a:srgbClr val="78D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966083" y="4684587"/>
                <a:ext cx="449166" cy="584776"/>
              </a:xfrm>
              <a:prstGeom prst="rect">
                <a:avLst/>
              </a:prstGeom>
              <a:noFill/>
            </p:spPr>
            <p:txBody>
              <a:bodyPr wrap="square" rtlCol="0">
                <a:spAutoFit/>
              </a:bodyPr>
              <a:lstStyle/>
              <a:p>
                <a:r>
                  <a:rPr lang="en-US" sz="3200" dirty="0" smtClean="0"/>
                  <a:t>(</a:t>
                </a:r>
                <a:endParaRPr lang="en-US" sz="3200" dirty="0"/>
              </a:p>
            </p:txBody>
          </p:sp>
          <p:sp>
            <p:nvSpPr>
              <p:cNvPr id="31" name="TextBox 30"/>
              <p:cNvSpPr txBox="1"/>
              <p:nvPr/>
            </p:nvSpPr>
            <p:spPr>
              <a:xfrm>
                <a:off x="7086533" y="4703327"/>
                <a:ext cx="449166" cy="584776"/>
              </a:xfrm>
              <a:prstGeom prst="rect">
                <a:avLst/>
              </a:prstGeom>
              <a:noFill/>
            </p:spPr>
            <p:txBody>
              <a:bodyPr wrap="square" rtlCol="0">
                <a:spAutoFit/>
              </a:bodyPr>
              <a:lstStyle/>
              <a:p>
                <a:r>
                  <a:rPr lang="en-US" sz="3200" dirty="0" smtClean="0"/>
                  <a:t>+</a:t>
                </a:r>
                <a:endParaRPr lang="en-US" sz="3200" dirty="0"/>
              </a:p>
            </p:txBody>
          </p:sp>
          <p:sp>
            <p:nvSpPr>
              <p:cNvPr id="32" name="TextBox 31"/>
              <p:cNvSpPr txBox="1"/>
              <p:nvPr/>
            </p:nvSpPr>
            <p:spPr>
              <a:xfrm>
                <a:off x="294281" y="4765949"/>
                <a:ext cx="820902" cy="369332"/>
              </a:xfrm>
              <a:prstGeom prst="rect">
                <a:avLst/>
              </a:prstGeom>
              <a:noFill/>
            </p:spPr>
            <p:txBody>
              <a:bodyPr wrap="square" rtlCol="0">
                <a:spAutoFit/>
              </a:bodyPr>
              <a:lstStyle/>
              <a:p>
                <a:r>
                  <a:rPr lang="en-US" dirty="0" smtClean="0"/>
                  <a:t>(x - 2)</a:t>
                </a:r>
                <a:endParaRPr lang="en-US" dirty="0"/>
              </a:p>
            </p:txBody>
          </p:sp>
          <p:sp>
            <p:nvSpPr>
              <p:cNvPr id="33" name="TextBox 32"/>
              <p:cNvSpPr txBox="1"/>
              <p:nvPr/>
            </p:nvSpPr>
            <p:spPr>
              <a:xfrm>
                <a:off x="2648535" y="4779369"/>
                <a:ext cx="820902" cy="369332"/>
              </a:xfrm>
              <a:prstGeom prst="rect">
                <a:avLst/>
              </a:prstGeom>
              <a:noFill/>
            </p:spPr>
            <p:txBody>
              <a:bodyPr wrap="square" rtlCol="0">
                <a:spAutoFit/>
              </a:bodyPr>
              <a:lstStyle/>
              <a:p>
                <a:r>
                  <a:rPr lang="en-US" dirty="0" smtClean="0"/>
                  <a:t>(x - 2)</a:t>
                </a:r>
                <a:endParaRPr lang="en-US" dirty="0"/>
              </a:p>
            </p:txBody>
          </p:sp>
          <p:sp>
            <p:nvSpPr>
              <p:cNvPr id="34" name="TextBox 33"/>
              <p:cNvSpPr txBox="1"/>
              <p:nvPr/>
            </p:nvSpPr>
            <p:spPr>
              <a:xfrm>
                <a:off x="5145181" y="4779369"/>
                <a:ext cx="820902" cy="369332"/>
              </a:xfrm>
              <a:prstGeom prst="rect">
                <a:avLst/>
              </a:prstGeom>
              <a:noFill/>
            </p:spPr>
            <p:txBody>
              <a:bodyPr wrap="square" rtlCol="0">
                <a:spAutoFit/>
              </a:bodyPr>
              <a:lstStyle/>
              <a:p>
                <a:r>
                  <a:rPr lang="en-US" dirty="0" smtClean="0"/>
                  <a:t>(x - 2)</a:t>
                </a:r>
                <a:endParaRPr lang="en-US" dirty="0"/>
              </a:p>
            </p:txBody>
          </p:sp>
          <p:sp>
            <p:nvSpPr>
              <p:cNvPr id="35" name="TextBox 34"/>
              <p:cNvSpPr txBox="1"/>
              <p:nvPr/>
            </p:nvSpPr>
            <p:spPr>
              <a:xfrm>
                <a:off x="1267571" y="4779369"/>
                <a:ext cx="1009234" cy="369332"/>
              </a:xfrm>
              <a:prstGeom prst="rect">
                <a:avLst/>
              </a:prstGeom>
              <a:noFill/>
            </p:spPr>
            <p:txBody>
              <a:bodyPr wrap="square" rtlCol="0">
                <a:spAutoFit/>
              </a:bodyPr>
              <a:lstStyle/>
              <a:p>
                <a:r>
                  <a:rPr lang="en-US" dirty="0" smtClean="0"/>
                  <a:t>(2x - 3)</a:t>
                </a:r>
                <a:endParaRPr lang="en-US" dirty="0"/>
              </a:p>
            </p:txBody>
          </p:sp>
          <p:sp>
            <p:nvSpPr>
              <p:cNvPr id="36" name="TextBox 35"/>
              <p:cNvSpPr txBox="1"/>
              <p:nvPr/>
            </p:nvSpPr>
            <p:spPr>
              <a:xfrm>
                <a:off x="6237130" y="4796929"/>
                <a:ext cx="1009234" cy="369332"/>
              </a:xfrm>
              <a:prstGeom prst="rect">
                <a:avLst/>
              </a:prstGeom>
              <a:noFill/>
            </p:spPr>
            <p:txBody>
              <a:bodyPr wrap="square" rtlCol="0">
                <a:spAutoFit/>
              </a:bodyPr>
              <a:lstStyle/>
              <a:p>
                <a:r>
                  <a:rPr lang="en-US" dirty="0" smtClean="0"/>
                  <a:t>(2x - 3)</a:t>
                </a:r>
                <a:endParaRPr lang="en-US" dirty="0"/>
              </a:p>
            </p:txBody>
          </p:sp>
          <p:sp>
            <p:nvSpPr>
              <p:cNvPr id="37" name="TextBox 36"/>
              <p:cNvSpPr txBox="1"/>
              <p:nvPr/>
            </p:nvSpPr>
            <p:spPr>
              <a:xfrm>
                <a:off x="3637325" y="4794501"/>
                <a:ext cx="1009234" cy="369332"/>
              </a:xfrm>
              <a:prstGeom prst="rect">
                <a:avLst/>
              </a:prstGeom>
              <a:noFill/>
            </p:spPr>
            <p:txBody>
              <a:bodyPr wrap="square" rtlCol="0">
                <a:spAutoFit/>
              </a:bodyPr>
              <a:lstStyle/>
              <a:p>
                <a:r>
                  <a:rPr lang="en-US" dirty="0" smtClean="0"/>
                  <a:t>(x + 5)</a:t>
                </a:r>
                <a:endParaRPr lang="en-US" dirty="0"/>
              </a:p>
            </p:txBody>
          </p:sp>
          <p:sp>
            <p:nvSpPr>
              <p:cNvPr id="38" name="TextBox 37"/>
              <p:cNvSpPr txBox="1"/>
              <p:nvPr/>
            </p:nvSpPr>
            <p:spPr>
              <a:xfrm>
                <a:off x="7540654" y="4777797"/>
                <a:ext cx="1009234" cy="369332"/>
              </a:xfrm>
              <a:prstGeom prst="rect">
                <a:avLst/>
              </a:prstGeom>
              <a:noFill/>
            </p:spPr>
            <p:txBody>
              <a:bodyPr wrap="square" rtlCol="0">
                <a:spAutoFit/>
              </a:bodyPr>
              <a:lstStyle/>
              <a:p>
                <a:r>
                  <a:rPr lang="en-US" dirty="0" smtClean="0"/>
                  <a:t>(x + 5)</a:t>
                </a:r>
                <a:endParaRPr lang="en-US" dirty="0"/>
              </a:p>
            </p:txBody>
          </p:sp>
        </p:grpSp>
      </p:grpSp>
    </p:spTree>
    <p:extLst>
      <p:ext uri="{BB962C8B-B14F-4D97-AF65-F5344CB8AC3E}">
        <p14:creationId xmlns:p14="http://schemas.microsoft.com/office/powerpoint/2010/main" val="15321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43"/>
            <a:ext cx="8229600" cy="990600"/>
          </a:xfrm>
        </p:spPr>
        <p:txBody>
          <a:bodyPr/>
          <a:lstStyle/>
          <a:p>
            <a:r>
              <a:rPr lang="en-US" dirty="0" smtClean="0"/>
              <a:t>Warm Up</a:t>
            </a:r>
            <a:endParaRPr lang="en-US" dirty="0"/>
          </a:p>
        </p:txBody>
      </p:sp>
      <p:sp>
        <p:nvSpPr>
          <p:cNvPr id="3" name="Content Placeholder 2"/>
          <p:cNvSpPr>
            <a:spLocks noGrp="1"/>
          </p:cNvSpPr>
          <p:nvPr>
            <p:ph idx="1"/>
          </p:nvPr>
        </p:nvSpPr>
        <p:spPr>
          <a:xfrm>
            <a:off x="302315" y="873426"/>
            <a:ext cx="8650015" cy="5539245"/>
          </a:xfrm>
        </p:spPr>
        <p:txBody>
          <a:bodyPr>
            <a:normAutofit fontScale="92500" lnSpcReduction="10000"/>
          </a:bodyPr>
          <a:lstStyle/>
          <a:p>
            <a:pPr marL="0" indent="0">
              <a:buNone/>
            </a:pPr>
            <a:r>
              <a:rPr lang="en-US" dirty="0" smtClean="0"/>
              <a:t>You can check answers </a:t>
            </a:r>
            <a:r>
              <a:rPr lang="en-US" dirty="0"/>
              <a:t>to a division problem by performing multiplication.  For example, </a:t>
            </a:r>
            <a:r>
              <a:rPr lang="en-US" i="1" dirty="0" smtClean="0"/>
              <a:t>20</a:t>
            </a:r>
            <a:r>
              <a:rPr lang="en-US" i="1" dirty="0"/>
              <a:t>÷4=5</a:t>
            </a:r>
            <a:r>
              <a:rPr lang="en-US" dirty="0"/>
              <a:t> is correct because </a:t>
            </a:r>
            <a:r>
              <a:rPr lang="en-US" i="1" dirty="0"/>
              <a:t>5×4</a:t>
            </a:r>
            <a:r>
              <a:rPr lang="en-US" dirty="0"/>
              <a:t> is </a:t>
            </a:r>
            <a:r>
              <a:rPr lang="en-US" i="1" dirty="0"/>
              <a:t>20</a:t>
            </a:r>
            <a:r>
              <a:rPr lang="en-US" dirty="0"/>
              <a:t>, and </a:t>
            </a:r>
            <a:r>
              <a:rPr lang="en-US" dirty="0" smtClean="0"/>
              <a:t>                  is </a:t>
            </a:r>
            <a:r>
              <a:rPr lang="en-US" dirty="0"/>
              <a:t>correct </a:t>
            </a:r>
            <a:r>
              <a:rPr lang="en-US" dirty="0" smtClean="0"/>
              <a:t>because              . </a:t>
            </a:r>
          </a:p>
          <a:p>
            <a:pPr marL="0" indent="0">
              <a:buNone/>
            </a:pPr>
            <a:endParaRPr lang="en-US" dirty="0"/>
          </a:p>
          <a:p>
            <a:pPr marL="0" lvl="1" indent="0">
              <a:buNone/>
            </a:pPr>
            <a:r>
              <a:rPr lang="en-US" sz="2400" dirty="0" smtClean="0"/>
              <a:t>Using this reasoning</a:t>
            </a:r>
            <a:r>
              <a:rPr lang="en-US" sz="2400" dirty="0"/>
              <a:t>, explain why there is no real number that is the answer to the division problem 5÷0.</a:t>
            </a:r>
          </a:p>
          <a:p>
            <a:pPr marL="0" indent="0">
              <a:buNone/>
            </a:pPr>
            <a:endParaRPr lang="en-US" dirty="0" smtClean="0"/>
          </a:p>
          <a:p>
            <a:pPr marL="0" lvl="1" indent="0">
              <a:buNone/>
            </a:pPr>
            <a:r>
              <a:rPr lang="en-US" sz="2400" dirty="0" smtClean="0"/>
              <a:t>Some claim that             .  </a:t>
            </a:r>
            <a:r>
              <a:rPr lang="en-US" sz="2400" dirty="0"/>
              <a:t>What do you think?</a:t>
            </a:r>
          </a:p>
          <a:p>
            <a:pPr marL="0" indent="0">
              <a:buNone/>
            </a:pPr>
            <a:endParaRPr lang="en-US" dirty="0" smtClean="0"/>
          </a:p>
          <a:p>
            <a:pPr marL="0" indent="0">
              <a:buNone/>
            </a:pPr>
            <a:endParaRPr lang="en-US" dirty="0" smtClean="0"/>
          </a:p>
          <a:p>
            <a:pPr marL="0" indent="0">
              <a:buNone/>
            </a:pPr>
            <a:r>
              <a:rPr lang="en-US" dirty="0" smtClean="0"/>
              <a:t>Does </a:t>
            </a:r>
            <a:r>
              <a:rPr lang="en-US" dirty="0"/>
              <a:t>the expression </a:t>
            </a:r>
            <a:r>
              <a:rPr lang="en-US" i="1" dirty="0" smtClean="0"/>
              <a:t>              </a:t>
            </a:r>
            <a:r>
              <a:rPr lang="en-US" dirty="0" smtClean="0"/>
              <a:t>have </a:t>
            </a:r>
            <a:r>
              <a:rPr lang="en-US" dirty="0"/>
              <a:t>meaningful value for whatever value one chooses to assign to</a:t>
            </a:r>
            <a:r>
              <a:rPr lang="en-US" i="1" dirty="0"/>
              <a:t> </a:t>
            </a:r>
            <a:r>
              <a:rPr lang="en-US" i="1" dirty="0" smtClean="0"/>
              <a:t>x</a:t>
            </a:r>
            <a:r>
              <a:rPr lang="en-US" dirty="0" smtClean="0"/>
              <a:t>? </a:t>
            </a:r>
          </a:p>
          <a:p>
            <a:pPr marL="0" indent="0">
              <a:buNone/>
            </a:pPr>
            <a:endParaRPr lang="en-US" dirty="0"/>
          </a:p>
          <a:p>
            <a:pPr marL="0" indent="0">
              <a:buNone/>
            </a:pPr>
            <a:r>
              <a:rPr lang="en-US" dirty="0" smtClean="0"/>
              <a:t>Does the </a:t>
            </a:r>
            <a:r>
              <a:rPr lang="en-US" dirty="0"/>
              <a:t>expression </a:t>
            </a:r>
            <a:r>
              <a:rPr lang="en-US" dirty="0" smtClean="0"/>
              <a:t>             always have </a:t>
            </a:r>
            <a:r>
              <a:rPr lang="en-US" dirty="0"/>
              <a:t>the value </a:t>
            </a:r>
            <a:r>
              <a:rPr lang="en-US" i="1" dirty="0"/>
              <a:t>3</a:t>
            </a:r>
            <a:r>
              <a:rPr lang="en-US" dirty="0"/>
              <a:t> for </a:t>
            </a:r>
            <a:r>
              <a:rPr lang="en-US" dirty="0" smtClean="0"/>
              <a:t>whichever</a:t>
            </a:r>
            <a:br>
              <a:rPr lang="en-US" dirty="0" smtClean="0"/>
            </a:br>
            <a:r>
              <a:rPr lang="en-US" dirty="0" smtClean="0"/>
              <a:t/>
            </a:r>
            <a:br>
              <a:rPr lang="en-US" dirty="0" smtClean="0"/>
            </a:br>
            <a:r>
              <a:rPr lang="en-US" dirty="0" smtClean="0"/>
              <a:t>value </a:t>
            </a:r>
            <a:r>
              <a:rPr lang="en-US" dirty="0"/>
              <a:t>one assigns to </a:t>
            </a:r>
            <a:r>
              <a:rPr lang="en-US" i="1" dirty="0" smtClean="0"/>
              <a:t>x</a:t>
            </a:r>
            <a:r>
              <a:rPr lang="en-US" dirty="0"/>
              <a:t>?</a:t>
            </a:r>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072073242"/>
              </p:ext>
            </p:extLst>
          </p:nvPr>
        </p:nvGraphicFramePr>
        <p:xfrm>
          <a:off x="1126673" y="1385314"/>
          <a:ext cx="781956" cy="844872"/>
        </p:xfrm>
        <a:graphic>
          <a:graphicData uri="http://schemas.openxmlformats.org/presentationml/2006/ole">
            <mc:AlternateContent xmlns:mc="http://schemas.openxmlformats.org/markup-compatibility/2006">
              <mc:Choice xmlns:v="urn:schemas-microsoft-com:vml" Requires="v">
                <p:oleObj spid="_x0000_s11476" name="Equation" r:id="rId3" imgW="495300" imgH="533400" progId="Equation.3">
                  <p:embed/>
                </p:oleObj>
              </mc:Choice>
              <mc:Fallback>
                <p:oleObj name="Equation" r:id="rId3" imgW="495300" imgH="533400" progId="Equation.3">
                  <p:embed/>
                  <p:pic>
                    <p:nvPicPr>
                      <p:cNvPr id="0" name=""/>
                      <p:cNvPicPr/>
                      <p:nvPr/>
                    </p:nvPicPr>
                    <p:blipFill>
                      <a:blip r:embed="rId4"/>
                      <a:stretch>
                        <a:fillRect/>
                      </a:stretch>
                    </p:blipFill>
                    <p:spPr>
                      <a:xfrm>
                        <a:off x="1126673" y="1385314"/>
                        <a:ext cx="781956" cy="84487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64945131"/>
              </p:ext>
            </p:extLst>
          </p:nvPr>
        </p:nvGraphicFramePr>
        <p:xfrm>
          <a:off x="4692020" y="1431783"/>
          <a:ext cx="1007242" cy="767422"/>
        </p:xfrm>
        <a:graphic>
          <a:graphicData uri="http://schemas.openxmlformats.org/presentationml/2006/ole">
            <mc:AlternateContent xmlns:mc="http://schemas.openxmlformats.org/markup-compatibility/2006">
              <mc:Choice xmlns:v="urn:schemas-microsoft-com:vml" Requires="v">
                <p:oleObj spid="_x0000_s11477" name="Equation" r:id="rId5" imgW="533400" imgH="406400" progId="Equation.3">
                  <p:embed/>
                </p:oleObj>
              </mc:Choice>
              <mc:Fallback>
                <p:oleObj name="Equation" r:id="rId5" imgW="533400" imgH="406400" progId="Equation.3">
                  <p:embed/>
                  <p:pic>
                    <p:nvPicPr>
                      <p:cNvPr id="0" name=""/>
                      <p:cNvPicPr/>
                      <p:nvPr/>
                    </p:nvPicPr>
                    <p:blipFill>
                      <a:blip r:embed="rId6"/>
                      <a:stretch>
                        <a:fillRect/>
                      </a:stretch>
                    </p:blipFill>
                    <p:spPr>
                      <a:xfrm>
                        <a:off x="4692020" y="1431783"/>
                        <a:ext cx="1007242" cy="76742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2813298"/>
              </p:ext>
            </p:extLst>
          </p:nvPr>
        </p:nvGraphicFramePr>
        <p:xfrm>
          <a:off x="2541016" y="2949276"/>
          <a:ext cx="841673" cy="816168"/>
        </p:xfrm>
        <a:graphic>
          <a:graphicData uri="http://schemas.openxmlformats.org/presentationml/2006/ole">
            <mc:AlternateContent xmlns:mc="http://schemas.openxmlformats.org/markup-compatibility/2006">
              <mc:Choice xmlns:v="urn:schemas-microsoft-com:vml" Requires="v">
                <p:oleObj spid="_x0000_s11478" name="Equation" r:id="rId7" imgW="419100" imgH="406400" progId="Equation.3">
                  <p:embed/>
                </p:oleObj>
              </mc:Choice>
              <mc:Fallback>
                <p:oleObj name="Equation" r:id="rId7" imgW="419100" imgH="406400" progId="Equation.3">
                  <p:embed/>
                  <p:pic>
                    <p:nvPicPr>
                      <p:cNvPr id="0" name=""/>
                      <p:cNvPicPr/>
                      <p:nvPr/>
                    </p:nvPicPr>
                    <p:blipFill>
                      <a:blip r:embed="rId8"/>
                      <a:stretch>
                        <a:fillRect/>
                      </a:stretch>
                    </p:blipFill>
                    <p:spPr>
                      <a:xfrm>
                        <a:off x="2541016" y="2949276"/>
                        <a:ext cx="841673" cy="81616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99902798"/>
              </p:ext>
            </p:extLst>
          </p:nvPr>
        </p:nvGraphicFramePr>
        <p:xfrm>
          <a:off x="3101249" y="3765444"/>
          <a:ext cx="829262" cy="947728"/>
        </p:xfrm>
        <a:graphic>
          <a:graphicData uri="http://schemas.openxmlformats.org/presentationml/2006/ole">
            <mc:AlternateContent xmlns:mc="http://schemas.openxmlformats.org/markup-compatibility/2006">
              <mc:Choice xmlns:v="urn:schemas-microsoft-com:vml" Requires="v">
                <p:oleObj spid="_x0000_s11479" name="Equation" r:id="rId9" imgW="355600" imgH="406400" progId="Equation.3">
                  <p:embed/>
                </p:oleObj>
              </mc:Choice>
              <mc:Fallback>
                <p:oleObj name="Equation" r:id="rId9" imgW="355600" imgH="406400" progId="Equation.3">
                  <p:embed/>
                  <p:pic>
                    <p:nvPicPr>
                      <p:cNvPr id="0" name=""/>
                      <p:cNvPicPr/>
                      <p:nvPr/>
                    </p:nvPicPr>
                    <p:blipFill>
                      <a:blip r:embed="rId10"/>
                      <a:stretch>
                        <a:fillRect/>
                      </a:stretch>
                    </p:blipFill>
                    <p:spPr>
                      <a:xfrm>
                        <a:off x="3101249" y="3765444"/>
                        <a:ext cx="829262" cy="94772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53129615"/>
              </p:ext>
            </p:extLst>
          </p:nvPr>
        </p:nvGraphicFramePr>
        <p:xfrm>
          <a:off x="3023809" y="5038078"/>
          <a:ext cx="977345" cy="947728"/>
        </p:xfrm>
        <a:graphic>
          <a:graphicData uri="http://schemas.openxmlformats.org/presentationml/2006/ole">
            <mc:AlternateContent xmlns:mc="http://schemas.openxmlformats.org/markup-compatibility/2006">
              <mc:Choice xmlns:v="urn:schemas-microsoft-com:vml" Requires="v">
                <p:oleObj spid="_x0000_s11480" name="Equation" r:id="rId11" imgW="419100" imgH="406400" progId="Equation.3">
                  <p:embed/>
                </p:oleObj>
              </mc:Choice>
              <mc:Fallback>
                <p:oleObj name="Equation" r:id="rId11" imgW="419100" imgH="406400" progId="Equation.3">
                  <p:embed/>
                  <p:pic>
                    <p:nvPicPr>
                      <p:cNvPr id="0" name=""/>
                      <p:cNvPicPr/>
                      <p:nvPr/>
                    </p:nvPicPr>
                    <p:blipFill>
                      <a:blip r:embed="rId12"/>
                      <a:stretch>
                        <a:fillRect/>
                      </a:stretch>
                    </p:blipFill>
                    <p:spPr>
                      <a:xfrm>
                        <a:off x="3023809" y="5038078"/>
                        <a:ext cx="977345" cy="947728"/>
                      </a:xfrm>
                      <a:prstGeom prst="rect">
                        <a:avLst/>
                      </a:prstGeom>
                    </p:spPr>
                  </p:pic>
                </p:oleObj>
              </mc:Fallback>
            </mc:AlternateContent>
          </a:graphicData>
        </a:graphic>
      </p:graphicFrame>
    </p:spTree>
    <p:extLst>
      <p:ext uri="{BB962C8B-B14F-4D97-AF65-F5344CB8AC3E}">
        <p14:creationId xmlns:p14="http://schemas.microsoft.com/office/powerpoint/2010/main" val="36944641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normAutofit/>
          </a:bodyPr>
          <a:lstStyle/>
          <a:p>
            <a:r>
              <a:rPr lang="en-US" dirty="0" smtClean="0"/>
              <a:t>Notes: Variables in Denominators</a:t>
            </a:r>
            <a:endParaRPr lang="en-US" dirty="0"/>
          </a:p>
        </p:txBody>
      </p:sp>
      <p:sp>
        <p:nvSpPr>
          <p:cNvPr id="3" name="TextBox 2"/>
          <p:cNvSpPr txBox="1"/>
          <p:nvPr/>
        </p:nvSpPr>
        <p:spPr>
          <a:xfrm>
            <a:off x="106680" y="927407"/>
            <a:ext cx="9037319" cy="2308324"/>
          </a:xfrm>
          <a:prstGeom prst="rect">
            <a:avLst/>
          </a:prstGeom>
          <a:noFill/>
        </p:spPr>
        <p:txBody>
          <a:bodyPr wrap="square" rtlCol="0">
            <a:spAutoFit/>
          </a:bodyPr>
          <a:lstStyle/>
          <a:p>
            <a:r>
              <a:rPr lang="en-US" sz="2400" dirty="0" smtClean="0"/>
              <a:t>When there is a variable in a denominator in an equation, you need to eliminate an possible x values that would make the denominator 0 (make a compound statement).</a:t>
            </a:r>
          </a:p>
          <a:p>
            <a:endParaRPr lang="en-US" sz="2400" dirty="0"/>
          </a:p>
          <a:p>
            <a:r>
              <a:rPr lang="en-US" sz="2400" dirty="0" smtClean="0"/>
              <a:t>Then, to solve, remove variable expressions in the denominator by using the fact that </a:t>
            </a:r>
            <a:r>
              <a:rPr lang="en-US" sz="2400" u="sng" dirty="0" smtClean="0"/>
              <a:t>cross multiples are equal</a:t>
            </a:r>
            <a:r>
              <a:rPr lang="en-US" sz="2400" dirty="0" smtClean="0"/>
              <a:t>.</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99641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302315" y="1012836"/>
            <a:ext cx="8650015" cy="5539245"/>
          </a:xfrm>
        </p:spPr>
        <p:txBody>
          <a:bodyPr>
            <a:normAutofit/>
          </a:bodyPr>
          <a:lstStyle/>
          <a:p>
            <a:pPr marL="0" indent="0">
              <a:buNone/>
            </a:pPr>
            <a:r>
              <a:rPr lang="en-US" sz="3200" dirty="0" smtClean="0"/>
              <a:t>Consider the equation:</a:t>
            </a:r>
          </a:p>
          <a:p>
            <a:r>
              <a:rPr lang="en-US" dirty="0" smtClean="0"/>
              <a:t>Rewrite as a system of equations</a:t>
            </a:r>
          </a:p>
          <a:p>
            <a:r>
              <a:rPr lang="en-US" dirty="0" smtClean="0"/>
              <a:t>Solve for x (find the solution set)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02035043"/>
              </p:ext>
            </p:extLst>
          </p:nvPr>
        </p:nvGraphicFramePr>
        <p:xfrm>
          <a:off x="5326765" y="608064"/>
          <a:ext cx="1859688" cy="1266171"/>
        </p:xfrm>
        <a:graphic>
          <a:graphicData uri="http://schemas.openxmlformats.org/presentationml/2006/ole">
            <mc:AlternateContent xmlns:mc="http://schemas.openxmlformats.org/markup-compatibility/2006">
              <mc:Choice xmlns:v="urn:schemas-microsoft-com:vml" Requires="v">
                <p:oleObj spid="_x0000_s12328" name="Equation" r:id="rId3" imgW="596900" imgH="406400" progId="Equation.3">
                  <p:embed/>
                </p:oleObj>
              </mc:Choice>
              <mc:Fallback>
                <p:oleObj name="Equation" r:id="rId3" imgW="596900" imgH="406400" progId="Equation.3">
                  <p:embed/>
                  <p:pic>
                    <p:nvPicPr>
                      <p:cNvPr id="0" name=""/>
                      <p:cNvPicPr/>
                      <p:nvPr/>
                    </p:nvPicPr>
                    <p:blipFill>
                      <a:blip r:embed="rId4"/>
                      <a:stretch>
                        <a:fillRect/>
                      </a:stretch>
                    </p:blipFill>
                    <p:spPr>
                      <a:xfrm>
                        <a:off x="5326765" y="608064"/>
                        <a:ext cx="1859688" cy="1266171"/>
                      </a:xfrm>
                      <a:prstGeom prst="rect">
                        <a:avLst/>
                      </a:prstGeom>
                    </p:spPr>
                  </p:pic>
                </p:oleObj>
              </mc:Fallback>
            </mc:AlternateContent>
          </a:graphicData>
        </a:graphic>
      </p:graphicFrame>
    </p:spTree>
    <p:extLst>
      <p:ext uri="{BB962C8B-B14F-4D97-AF65-F5344CB8AC3E}">
        <p14:creationId xmlns:p14="http://schemas.microsoft.com/office/powerpoint/2010/main" val="1900296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Example 2</a:t>
            </a:r>
            <a:endParaRPr lang="en-US" dirty="0"/>
          </a:p>
        </p:txBody>
      </p:sp>
      <p:sp>
        <p:nvSpPr>
          <p:cNvPr id="3" name="Content Placeholder 2"/>
          <p:cNvSpPr>
            <a:spLocks noGrp="1"/>
          </p:cNvSpPr>
          <p:nvPr>
            <p:ph idx="1"/>
          </p:nvPr>
        </p:nvSpPr>
        <p:spPr>
          <a:xfrm>
            <a:off x="302315" y="1012836"/>
            <a:ext cx="8650015" cy="5539245"/>
          </a:xfrm>
        </p:spPr>
        <p:txBody>
          <a:bodyPr>
            <a:normAutofit/>
          </a:bodyPr>
          <a:lstStyle/>
          <a:p>
            <a:pPr marL="0" indent="0">
              <a:buNone/>
            </a:pPr>
            <a:r>
              <a:rPr lang="en-US" sz="3200" dirty="0" smtClean="0"/>
              <a:t>Consider the equation:</a:t>
            </a:r>
          </a:p>
          <a:p>
            <a:r>
              <a:rPr lang="en-US" dirty="0" smtClean="0"/>
              <a:t>Rewrite as a system of equations</a:t>
            </a:r>
          </a:p>
          <a:p>
            <a:r>
              <a:rPr lang="en-US" dirty="0" smtClean="0"/>
              <a:t>Solve for x (find the solution set)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55305788"/>
              </p:ext>
            </p:extLst>
          </p:nvPr>
        </p:nvGraphicFramePr>
        <p:xfrm>
          <a:off x="5134054" y="608013"/>
          <a:ext cx="2493963" cy="1266825"/>
        </p:xfrm>
        <a:graphic>
          <a:graphicData uri="http://schemas.openxmlformats.org/presentationml/2006/ole">
            <mc:AlternateContent xmlns:mc="http://schemas.openxmlformats.org/markup-compatibility/2006">
              <mc:Choice xmlns:v="urn:schemas-microsoft-com:vml" Requires="v">
                <p:oleObj spid="_x0000_s13352" name="Equation" r:id="rId3" imgW="800100" imgH="406400" progId="Equation.3">
                  <p:embed/>
                </p:oleObj>
              </mc:Choice>
              <mc:Fallback>
                <p:oleObj name="Equation" r:id="rId3" imgW="800100" imgH="406400" progId="Equation.3">
                  <p:embed/>
                  <p:pic>
                    <p:nvPicPr>
                      <p:cNvPr id="0" name=""/>
                      <p:cNvPicPr/>
                      <p:nvPr/>
                    </p:nvPicPr>
                    <p:blipFill>
                      <a:blip r:embed="rId4"/>
                      <a:stretch>
                        <a:fillRect/>
                      </a:stretch>
                    </p:blipFill>
                    <p:spPr>
                      <a:xfrm>
                        <a:off x="5134054" y="608013"/>
                        <a:ext cx="2493963" cy="1266825"/>
                      </a:xfrm>
                      <a:prstGeom prst="rect">
                        <a:avLst/>
                      </a:prstGeom>
                    </p:spPr>
                  </p:pic>
                </p:oleObj>
              </mc:Fallback>
            </mc:AlternateContent>
          </a:graphicData>
        </a:graphic>
      </p:graphicFrame>
    </p:spTree>
    <p:extLst>
      <p:ext uri="{BB962C8B-B14F-4D97-AF65-F5344CB8AC3E}">
        <p14:creationId xmlns:p14="http://schemas.microsoft.com/office/powerpoint/2010/main" val="8508917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1-10</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Classwork exercise 11</a:t>
            </a:r>
          </a:p>
          <a:p>
            <a:r>
              <a:rPr lang="en-US" dirty="0" smtClean="0"/>
              <a:t>Complete classwork 17</a:t>
            </a:r>
          </a:p>
          <a:p>
            <a:r>
              <a:rPr lang="en-US" dirty="0" smtClean="0"/>
              <a:t>Fluency practice</a:t>
            </a:r>
          </a:p>
          <a:p>
            <a:endParaRPr lang="en-US" dirty="0" smtClean="0"/>
          </a:p>
          <a:p>
            <a:endParaRPr lang="en-US" dirty="0" smtClean="0"/>
          </a:p>
          <a:p>
            <a:endParaRPr lang="en-US" dirty="0"/>
          </a:p>
        </p:txBody>
      </p:sp>
    </p:spTree>
    <p:extLst>
      <p:ext uri="{BB962C8B-B14F-4D97-AF65-F5344CB8AC3E}">
        <p14:creationId xmlns:p14="http://schemas.microsoft.com/office/powerpoint/2010/main" val="346410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1-3</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smtClean="0"/>
              <a:t>Classwork exercises 4-5</a:t>
            </a:r>
          </a:p>
          <a:p>
            <a:r>
              <a:rPr lang="en-US" dirty="0"/>
              <a:t>Fluency practice</a:t>
            </a:r>
          </a:p>
          <a:p>
            <a:pPr lvl="1"/>
            <a:r>
              <a:rPr lang="en-US" dirty="0"/>
              <a:t>24</a:t>
            </a:r>
          </a:p>
          <a:p>
            <a:pPr lvl="1"/>
            <a:r>
              <a:rPr lang="en-US" dirty="0"/>
              <a:t>Integer war</a:t>
            </a:r>
          </a:p>
          <a:p>
            <a:pPr lvl="1"/>
            <a:r>
              <a:rPr lang="en-US" dirty="0"/>
              <a:t>Flashcards</a:t>
            </a:r>
          </a:p>
          <a:p>
            <a:pPr lvl="1"/>
            <a:r>
              <a:rPr lang="en-US" dirty="0"/>
              <a:t>Integer coloring puzzles</a:t>
            </a:r>
          </a:p>
          <a:p>
            <a:pPr lvl="1"/>
            <a:r>
              <a:rPr lang="en-US" dirty="0"/>
              <a:t>I have</a:t>
            </a:r>
            <a:r>
              <a:rPr lang="mr-IN" dirty="0"/>
              <a:t>…</a:t>
            </a:r>
            <a:r>
              <a:rPr lang="en-US" dirty="0"/>
              <a:t> who has</a:t>
            </a:r>
            <a:r>
              <a:rPr lang="mr-IN" dirty="0"/>
              <a:t>…</a:t>
            </a:r>
            <a:endParaRPr lang="en-US" dirty="0"/>
          </a:p>
          <a:p>
            <a:pPr lvl="1"/>
            <a:r>
              <a:rPr lang="en-US" dirty="0"/>
              <a:t>What’s my number?</a:t>
            </a:r>
          </a:p>
          <a:p>
            <a:endParaRPr lang="en-US" dirty="0"/>
          </a:p>
        </p:txBody>
      </p:sp>
    </p:spTree>
    <p:extLst>
      <p:ext uri="{BB962C8B-B14F-4D97-AF65-F5344CB8AC3E}">
        <p14:creationId xmlns:p14="http://schemas.microsoft.com/office/powerpoint/2010/main" val="16633275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19</a:t>
            </a:r>
            <a:endParaRPr lang="en-US" dirty="0"/>
          </a:p>
        </p:txBody>
      </p:sp>
      <p:sp>
        <p:nvSpPr>
          <p:cNvPr id="3" name="Subtitle 2"/>
          <p:cNvSpPr>
            <a:spLocks noGrp="1"/>
          </p:cNvSpPr>
          <p:nvPr>
            <p:ph type="subTitle" idx="1"/>
          </p:nvPr>
        </p:nvSpPr>
        <p:spPr/>
        <p:txBody>
          <a:bodyPr/>
          <a:lstStyle/>
          <a:p>
            <a:r>
              <a:rPr lang="en-US" dirty="0" smtClean="0"/>
              <a:t>Warm up, examples, classwork</a:t>
            </a:r>
            <a:endParaRPr lang="en-US" dirty="0"/>
          </a:p>
        </p:txBody>
      </p:sp>
    </p:spTree>
    <p:extLst>
      <p:ext uri="{BB962C8B-B14F-4D97-AF65-F5344CB8AC3E}">
        <p14:creationId xmlns:p14="http://schemas.microsoft.com/office/powerpoint/2010/main" val="17085312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Warm Up</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marL="0" lvl="0" indent="0">
              <a:buNone/>
            </a:pPr>
            <a:r>
              <a:rPr lang="en-US" dirty="0"/>
              <a:t>Solve each equation for </a:t>
            </a:r>
            <a:r>
              <a:rPr lang="en-US" i="1" dirty="0"/>
              <a:t>x. </a:t>
            </a:r>
            <a:r>
              <a:rPr lang="en-US" dirty="0"/>
              <a:t> For part (c), remember a variable symbol, like </a:t>
            </a:r>
            <a:r>
              <a:rPr lang="en-US" i="1" dirty="0"/>
              <a:t>a</a:t>
            </a:r>
            <a:r>
              <a:rPr lang="en-US" dirty="0"/>
              <a:t>, </a:t>
            </a:r>
            <a:r>
              <a:rPr lang="en-US" i="1" dirty="0"/>
              <a:t>b</a:t>
            </a:r>
            <a:r>
              <a:rPr lang="en-US" dirty="0"/>
              <a:t>, and </a:t>
            </a:r>
            <a:r>
              <a:rPr lang="en-US" i="1" dirty="0"/>
              <a:t>c</a:t>
            </a:r>
            <a:r>
              <a:rPr lang="en-US" dirty="0"/>
              <a:t>, represents a number.</a:t>
            </a:r>
          </a:p>
          <a:p>
            <a:pPr marL="274320" lvl="1" indent="0">
              <a:buNone/>
            </a:pPr>
            <a:r>
              <a:rPr lang="en-US" sz="2400" dirty="0" smtClean="0"/>
              <a:t>a) 2x - 6 = 10	       b) -3</a:t>
            </a:r>
            <a:r>
              <a:rPr lang="en-US" sz="2400" i="1" dirty="0" smtClean="0"/>
              <a:t>x - 3 </a:t>
            </a:r>
            <a:r>
              <a:rPr lang="en-US" sz="2400" dirty="0" smtClean="0"/>
              <a:t>= -12		 c) </a:t>
            </a:r>
            <a:r>
              <a:rPr lang="en-US" sz="2400" i="1" dirty="0" smtClean="0"/>
              <a:t>ax - b = c</a:t>
            </a:r>
          </a:p>
          <a:p>
            <a:pPr marL="274320" lvl="1" indent="0">
              <a:buNone/>
            </a:pPr>
            <a:endParaRPr lang="en-US" sz="2400" dirty="0" smtClean="0"/>
          </a:p>
          <a:p>
            <a:pPr marL="274320" lvl="1" indent="0">
              <a:buNone/>
            </a:pPr>
            <a:endParaRPr lang="en-US" sz="2400" dirty="0" smtClean="0"/>
          </a:p>
          <a:p>
            <a:pPr marL="274320" lvl="1" indent="0">
              <a:buNone/>
            </a:pPr>
            <a:endParaRPr lang="en-US" sz="2400" dirty="0"/>
          </a:p>
          <a:p>
            <a:pPr marL="274320" lvl="1" indent="0">
              <a:buNone/>
            </a:pPr>
            <a:endParaRPr lang="en-US" sz="2400" dirty="0" smtClean="0"/>
          </a:p>
          <a:p>
            <a:pPr marL="274320" lvl="1" indent="0">
              <a:buNone/>
            </a:pPr>
            <a:endParaRPr lang="en-US" sz="2400" dirty="0"/>
          </a:p>
          <a:p>
            <a:pPr marL="274320" lvl="1" indent="0">
              <a:buNone/>
            </a:pPr>
            <a:endParaRPr lang="en-US" sz="2400" dirty="0"/>
          </a:p>
          <a:p>
            <a:r>
              <a:rPr lang="en-US" dirty="0" smtClean="0"/>
              <a:t>Compare your work to the 3 problems above. Did you do anything differently?</a:t>
            </a:r>
          </a:p>
          <a:p>
            <a:r>
              <a:rPr lang="en-US" dirty="0" smtClean="0"/>
              <a:t>Solve the 3</a:t>
            </a:r>
            <a:r>
              <a:rPr lang="en-US" baseline="30000" dirty="0" smtClean="0"/>
              <a:t>rd</a:t>
            </a:r>
            <a:r>
              <a:rPr lang="en-US" dirty="0" smtClean="0"/>
              <a:t> equation for a instead. Anything different?</a:t>
            </a:r>
          </a:p>
        </p:txBody>
      </p:sp>
    </p:spTree>
    <p:extLst>
      <p:ext uri="{BB962C8B-B14F-4D97-AF65-F5344CB8AC3E}">
        <p14:creationId xmlns:p14="http://schemas.microsoft.com/office/powerpoint/2010/main" val="3762123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8-10-14 at 8.1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527" y="390466"/>
            <a:ext cx="3086100" cy="2286000"/>
          </a:xfrm>
          <a:prstGeom prst="rect">
            <a:avLst/>
          </a:prstGeom>
        </p:spPr>
      </p:pic>
      <p:sp>
        <p:nvSpPr>
          <p:cNvPr id="2" name="Title 1"/>
          <p:cNvSpPr>
            <a:spLocks noGrp="1"/>
          </p:cNvSpPr>
          <p:nvPr>
            <p:ph type="title"/>
          </p:nvPr>
        </p:nvSpPr>
        <p:spPr>
          <a:xfrm>
            <a:off x="0" y="130667"/>
            <a:ext cx="8229600" cy="990600"/>
          </a:xfrm>
        </p:spPr>
        <p:txBody>
          <a:bodyPr/>
          <a:lstStyle/>
          <a:p>
            <a:r>
              <a:rPr lang="en-US" dirty="0" smtClean="0"/>
              <a:t>Example 1</a:t>
            </a:r>
            <a:endParaRPr lang="en-US" dirty="0"/>
          </a:p>
        </p:txBody>
      </p:sp>
      <p:sp>
        <p:nvSpPr>
          <p:cNvPr id="3" name="Content Placeholder 2"/>
          <p:cNvSpPr>
            <a:spLocks noGrp="1"/>
          </p:cNvSpPr>
          <p:nvPr>
            <p:ph idx="1"/>
          </p:nvPr>
        </p:nvSpPr>
        <p:spPr>
          <a:xfrm>
            <a:off x="302315" y="1012836"/>
            <a:ext cx="8650015" cy="5539245"/>
          </a:xfrm>
        </p:spPr>
        <p:txBody>
          <a:bodyPr>
            <a:normAutofit fontScale="70000" lnSpcReduction="20000"/>
          </a:bodyPr>
          <a:lstStyle/>
          <a:p>
            <a:pPr marL="0" indent="0">
              <a:buNone/>
            </a:pPr>
            <a:r>
              <a:rPr lang="en-US" sz="3200" dirty="0"/>
              <a:t>The area </a:t>
            </a:r>
            <a:r>
              <a:rPr lang="en-US" sz="3200" i="1" dirty="0"/>
              <a:t>A</a:t>
            </a:r>
            <a:r>
              <a:rPr lang="en-US" sz="3200" dirty="0"/>
              <a:t> of a rectangle is </a:t>
            </a:r>
            <a:r>
              <a:rPr lang="en-US" sz="3200" i="1" dirty="0"/>
              <a:t>25</a:t>
            </a:r>
            <a:r>
              <a:rPr lang="en-US" sz="3200" dirty="0"/>
              <a:t> in</a:t>
            </a:r>
            <a:r>
              <a:rPr lang="en-US" sz="3200" i="1" baseline="30000" dirty="0"/>
              <a:t>2</a:t>
            </a:r>
            <a:r>
              <a:rPr lang="en-US" sz="3200" dirty="0"/>
              <a:t>.  </a:t>
            </a:r>
            <a:endParaRPr lang="en-US" sz="3200" dirty="0" smtClean="0"/>
          </a:p>
          <a:p>
            <a:pPr marL="0" indent="0">
              <a:buNone/>
            </a:pPr>
            <a:r>
              <a:rPr lang="en-US" sz="3200" dirty="0" smtClean="0"/>
              <a:t>The </a:t>
            </a:r>
            <a:r>
              <a:rPr lang="en-US" sz="3200" dirty="0"/>
              <a:t>formula for area is </a:t>
            </a:r>
            <a:r>
              <a:rPr lang="en-US" sz="3200" i="1" dirty="0"/>
              <a:t>A=</a:t>
            </a:r>
            <a:r>
              <a:rPr lang="en-US" sz="3200" i="1" dirty="0" err="1"/>
              <a:t>lw</a:t>
            </a:r>
            <a:r>
              <a:rPr lang="en-US" sz="3200" dirty="0"/>
              <a:t>.</a:t>
            </a:r>
          </a:p>
          <a:p>
            <a:pPr marL="0" lvl="0" indent="0">
              <a:buNone/>
            </a:pPr>
            <a:endParaRPr lang="en-US" sz="3200" dirty="0" smtClean="0"/>
          </a:p>
          <a:p>
            <a:pPr marL="0" lvl="0" indent="0">
              <a:buNone/>
            </a:pPr>
            <a:endParaRPr lang="en-US" sz="3200" dirty="0" smtClean="0"/>
          </a:p>
          <a:p>
            <a:pPr marL="0" lvl="0" indent="0">
              <a:buNone/>
            </a:pPr>
            <a:r>
              <a:rPr lang="en-US" sz="3200" dirty="0" smtClean="0"/>
              <a:t>If </a:t>
            </a:r>
            <a:r>
              <a:rPr lang="en-US" sz="3200" dirty="0"/>
              <a:t>the width </a:t>
            </a:r>
            <a:r>
              <a:rPr lang="en-US" sz="3200" i="1" dirty="0"/>
              <a:t>w</a:t>
            </a:r>
            <a:r>
              <a:rPr lang="en-US" sz="3200" dirty="0"/>
              <a:t> is </a:t>
            </a:r>
            <a:r>
              <a:rPr lang="en-US" sz="3200" i="1" dirty="0"/>
              <a:t>10</a:t>
            </a:r>
            <a:r>
              <a:rPr lang="en-US" sz="3200" dirty="0"/>
              <a:t> inches, what is the length </a:t>
            </a:r>
            <a:r>
              <a:rPr lang="en-US" sz="3200" i="1" dirty="0"/>
              <a:t>l</a:t>
            </a:r>
            <a:r>
              <a:rPr lang="en-US" sz="3200" dirty="0" smtClean="0"/>
              <a:t>?</a:t>
            </a:r>
          </a:p>
          <a:p>
            <a:pPr marL="0" lvl="0" indent="0">
              <a:buNone/>
            </a:pPr>
            <a:endParaRPr lang="en-US" sz="3200" dirty="0" smtClean="0"/>
          </a:p>
          <a:p>
            <a:pPr marL="0" lvl="0" indent="0">
              <a:buNone/>
            </a:pPr>
            <a:endParaRPr lang="en-US" sz="3200" dirty="0"/>
          </a:p>
          <a:p>
            <a:pPr marL="0" lvl="0" indent="0">
              <a:buNone/>
            </a:pPr>
            <a:r>
              <a:rPr lang="en-US" sz="3200" dirty="0" smtClean="0"/>
              <a:t>If </a:t>
            </a:r>
            <a:r>
              <a:rPr lang="en-US" sz="3200" dirty="0"/>
              <a:t>the width </a:t>
            </a:r>
            <a:r>
              <a:rPr lang="en-US" sz="3200" i="1" dirty="0"/>
              <a:t>w </a:t>
            </a:r>
            <a:r>
              <a:rPr lang="en-US" sz="3200" dirty="0"/>
              <a:t>is </a:t>
            </a:r>
            <a:r>
              <a:rPr lang="en-US" sz="3200" i="1" dirty="0"/>
              <a:t>15</a:t>
            </a:r>
            <a:r>
              <a:rPr lang="en-US" sz="3200" dirty="0"/>
              <a:t> inches, what is the length </a:t>
            </a:r>
            <a:r>
              <a:rPr lang="en-US" sz="3200" i="1" dirty="0"/>
              <a:t>l</a:t>
            </a:r>
            <a:r>
              <a:rPr lang="en-US" sz="3200" dirty="0"/>
              <a:t>?</a:t>
            </a:r>
          </a:p>
          <a:p>
            <a:pPr marL="0" indent="0">
              <a:buNone/>
            </a:pPr>
            <a:endParaRPr lang="en-US" sz="3200" dirty="0" smtClean="0"/>
          </a:p>
          <a:p>
            <a:pPr marL="0" indent="0">
              <a:buNone/>
            </a:pPr>
            <a:endParaRPr lang="en-US" sz="3200" dirty="0"/>
          </a:p>
          <a:p>
            <a:pPr marL="0" indent="0">
              <a:buNone/>
            </a:pPr>
            <a:r>
              <a:rPr lang="en-US" sz="3200" dirty="0" smtClean="0"/>
              <a:t>Rearrange </a:t>
            </a:r>
            <a:r>
              <a:rPr lang="en-US" sz="3200" dirty="0"/>
              <a:t>the area formula to solve for </a:t>
            </a:r>
            <a:r>
              <a:rPr lang="en-US" sz="3200" i="1" dirty="0"/>
              <a:t>l</a:t>
            </a:r>
            <a:r>
              <a:rPr lang="en-US" sz="3200" dirty="0"/>
              <a:t>.  </a:t>
            </a:r>
          </a:p>
          <a:p>
            <a:pPr marL="0" lvl="0" indent="0">
              <a:buNone/>
            </a:pPr>
            <a:endParaRPr lang="en-US" sz="3200" dirty="0" smtClean="0"/>
          </a:p>
          <a:p>
            <a:pPr marL="0" lvl="0" indent="0">
              <a:buNone/>
            </a:pPr>
            <a:endParaRPr lang="en-US" sz="3200" dirty="0" smtClean="0"/>
          </a:p>
          <a:p>
            <a:pPr marL="0" lvl="0" indent="0">
              <a:buNone/>
            </a:pPr>
            <a:r>
              <a:rPr lang="en-US" sz="3200" dirty="0" smtClean="0"/>
              <a:t>Verify </a:t>
            </a:r>
            <a:r>
              <a:rPr lang="en-US" sz="3200" dirty="0"/>
              <a:t>that the area formula, solved for </a:t>
            </a:r>
            <a:r>
              <a:rPr lang="en-US" sz="3200" i="1" dirty="0"/>
              <a:t>l</a:t>
            </a:r>
            <a:r>
              <a:rPr lang="en-US" sz="3200" dirty="0"/>
              <a:t>, will give the same results for </a:t>
            </a:r>
            <a:r>
              <a:rPr lang="en-US" sz="3200" i="1" dirty="0"/>
              <a:t>l</a:t>
            </a:r>
            <a:r>
              <a:rPr lang="en-US" sz="3200" dirty="0"/>
              <a:t> as having solved for </a:t>
            </a:r>
            <a:r>
              <a:rPr lang="en-US" sz="3200" i="1" dirty="0"/>
              <a:t>l</a:t>
            </a:r>
            <a:r>
              <a:rPr lang="en-US" sz="3200" dirty="0"/>
              <a:t> in the original area formula.  </a:t>
            </a:r>
          </a:p>
        </p:txBody>
      </p:sp>
    </p:spTree>
    <p:extLst>
      <p:ext uri="{BB962C8B-B14F-4D97-AF65-F5344CB8AC3E}">
        <p14:creationId xmlns:p14="http://schemas.microsoft.com/office/powerpoint/2010/main" val="24161785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Example 2a</a:t>
            </a:r>
            <a:endParaRPr lang="en-US" dirty="0"/>
          </a:p>
        </p:txBody>
      </p:sp>
      <p:pic>
        <p:nvPicPr>
          <p:cNvPr id="9" name="Picture 8" descr="Screen Shot 2018-10-14 at 8.1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4538"/>
            <a:ext cx="9144000" cy="4700454"/>
          </a:xfrm>
          <a:prstGeom prst="rect">
            <a:avLst/>
          </a:prstGeom>
        </p:spPr>
      </p:pic>
    </p:spTree>
    <p:extLst>
      <p:ext uri="{BB962C8B-B14F-4D97-AF65-F5344CB8AC3E}">
        <p14:creationId xmlns:p14="http://schemas.microsoft.com/office/powerpoint/2010/main" val="751377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0-14 at 8.16.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976"/>
            <a:ext cx="9144000" cy="4460724"/>
          </a:xfrm>
          <a:prstGeom prst="rect">
            <a:avLst/>
          </a:prstGeom>
        </p:spPr>
      </p:pic>
      <p:sp>
        <p:nvSpPr>
          <p:cNvPr id="3" name="Title 1"/>
          <p:cNvSpPr txBox="1">
            <a:spLocks/>
          </p:cNvSpPr>
          <p:nvPr/>
        </p:nvSpPr>
        <p:spPr>
          <a:xfrm>
            <a:off x="0" y="2390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2b</a:t>
            </a:r>
            <a:endParaRPr lang="en-US" dirty="0"/>
          </a:p>
        </p:txBody>
      </p:sp>
    </p:spTree>
    <p:extLst>
      <p:ext uri="{BB962C8B-B14F-4D97-AF65-F5344CB8AC3E}">
        <p14:creationId xmlns:p14="http://schemas.microsoft.com/office/powerpoint/2010/main" val="1164238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Exit ticket 17&amp;18</a:t>
            </a:r>
          </a:p>
          <a:p>
            <a:r>
              <a:rPr lang="en-US" dirty="0" smtClean="0"/>
              <a:t>Classwork exercises 1-10</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Complete </a:t>
            </a:r>
            <a:r>
              <a:rPr lang="en-US" dirty="0" err="1" smtClean="0"/>
              <a:t>cw</a:t>
            </a:r>
            <a:r>
              <a:rPr lang="en-US" dirty="0" smtClean="0"/>
              <a:t> 17&amp;18</a:t>
            </a:r>
          </a:p>
          <a:p>
            <a:r>
              <a:rPr lang="en-US" dirty="0" smtClean="0"/>
              <a:t>HW 19 (evens)</a:t>
            </a:r>
          </a:p>
          <a:p>
            <a:r>
              <a:rPr lang="en-US" dirty="0" smtClean="0"/>
              <a:t>Fluency practice</a:t>
            </a:r>
          </a:p>
          <a:p>
            <a:endParaRPr lang="en-US" dirty="0" smtClean="0"/>
          </a:p>
          <a:p>
            <a:endParaRPr lang="en-US" dirty="0" smtClean="0"/>
          </a:p>
          <a:p>
            <a:endParaRPr lang="en-US" dirty="0"/>
          </a:p>
        </p:txBody>
      </p:sp>
    </p:spTree>
    <p:extLst>
      <p:ext uri="{BB962C8B-B14F-4D97-AF65-F5344CB8AC3E}">
        <p14:creationId xmlns:p14="http://schemas.microsoft.com/office/powerpoint/2010/main" val="29047953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20</a:t>
            </a:r>
            <a:endParaRPr lang="en-US" dirty="0"/>
          </a:p>
        </p:txBody>
      </p:sp>
      <p:sp>
        <p:nvSpPr>
          <p:cNvPr id="3" name="Subtitle 2"/>
          <p:cNvSpPr>
            <a:spLocks noGrp="1"/>
          </p:cNvSpPr>
          <p:nvPr>
            <p:ph type="subTitle" idx="1"/>
          </p:nvPr>
        </p:nvSpPr>
        <p:spPr/>
        <p:txBody>
          <a:bodyPr/>
          <a:lstStyle/>
          <a:p>
            <a:r>
              <a:rPr lang="en-US" dirty="0" smtClean="0"/>
              <a:t>Warm up, review/notes, classwork</a:t>
            </a:r>
            <a:endParaRPr lang="en-US" dirty="0"/>
          </a:p>
        </p:txBody>
      </p:sp>
    </p:spTree>
    <p:extLst>
      <p:ext uri="{BB962C8B-B14F-4D97-AF65-F5344CB8AC3E}">
        <p14:creationId xmlns:p14="http://schemas.microsoft.com/office/powerpoint/2010/main" val="40995576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Warm Up</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a:t>Circle all the ordered pairs (</a:t>
            </a:r>
            <a:r>
              <a:rPr lang="en-US" i="1" dirty="0"/>
              <a:t>x</a:t>
            </a:r>
            <a:r>
              <a:rPr lang="en-US" dirty="0" smtClean="0"/>
              <a:t>, </a:t>
            </a:r>
            <a:r>
              <a:rPr lang="en-US" i="1" dirty="0" smtClean="0"/>
              <a:t>y</a:t>
            </a:r>
            <a:r>
              <a:rPr lang="en-US" dirty="0"/>
              <a:t>) that are solutions to the equation </a:t>
            </a:r>
            <a:r>
              <a:rPr lang="en-US" dirty="0" smtClean="0"/>
              <a:t>4</a:t>
            </a:r>
            <a:r>
              <a:rPr lang="en-US" i="1" dirty="0" smtClean="0"/>
              <a:t>x </a:t>
            </a:r>
            <a:r>
              <a:rPr lang="en-US" dirty="0" smtClean="0"/>
              <a:t>- </a:t>
            </a:r>
            <a:r>
              <a:rPr lang="en-US" i="1" dirty="0" smtClean="0"/>
              <a:t>y </a:t>
            </a:r>
            <a:r>
              <a:rPr lang="en-US" dirty="0" smtClean="0"/>
              <a:t>= 10</a:t>
            </a:r>
            <a:r>
              <a:rPr lang="en-US" dirty="0"/>
              <a:t>.</a:t>
            </a:r>
          </a:p>
          <a:p>
            <a:pPr marL="0" indent="0">
              <a:buNone/>
            </a:pPr>
            <a:r>
              <a:rPr lang="en-US" dirty="0"/>
              <a:t>	</a:t>
            </a:r>
            <a:r>
              <a:rPr lang="en-US" dirty="0" smtClean="0"/>
              <a:t>(3, 2)</a:t>
            </a:r>
            <a:r>
              <a:rPr lang="en-US" dirty="0"/>
              <a:t>	</a:t>
            </a:r>
            <a:r>
              <a:rPr lang="en-US" dirty="0" smtClean="0"/>
              <a:t>    (2</a:t>
            </a:r>
            <a:r>
              <a:rPr lang="en-US" dirty="0"/>
              <a:t>, </a:t>
            </a:r>
            <a:r>
              <a:rPr lang="en-US" dirty="0" smtClean="0"/>
              <a:t>3)        (-</a:t>
            </a:r>
            <a:r>
              <a:rPr lang="en-US" dirty="0"/>
              <a:t>1</a:t>
            </a:r>
            <a:r>
              <a:rPr lang="en-US" dirty="0" smtClean="0"/>
              <a:t>, -14)</a:t>
            </a:r>
            <a:r>
              <a:rPr lang="en-US" dirty="0"/>
              <a:t> </a:t>
            </a:r>
            <a:r>
              <a:rPr lang="en-US" dirty="0" smtClean="0"/>
              <a:t>      (0, 0)</a:t>
            </a:r>
            <a:r>
              <a:rPr lang="en-US" dirty="0"/>
              <a:t>	</a:t>
            </a:r>
            <a:r>
              <a:rPr lang="en-US" dirty="0" smtClean="0"/>
              <a:t>(1, -6)</a:t>
            </a:r>
            <a:endParaRPr lang="en-US" dirty="0"/>
          </a:p>
          <a:p>
            <a:pPr marL="0" indent="0">
              <a:buNone/>
            </a:pPr>
            <a:r>
              <a:rPr lang="en-US" dirty="0" smtClean="0"/>
              <a:t>	(5, 10)	</a:t>
            </a:r>
            <a:r>
              <a:rPr lang="en-US" dirty="0"/>
              <a:t> </a:t>
            </a:r>
            <a:r>
              <a:rPr lang="en-US" dirty="0" smtClean="0"/>
              <a:t>   (0</a:t>
            </a:r>
            <a:r>
              <a:rPr lang="en-US" dirty="0"/>
              <a:t>, -</a:t>
            </a:r>
            <a:r>
              <a:rPr lang="en-US" dirty="0" smtClean="0"/>
              <a:t>10)	(3, 4)</a:t>
            </a:r>
            <a:r>
              <a:rPr lang="en-US" dirty="0"/>
              <a:t>	 </a:t>
            </a:r>
            <a:r>
              <a:rPr lang="en-US" dirty="0" smtClean="0"/>
              <a:t>     (6, 0)</a:t>
            </a:r>
            <a:r>
              <a:rPr lang="en-US" dirty="0"/>
              <a:t>	</a:t>
            </a:r>
            <a:r>
              <a:rPr lang="en-US" dirty="0" smtClean="0"/>
              <a:t>(4, -1)</a:t>
            </a:r>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How </a:t>
            </a:r>
            <a:r>
              <a:rPr lang="en-US" dirty="0"/>
              <a:t>did you decide whether or not an ordered pair was a solution to the equation? </a:t>
            </a:r>
            <a:endParaRPr lang="en-US" dirty="0" smtClean="0"/>
          </a:p>
        </p:txBody>
      </p:sp>
    </p:spTree>
    <p:extLst>
      <p:ext uri="{BB962C8B-B14F-4D97-AF65-F5344CB8AC3E}">
        <p14:creationId xmlns:p14="http://schemas.microsoft.com/office/powerpoint/2010/main" val="17246810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normAutofit fontScale="90000"/>
          </a:bodyPr>
          <a:lstStyle/>
          <a:p>
            <a:r>
              <a:rPr lang="en-US" dirty="0" smtClean="0"/>
              <a:t>Notes: Solutions to two-variable equations</a:t>
            </a:r>
            <a:endParaRPr lang="en-US" dirty="0"/>
          </a:p>
        </p:txBody>
      </p:sp>
      <p:sp>
        <p:nvSpPr>
          <p:cNvPr id="3" name="TextBox 2"/>
          <p:cNvSpPr txBox="1"/>
          <p:nvPr/>
        </p:nvSpPr>
        <p:spPr>
          <a:xfrm>
            <a:off x="106680" y="927407"/>
            <a:ext cx="9037319" cy="5262979"/>
          </a:xfrm>
          <a:prstGeom prst="rect">
            <a:avLst/>
          </a:prstGeom>
          <a:noFill/>
        </p:spPr>
        <p:txBody>
          <a:bodyPr wrap="square" rtlCol="0">
            <a:spAutoFit/>
          </a:bodyPr>
          <a:lstStyle/>
          <a:p>
            <a:r>
              <a:rPr lang="en-US" sz="2400" dirty="0" smtClean="0"/>
              <a:t>An </a:t>
            </a:r>
            <a:r>
              <a:rPr lang="en-US" sz="2400" i="1" u="sng" dirty="0"/>
              <a:t>ordered pair</a:t>
            </a:r>
            <a:r>
              <a:rPr lang="en-US" sz="2400" dirty="0"/>
              <a:t> is a </a:t>
            </a:r>
            <a:r>
              <a:rPr lang="en-US" sz="2400" i="1" u="sng" dirty="0"/>
              <a:t>solution</a:t>
            </a:r>
            <a:r>
              <a:rPr lang="en-US" sz="2400" dirty="0"/>
              <a:t> to a two-variable equation when each number substituted into its corresponding variable makes the equation a true number sentence.  All of the solutions to a two-variable equation are called the </a:t>
            </a:r>
            <a:r>
              <a:rPr lang="en-US" sz="2400" i="1" u="sng" dirty="0"/>
              <a:t>solution set</a:t>
            </a:r>
            <a:r>
              <a:rPr lang="en-US" sz="2400" dirty="0" smtClean="0"/>
              <a:t>.</a:t>
            </a:r>
          </a:p>
          <a:p>
            <a:endParaRPr lang="en-US" sz="2400" dirty="0"/>
          </a:p>
          <a:p>
            <a:r>
              <a:rPr lang="en-US" sz="2400" dirty="0"/>
              <a:t>Each ordered pair of numbers in the solution set of the equation corresponds to a point on the coordinate plane.  The set of all such points in the coordinate plane is called the </a:t>
            </a:r>
            <a:r>
              <a:rPr lang="en-US" sz="2400" i="1" u="sng" dirty="0"/>
              <a:t>graph of the </a:t>
            </a:r>
            <a:r>
              <a:rPr lang="en-US" sz="2400" i="1" u="sng" dirty="0" smtClean="0"/>
              <a:t>equation</a:t>
            </a:r>
            <a:r>
              <a:rPr lang="en-US" sz="2400" dirty="0" smtClean="0"/>
              <a:t>.</a:t>
            </a:r>
          </a:p>
          <a:p>
            <a:endParaRPr lang="en-US" sz="2400" dirty="0"/>
          </a:p>
          <a:p>
            <a:r>
              <a:rPr lang="en-US" sz="2400" dirty="0" smtClean="0"/>
              <a:t>Equations in the form ax + by = c    and/or     y = mx + b will result in graphs that are </a:t>
            </a:r>
            <a:r>
              <a:rPr lang="en-US" sz="2400" u="sng" dirty="0" smtClean="0"/>
              <a:t>linear</a:t>
            </a:r>
            <a:r>
              <a:rPr lang="en-US" sz="2400" dirty="0" smtClean="0"/>
              <a:t> (a straight line)</a:t>
            </a:r>
            <a:endParaRPr lang="en-US" sz="2400" dirty="0"/>
          </a:p>
          <a:p>
            <a:r>
              <a:rPr lang="en-US" sz="2400" dirty="0"/>
              <a:t> </a:t>
            </a:r>
          </a:p>
          <a:p>
            <a:endParaRPr lang="en-US" sz="2400" dirty="0" smtClean="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79683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1-7</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Complete </a:t>
            </a:r>
            <a:r>
              <a:rPr lang="en-US" dirty="0" err="1" smtClean="0"/>
              <a:t>cw</a:t>
            </a:r>
            <a:r>
              <a:rPr lang="en-US" dirty="0" smtClean="0"/>
              <a:t> 19</a:t>
            </a:r>
          </a:p>
          <a:p>
            <a:r>
              <a:rPr lang="en-US" dirty="0" smtClean="0"/>
              <a:t>HW 19 (evens)</a:t>
            </a:r>
          </a:p>
          <a:p>
            <a:r>
              <a:rPr lang="en-US" dirty="0" smtClean="0"/>
              <a:t>Fluency practice</a:t>
            </a:r>
          </a:p>
          <a:p>
            <a:endParaRPr lang="en-US" dirty="0" smtClean="0"/>
          </a:p>
          <a:p>
            <a:endParaRPr lang="en-US" dirty="0" smtClean="0"/>
          </a:p>
          <a:p>
            <a:endParaRPr lang="en-US" dirty="0"/>
          </a:p>
        </p:txBody>
      </p:sp>
    </p:spTree>
    <p:extLst>
      <p:ext uri="{BB962C8B-B14F-4D97-AF65-F5344CB8AC3E}">
        <p14:creationId xmlns:p14="http://schemas.microsoft.com/office/powerpoint/2010/main" val="372257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11</a:t>
            </a:r>
            <a:endParaRPr lang="en-US" dirty="0"/>
          </a:p>
        </p:txBody>
      </p:sp>
      <p:sp>
        <p:nvSpPr>
          <p:cNvPr id="3" name="Subtitle 2"/>
          <p:cNvSpPr>
            <a:spLocks noGrp="1"/>
          </p:cNvSpPr>
          <p:nvPr>
            <p:ph type="subTitle" idx="1"/>
          </p:nvPr>
        </p:nvSpPr>
        <p:spPr/>
        <p:txBody>
          <a:bodyPr/>
          <a:lstStyle/>
          <a:p>
            <a:r>
              <a:rPr lang="en-US" dirty="0" smtClean="0"/>
              <a:t>Opening, Notes, Examples, workshop</a:t>
            </a:r>
            <a:endParaRPr lang="en-US" dirty="0"/>
          </a:p>
        </p:txBody>
      </p:sp>
    </p:spTree>
    <p:extLst>
      <p:ext uri="{BB962C8B-B14F-4D97-AF65-F5344CB8AC3E}">
        <p14:creationId xmlns:p14="http://schemas.microsoft.com/office/powerpoint/2010/main" val="8923060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Summary</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smtClean="0"/>
              <a:t>When values can by any number, connect the plotted points.</a:t>
            </a:r>
          </a:p>
          <a:p>
            <a:pPr marL="0" indent="0">
              <a:buNone/>
            </a:pPr>
            <a:endParaRPr lang="en-US" dirty="0"/>
          </a:p>
          <a:p>
            <a:pPr marL="0" indent="0">
              <a:buNone/>
            </a:pPr>
            <a:r>
              <a:rPr lang="en-US" dirty="0" smtClean="0"/>
              <a:t>When </a:t>
            </a:r>
            <a:r>
              <a:rPr lang="en-US" b="1" u="sng" dirty="0" smtClean="0"/>
              <a:t>context</a:t>
            </a:r>
            <a:r>
              <a:rPr lang="en-US" dirty="0" smtClean="0"/>
              <a:t> makes it so that only certain numbers make sense, do not connect the line.</a:t>
            </a:r>
          </a:p>
          <a:p>
            <a:pPr marL="0" indent="0">
              <a:buNone/>
            </a:pPr>
            <a:endParaRPr lang="en-US" dirty="0"/>
          </a:p>
          <a:p>
            <a:pPr marL="0" indent="0">
              <a:buNone/>
            </a:pPr>
            <a:r>
              <a:rPr lang="en-US" dirty="0" smtClean="0"/>
              <a:t>A calculator or other device does not care about context - that is where the human mind has to apply the filters </a:t>
            </a:r>
            <a:r>
              <a:rPr lang="en-US" smtClean="0"/>
              <a:t>to domain.</a:t>
            </a:r>
            <a:endParaRPr lang="en-US" dirty="0" smtClean="0"/>
          </a:p>
        </p:txBody>
      </p:sp>
    </p:spTree>
    <p:extLst>
      <p:ext uri="{BB962C8B-B14F-4D97-AF65-F5344CB8AC3E}">
        <p14:creationId xmlns:p14="http://schemas.microsoft.com/office/powerpoint/2010/main" val="37134773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21</a:t>
            </a:r>
            <a:endParaRPr lang="en-US" dirty="0"/>
          </a:p>
        </p:txBody>
      </p:sp>
      <p:sp>
        <p:nvSpPr>
          <p:cNvPr id="3" name="Subtitle 2"/>
          <p:cNvSpPr>
            <a:spLocks noGrp="1"/>
          </p:cNvSpPr>
          <p:nvPr>
            <p:ph type="subTitle" idx="1"/>
          </p:nvPr>
        </p:nvSpPr>
        <p:spPr>
          <a:xfrm>
            <a:off x="685800" y="3505200"/>
            <a:ext cx="7848600" cy="1752600"/>
          </a:xfrm>
        </p:spPr>
        <p:txBody>
          <a:bodyPr/>
          <a:lstStyle/>
          <a:p>
            <a:r>
              <a:rPr lang="en-US" dirty="0" smtClean="0"/>
              <a:t>Warm up, review, classwork, notes, example, classwork</a:t>
            </a:r>
            <a:endParaRPr lang="en-US" dirty="0"/>
          </a:p>
        </p:txBody>
      </p:sp>
    </p:spTree>
    <p:extLst>
      <p:ext uri="{BB962C8B-B14F-4D97-AF65-F5344CB8AC3E}">
        <p14:creationId xmlns:p14="http://schemas.microsoft.com/office/powerpoint/2010/main" val="41709732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Warm Up</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a:t>Circle all the ordered pairs (</a:t>
            </a:r>
            <a:r>
              <a:rPr lang="en-US" i="1" dirty="0"/>
              <a:t>x</a:t>
            </a:r>
            <a:r>
              <a:rPr lang="en-US" dirty="0" smtClean="0"/>
              <a:t>, </a:t>
            </a:r>
            <a:r>
              <a:rPr lang="en-US" i="1" dirty="0" smtClean="0"/>
              <a:t>y</a:t>
            </a:r>
            <a:r>
              <a:rPr lang="en-US" dirty="0"/>
              <a:t>) that are solutions to the equation </a:t>
            </a:r>
            <a:r>
              <a:rPr lang="en-US" dirty="0" smtClean="0"/>
              <a:t>4</a:t>
            </a:r>
            <a:r>
              <a:rPr lang="en-US" i="1" dirty="0" smtClean="0"/>
              <a:t>x </a:t>
            </a:r>
            <a:r>
              <a:rPr lang="en-US" dirty="0" smtClean="0"/>
              <a:t>- </a:t>
            </a:r>
            <a:r>
              <a:rPr lang="en-US" i="1" dirty="0" smtClean="0"/>
              <a:t>y </a:t>
            </a:r>
            <a:r>
              <a:rPr lang="en-US" dirty="0"/>
              <a:t>≤</a:t>
            </a:r>
            <a:r>
              <a:rPr lang="en-US" dirty="0" smtClean="0"/>
              <a:t> 10</a:t>
            </a:r>
            <a:r>
              <a:rPr lang="en-US" dirty="0"/>
              <a:t>.</a:t>
            </a:r>
          </a:p>
          <a:p>
            <a:pPr marL="0" indent="0">
              <a:buNone/>
            </a:pPr>
            <a:r>
              <a:rPr lang="en-US" dirty="0"/>
              <a:t>	</a:t>
            </a:r>
            <a:r>
              <a:rPr lang="en-US" dirty="0" smtClean="0"/>
              <a:t>(3, 2)</a:t>
            </a:r>
            <a:r>
              <a:rPr lang="en-US" dirty="0"/>
              <a:t>	</a:t>
            </a:r>
            <a:r>
              <a:rPr lang="en-US" dirty="0" smtClean="0"/>
              <a:t>    (2</a:t>
            </a:r>
            <a:r>
              <a:rPr lang="en-US" dirty="0"/>
              <a:t>, </a:t>
            </a:r>
            <a:r>
              <a:rPr lang="en-US" dirty="0" smtClean="0"/>
              <a:t>3)        (-</a:t>
            </a:r>
            <a:r>
              <a:rPr lang="en-US" dirty="0"/>
              <a:t>1</a:t>
            </a:r>
            <a:r>
              <a:rPr lang="en-US" dirty="0" smtClean="0"/>
              <a:t>, -14)</a:t>
            </a:r>
            <a:r>
              <a:rPr lang="en-US" dirty="0"/>
              <a:t> </a:t>
            </a:r>
            <a:r>
              <a:rPr lang="en-US" dirty="0" smtClean="0"/>
              <a:t>      (0, 0)</a:t>
            </a:r>
            <a:r>
              <a:rPr lang="en-US" dirty="0"/>
              <a:t>	</a:t>
            </a:r>
            <a:r>
              <a:rPr lang="en-US" dirty="0" smtClean="0"/>
              <a:t>(1, -6)</a:t>
            </a:r>
            <a:endParaRPr lang="en-US" dirty="0"/>
          </a:p>
          <a:p>
            <a:pPr marL="0" indent="0">
              <a:buNone/>
            </a:pPr>
            <a:r>
              <a:rPr lang="en-US" dirty="0" smtClean="0"/>
              <a:t>	(5, 10)	</a:t>
            </a:r>
            <a:r>
              <a:rPr lang="en-US" dirty="0"/>
              <a:t> </a:t>
            </a:r>
            <a:r>
              <a:rPr lang="en-US" dirty="0" smtClean="0"/>
              <a:t>   (0</a:t>
            </a:r>
            <a:r>
              <a:rPr lang="en-US" dirty="0"/>
              <a:t>, -</a:t>
            </a:r>
            <a:r>
              <a:rPr lang="en-US" dirty="0" smtClean="0"/>
              <a:t>10)	(3, 4)</a:t>
            </a:r>
            <a:r>
              <a:rPr lang="en-US" dirty="0"/>
              <a:t>	 </a:t>
            </a:r>
            <a:r>
              <a:rPr lang="en-US" dirty="0" smtClean="0"/>
              <a:t>     (6, 0)</a:t>
            </a:r>
            <a:r>
              <a:rPr lang="en-US" dirty="0"/>
              <a:t>	</a:t>
            </a:r>
            <a:r>
              <a:rPr lang="en-US" dirty="0" smtClean="0"/>
              <a:t>(4, -1)</a:t>
            </a:r>
            <a:endParaRPr lang="en-US" dirty="0"/>
          </a:p>
          <a:p>
            <a:endParaRPr lang="en-US" dirty="0" smtClean="0"/>
          </a:p>
          <a:p>
            <a:pPr marL="0" indent="0">
              <a:buNone/>
            </a:pPr>
            <a:endParaRPr lang="en-US" dirty="0" smtClean="0"/>
          </a:p>
          <a:p>
            <a:pPr marL="0" indent="0">
              <a:buNone/>
            </a:pPr>
            <a:endParaRPr lang="en-US" dirty="0"/>
          </a:p>
          <a:p>
            <a:pPr marL="0" indent="0">
              <a:buNone/>
            </a:pPr>
            <a:r>
              <a:rPr lang="en-US" dirty="0" smtClean="0"/>
              <a:t>Plot solutions on a </a:t>
            </a:r>
          </a:p>
          <a:p>
            <a:pPr marL="0" indent="0">
              <a:buNone/>
            </a:pPr>
            <a:r>
              <a:rPr lang="en-US" dirty="0" smtClean="0"/>
              <a:t>coordinate plane.</a:t>
            </a:r>
          </a:p>
        </p:txBody>
      </p:sp>
      <p:grpSp>
        <p:nvGrpSpPr>
          <p:cNvPr id="5" name="Group 4"/>
          <p:cNvGrpSpPr/>
          <p:nvPr/>
        </p:nvGrpSpPr>
        <p:grpSpPr>
          <a:xfrm>
            <a:off x="3878414" y="2696270"/>
            <a:ext cx="4137826" cy="3661103"/>
            <a:chOff x="0" y="0"/>
            <a:chExt cx="1916583" cy="2129917"/>
          </a:xfrm>
        </p:grpSpPr>
        <p:pic>
          <p:nvPicPr>
            <p:cNvPr id="6" name="Picture 5" descr="http://t3.gstatic.com/images?q=tbn:ANd9GcTqMUwPrN0f1xfop-TTR-6A4xdvNwTXbE6IFylBSwgP18_ra3pZA0XNK8wR">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16583" cy="1923897"/>
            </a:xfrm>
            <a:prstGeom prst="rect">
              <a:avLst/>
            </a:prstGeom>
            <a:noFill/>
            <a:ln>
              <a:noFill/>
            </a:ln>
          </p:spPr>
        </p:pic>
        <p:grpSp>
          <p:nvGrpSpPr>
            <p:cNvPr id="7" name="Group 6"/>
            <p:cNvGrpSpPr/>
            <p:nvPr/>
          </p:nvGrpSpPr>
          <p:grpSpPr>
            <a:xfrm>
              <a:off x="870509" y="43891"/>
              <a:ext cx="545059" cy="2086026"/>
              <a:chOff x="0" y="0"/>
              <a:chExt cx="545059" cy="2086026"/>
            </a:xfrm>
          </p:grpSpPr>
          <p:sp>
            <p:nvSpPr>
              <p:cNvPr id="8" name="Oval 7"/>
              <p:cNvSpPr/>
              <p:nvPr/>
            </p:nvSpPr>
            <p:spPr>
              <a:xfrm>
                <a:off x="65837" y="877824"/>
                <a:ext cx="4762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329184" y="716889"/>
                <a:ext cx="4762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p:cNvSpPr/>
              <p:nvPr/>
            </p:nvSpPr>
            <p:spPr>
              <a:xfrm>
                <a:off x="153619" y="1419149"/>
                <a:ext cx="4762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248717" y="614477"/>
                <a:ext cx="4762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336499" y="534009"/>
                <a:ext cx="4762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497434" y="0"/>
                <a:ext cx="4762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0" y="2040941"/>
                <a:ext cx="4762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65837" y="1770278"/>
                <a:ext cx="4762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41869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Recall</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lvl="0"/>
            <a:r>
              <a:rPr lang="en-US" dirty="0"/>
              <a:t>When working with inequalities in one variable, you learned to graph the solution set on a number line.  </a:t>
            </a:r>
            <a:endParaRPr lang="en-US" dirty="0" smtClean="0"/>
          </a:p>
          <a:p>
            <a:pPr lvl="0"/>
            <a:endParaRPr lang="en-US" dirty="0" smtClean="0"/>
          </a:p>
          <a:p>
            <a:pPr lvl="0"/>
            <a:endParaRPr lang="en-US" dirty="0"/>
          </a:p>
          <a:p>
            <a:pPr lvl="0"/>
            <a:endParaRPr lang="en-US" dirty="0" smtClean="0"/>
          </a:p>
          <a:p>
            <a:pPr lvl="0"/>
            <a:endParaRPr lang="en-US" dirty="0"/>
          </a:p>
          <a:p>
            <a:pPr lvl="0"/>
            <a:r>
              <a:rPr lang="en-US" dirty="0" smtClean="0"/>
              <a:t>When </a:t>
            </a:r>
            <a:r>
              <a:rPr lang="en-US" dirty="0"/>
              <a:t>working with inequalities with two variables, the solutions are also represented visually but in two-dimensions in the coordinate </a:t>
            </a:r>
            <a:r>
              <a:rPr lang="en-US" dirty="0" smtClean="0"/>
              <a:t>plane.</a:t>
            </a:r>
            <a:endParaRPr lang="en-US" dirty="0"/>
          </a:p>
        </p:txBody>
      </p:sp>
      <p:pic>
        <p:nvPicPr>
          <p:cNvPr id="14340" name="Picture 4" descr="Image result for x is greater than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140515" y="1793081"/>
            <a:ext cx="2814715" cy="126301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x is greater than 3"/>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698049" y="1805940"/>
            <a:ext cx="2786061" cy="125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4549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 1</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smtClean="0"/>
              <a:t>Classwork exercises 2</a:t>
            </a:r>
          </a:p>
          <a:p>
            <a:endParaRPr lang="en-US" dirty="0" smtClean="0"/>
          </a:p>
          <a:p>
            <a:endParaRPr lang="en-US" dirty="0" smtClean="0"/>
          </a:p>
          <a:p>
            <a:endParaRPr lang="en-US" dirty="0"/>
          </a:p>
        </p:txBody>
      </p:sp>
    </p:spTree>
    <p:extLst>
      <p:ext uri="{BB962C8B-B14F-4D97-AF65-F5344CB8AC3E}">
        <p14:creationId xmlns:p14="http://schemas.microsoft.com/office/powerpoint/2010/main" val="2860782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884920" cy="990600"/>
          </a:xfrm>
        </p:spPr>
        <p:txBody>
          <a:bodyPr>
            <a:normAutofit/>
          </a:bodyPr>
          <a:lstStyle/>
          <a:p>
            <a:r>
              <a:rPr lang="en-US" dirty="0" smtClean="0"/>
              <a:t>Notes: Two-variable inequalities</a:t>
            </a:r>
            <a:endParaRPr lang="en-US" dirty="0"/>
          </a:p>
        </p:txBody>
      </p:sp>
      <p:sp>
        <p:nvSpPr>
          <p:cNvPr id="3" name="TextBox 2"/>
          <p:cNvSpPr txBox="1"/>
          <p:nvPr/>
        </p:nvSpPr>
        <p:spPr>
          <a:xfrm>
            <a:off x="106680" y="1049327"/>
            <a:ext cx="9037319" cy="2677656"/>
          </a:xfrm>
          <a:prstGeom prst="rect">
            <a:avLst/>
          </a:prstGeom>
          <a:noFill/>
        </p:spPr>
        <p:txBody>
          <a:bodyPr wrap="square" rtlCol="0">
            <a:spAutoFit/>
          </a:bodyPr>
          <a:lstStyle/>
          <a:p>
            <a:r>
              <a:rPr lang="en-US" sz="2400" dirty="0" smtClean="0"/>
              <a:t>Any </a:t>
            </a:r>
            <a:r>
              <a:rPr lang="en-US" sz="2400" i="1" u="sng" dirty="0"/>
              <a:t>ordered pair</a:t>
            </a:r>
            <a:r>
              <a:rPr lang="en-US" sz="2400" dirty="0"/>
              <a:t> </a:t>
            </a:r>
            <a:r>
              <a:rPr lang="en-US" sz="2400" dirty="0" smtClean="0"/>
              <a:t>in the </a:t>
            </a:r>
            <a:r>
              <a:rPr lang="en-US" sz="2400" i="1" u="sng" dirty="0" smtClean="0"/>
              <a:t>solution set</a:t>
            </a:r>
            <a:r>
              <a:rPr lang="en-US" sz="2400" dirty="0" smtClean="0"/>
              <a:t> </a:t>
            </a:r>
            <a:r>
              <a:rPr lang="en-US" sz="2400" dirty="0"/>
              <a:t>to a two-variable </a:t>
            </a:r>
            <a:r>
              <a:rPr lang="en-US" sz="2400" dirty="0" smtClean="0"/>
              <a:t>inequality will be a (x, y) point located on or above/below the line because that is the portion of the graph where y is greater/less than the other expression.</a:t>
            </a:r>
          </a:p>
          <a:p>
            <a:endParaRPr lang="en-US" sz="2400" dirty="0"/>
          </a:p>
          <a:p>
            <a:r>
              <a:rPr lang="en-US" sz="2400" dirty="0" smtClean="0"/>
              <a:t>A </a:t>
            </a:r>
            <a:r>
              <a:rPr lang="en-US" sz="2400" u="sng" dirty="0" smtClean="0"/>
              <a:t>half-plane</a:t>
            </a:r>
            <a:r>
              <a:rPr lang="en-US" sz="2400" dirty="0" smtClean="0"/>
              <a:t> is the graph of a solution set of an inequality on a coordinate grid </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116574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390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a:t>
            </a:r>
            <a:endParaRPr lang="en-US" dirty="0"/>
          </a:p>
        </p:txBody>
      </p:sp>
      <p:sp>
        <p:nvSpPr>
          <p:cNvPr id="4" name="Rectangle 2"/>
          <p:cNvSpPr>
            <a:spLocks noChangeArrowheads="1"/>
          </p:cNvSpPr>
          <p:nvPr/>
        </p:nvSpPr>
        <p:spPr bwMode="auto">
          <a:xfrm>
            <a:off x="304800" y="922367"/>
            <a:ext cx="84002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31F20"/>
                </a:solidFill>
                <a:effectLst/>
                <a:latin typeface="Calibri" pitchFamily="34" charset="0"/>
                <a:ea typeface="Myriad Pro"/>
                <a:cs typeface="Myriad Pro"/>
              </a:rPr>
              <a:t>The solution </a:t>
            </a:r>
            <a:r>
              <a:rPr kumimoji="0" lang="en-US" altLang="en-US" sz="2800" b="0" u="none" strike="noStrike" cap="none" normalizeH="0" baseline="0" dirty="0" smtClean="0">
                <a:ln>
                  <a:noFill/>
                </a:ln>
                <a:solidFill>
                  <a:srgbClr val="231F20"/>
                </a:solidFill>
                <a:effectLst/>
                <a:latin typeface="Calibri" pitchFamily="34" charset="0"/>
                <a:ea typeface="Myriad Pro"/>
                <a:cs typeface="Myriad Pro"/>
              </a:rPr>
              <a:t>to </a:t>
            </a:r>
            <a:r>
              <a:rPr kumimoji="0" lang="en-US" altLang="en-US" sz="2800" b="0" u="none" strike="noStrike" cap="none" normalizeH="0" baseline="0" dirty="0" smtClean="0">
                <a:ln>
                  <a:noFill/>
                </a:ln>
                <a:solidFill>
                  <a:srgbClr val="231F20"/>
                </a:solidFill>
                <a:effectLst/>
                <a:latin typeface="Cambria Math" pitchFamily="18" charset="0"/>
                <a:ea typeface="Myriad Pro"/>
                <a:cs typeface="Myriad Pro"/>
              </a:rPr>
              <a:t>x + y = 20</a:t>
            </a:r>
            <a:r>
              <a:rPr kumimoji="0" lang="en-US" altLang="en-US" sz="2800" b="0" u="none" strike="noStrike" cap="none" normalizeH="0" baseline="0" dirty="0" smtClean="0">
                <a:ln>
                  <a:noFill/>
                </a:ln>
                <a:solidFill>
                  <a:srgbClr val="231F20"/>
                </a:solidFill>
                <a:effectLst/>
                <a:latin typeface="Calibri" pitchFamily="34" charset="0"/>
                <a:ea typeface="Myriad Pro"/>
                <a:cs typeface="Myriad Pro"/>
              </a:rPr>
              <a:t> </a:t>
            </a:r>
            <a:r>
              <a:rPr kumimoji="0" lang="en-US" altLang="en-US" sz="2800" b="0" i="0" u="none" strike="noStrike" cap="none" normalizeH="0" baseline="0" dirty="0" smtClean="0">
                <a:ln>
                  <a:noFill/>
                </a:ln>
                <a:solidFill>
                  <a:srgbClr val="231F20"/>
                </a:solidFill>
                <a:effectLst/>
                <a:latin typeface="Calibri" pitchFamily="34" charset="0"/>
                <a:ea typeface="Myriad Pro"/>
                <a:cs typeface="Myriad Pro"/>
              </a:rPr>
              <a:t>is shown on the graph below.</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1" name="Picture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1800" y="1445588"/>
            <a:ext cx="2843498" cy="2880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04800" y="4602480"/>
                <a:ext cx="8199120" cy="1477328"/>
              </a:xfrm>
              <a:prstGeom prst="rect">
                <a:avLst/>
              </a:prstGeom>
              <a:noFill/>
            </p:spPr>
            <p:txBody>
              <a:bodyPr wrap="square" rtlCol="0">
                <a:spAutoFit/>
              </a:bodyPr>
              <a:lstStyle/>
              <a:p>
                <a:pPr marL="342900" lvl="1" indent="-342900">
                  <a:buAutoNum type="alphaLcParenR"/>
                </a:pPr>
                <a:r>
                  <a:rPr lang="en-US" dirty="0" smtClean="0"/>
                  <a:t>Graph </a:t>
                </a:r>
                <a:r>
                  <a:rPr lang="en-US" dirty="0"/>
                  <a:t>the solution to </a:t>
                </a:r>
                <a14:m>
                  <m:oMath xmlns:m="http://schemas.openxmlformats.org/officeDocument/2006/math">
                    <m:r>
                      <a:rPr lang="en-US" i="1">
                        <a:latin typeface="Cambria Math"/>
                      </a:rPr>
                      <m:t>𝑥</m:t>
                    </m:r>
                    <m:r>
                      <a:rPr lang="en-US">
                        <a:latin typeface="Cambria Math"/>
                      </a:rPr>
                      <m:t>+</m:t>
                    </m:r>
                    <m:r>
                      <a:rPr lang="en-US" i="1">
                        <a:latin typeface="Cambria Math"/>
                      </a:rPr>
                      <m:t>𝑦</m:t>
                    </m:r>
                    <m:r>
                      <a:rPr lang="en-US">
                        <a:latin typeface="Cambria Math"/>
                      </a:rPr>
                      <m:t>≤20</m:t>
                    </m:r>
                  </m:oMath>
                </a14:m>
                <a:r>
                  <a:rPr lang="en-US" dirty="0" smtClean="0"/>
                  <a:t>.</a:t>
                </a:r>
              </a:p>
              <a:p>
                <a:pPr marL="342900" lvl="1" indent="-342900">
                  <a:buFontTx/>
                  <a:buAutoNum type="alphaLcParenR"/>
                </a:pPr>
                <a:r>
                  <a:rPr lang="en-US" dirty="0"/>
                  <a:t>Graph the solution to </a:t>
                </a:r>
                <a14:m>
                  <m:oMath xmlns:m="http://schemas.openxmlformats.org/officeDocument/2006/math">
                    <m:r>
                      <a:rPr lang="en-US" i="1">
                        <a:latin typeface="Cambria Math"/>
                      </a:rPr>
                      <m:t>𝑥</m:t>
                    </m:r>
                    <m:r>
                      <a:rPr lang="en-US" i="1">
                        <a:latin typeface="Cambria Math"/>
                      </a:rPr>
                      <m:t>+</m:t>
                    </m:r>
                    <m:r>
                      <a:rPr lang="en-US" i="1">
                        <a:latin typeface="Cambria Math"/>
                      </a:rPr>
                      <m:t>𝑦</m:t>
                    </m:r>
                    <m:r>
                      <a:rPr lang="en-US" i="1">
                        <a:latin typeface="Cambria Math"/>
                      </a:rPr>
                      <m:t>≥20</m:t>
                    </m:r>
                  </m:oMath>
                </a14:m>
                <a:r>
                  <a:rPr lang="en-US" dirty="0"/>
                  <a:t>.</a:t>
                </a:r>
              </a:p>
              <a:p>
                <a:pPr marL="342900" lvl="1" indent="-342900">
                  <a:buFontTx/>
                  <a:buAutoNum type="alphaLcParenR"/>
                </a:pPr>
                <a:r>
                  <a:rPr lang="en-US" dirty="0"/>
                  <a:t>Graph the solution to </a:t>
                </a:r>
                <a14:m>
                  <m:oMath xmlns:m="http://schemas.openxmlformats.org/officeDocument/2006/math">
                    <m:r>
                      <a:rPr lang="en-US" i="1">
                        <a:latin typeface="Cambria Math"/>
                      </a:rPr>
                      <m:t>𝑥</m:t>
                    </m:r>
                    <m:r>
                      <a:rPr lang="en-US">
                        <a:latin typeface="Cambria Math"/>
                      </a:rPr>
                      <m:t>+</m:t>
                    </m:r>
                    <m:r>
                      <a:rPr lang="en-US" i="1">
                        <a:latin typeface="Cambria Math"/>
                      </a:rPr>
                      <m:t>𝑦</m:t>
                    </m:r>
                    <m:r>
                      <a:rPr lang="en-US">
                        <a:latin typeface="Cambria Math"/>
                      </a:rPr>
                      <m:t>&lt;20</m:t>
                    </m:r>
                  </m:oMath>
                </a14:m>
                <a:r>
                  <a:rPr lang="en-US" dirty="0"/>
                  <a:t>.</a:t>
                </a:r>
              </a:p>
              <a:p>
                <a:pPr marL="342900" lvl="1" indent="-342900">
                  <a:buFontTx/>
                  <a:buAutoNum type="alphaLcParenR"/>
                </a:pPr>
                <a:r>
                  <a:rPr lang="en-US" dirty="0"/>
                  <a:t>Graph the solution to </a:t>
                </a:r>
                <a14:m>
                  <m:oMath xmlns:m="http://schemas.openxmlformats.org/officeDocument/2006/math">
                    <m:r>
                      <a:rPr lang="en-US" i="1">
                        <a:latin typeface="Cambria Math"/>
                      </a:rPr>
                      <m:t>𝑥</m:t>
                    </m:r>
                    <m:r>
                      <a:rPr lang="en-US">
                        <a:latin typeface="Cambria Math"/>
                      </a:rPr>
                      <m:t>+</m:t>
                    </m:r>
                    <m:r>
                      <a:rPr lang="en-US" i="1">
                        <a:latin typeface="Cambria Math"/>
                      </a:rPr>
                      <m:t>𝑦</m:t>
                    </m:r>
                    <m:r>
                      <a:rPr lang="en-US">
                        <a:latin typeface="Cambria Math"/>
                      </a:rPr>
                      <m:t>&gt;20</m:t>
                    </m:r>
                  </m:oMath>
                </a14:m>
                <a:r>
                  <a:rPr lang="en-US" dirty="0" smtClean="0"/>
                  <a:t>.</a:t>
                </a:r>
                <a:endParaRPr lang="en-US"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4602480"/>
                <a:ext cx="8199120" cy="1477328"/>
              </a:xfrm>
              <a:prstGeom prst="rect">
                <a:avLst/>
              </a:prstGeom>
              <a:blipFill rotWithShape="1">
                <a:blip r:embed="rId3"/>
                <a:stretch>
                  <a:fillRect l="-446" t="-2066"/>
                </a:stretch>
              </a:blipFill>
            </p:spPr>
            <p:txBody>
              <a:bodyPr/>
              <a:lstStyle/>
              <a:p>
                <a:r>
                  <a:rPr lang="en-US">
                    <a:noFill/>
                  </a:rPr>
                  <a:t> </a:t>
                </a:r>
              </a:p>
            </p:txBody>
          </p:sp>
        </mc:Fallback>
      </mc:AlternateContent>
    </p:spTree>
    <p:extLst>
      <p:ext uri="{BB962C8B-B14F-4D97-AF65-F5344CB8AC3E}">
        <p14:creationId xmlns:p14="http://schemas.microsoft.com/office/powerpoint/2010/main" val="31033899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884920" cy="990600"/>
          </a:xfrm>
        </p:spPr>
        <p:txBody>
          <a:bodyPr>
            <a:normAutofit/>
          </a:bodyPr>
          <a:lstStyle/>
          <a:p>
            <a:r>
              <a:rPr lang="en-US" dirty="0" smtClean="0"/>
              <a:t>Notes: Two-variable inequalities</a:t>
            </a:r>
            <a:endParaRPr lang="en-US" dirty="0"/>
          </a:p>
        </p:txBody>
      </p:sp>
      <p:sp>
        <p:nvSpPr>
          <p:cNvPr id="3" name="TextBox 2"/>
          <p:cNvSpPr txBox="1"/>
          <p:nvPr/>
        </p:nvSpPr>
        <p:spPr>
          <a:xfrm>
            <a:off x="106680" y="1049327"/>
            <a:ext cx="9037319" cy="3785652"/>
          </a:xfrm>
          <a:prstGeom prst="rect">
            <a:avLst/>
          </a:prstGeom>
          <a:noFill/>
        </p:spPr>
        <p:txBody>
          <a:bodyPr wrap="square" rtlCol="0">
            <a:spAutoFit/>
          </a:bodyPr>
          <a:lstStyle/>
          <a:p>
            <a:r>
              <a:rPr lang="en-US" sz="2400" dirty="0" smtClean="0"/>
              <a:t>Any </a:t>
            </a:r>
            <a:r>
              <a:rPr lang="en-US" sz="2400" i="1" u="sng" dirty="0"/>
              <a:t>ordered pair</a:t>
            </a:r>
            <a:r>
              <a:rPr lang="en-US" sz="2400" dirty="0"/>
              <a:t> </a:t>
            </a:r>
            <a:r>
              <a:rPr lang="en-US" sz="2400" dirty="0" smtClean="0"/>
              <a:t>in the </a:t>
            </a:r>
            <a:r>
              <a:rPr lang="en-US" sz="2400" i="1" u="sng" dirty="0" smtClean="0"/>
              <a:t>solution set</a:t>
            </a:r>
            <a:r>
              <a:rPr lang="en-US" sz="2400" dirty="0" smtClean="0"/>
              <a:t> </a:t>
            </a:r>
            <a:r>
              <a:rPr lang="en-US" sz="2400" dirty="0"/>
              <a:t>to a two-variable </a:t>
            </a:r>
            <a:r>
              <a:rPr lang="en-US" sz="2400" dirty="0" smtClean="0"/>
              <a:t>inequality will be a (x, y) point located on or above/below the line because that is the portion of the graph where y is greater/less than the other expression.</a:t>
            </a:r>
          </a:p>
          <a:p>
            <a:endParaRPr lang="en-US" sz="2400" dirty="0"/>
          </a:p>
          <a:p>
            <a:r>
              <a:rPr lang="en-US" sz="2400" dirty="0" smtClean="0"/>
              <a:t>A </a:t>
            </a:r>
            <a:r>
              <a:rPr lang="en-US" sz="2400" u="sng" dirty="0" smtClean="0"/>
              <a:t>half-plane</a:t>
            </a:r>
            <a:r>
              <a:rPr lang="en-US" sz="2400" dirty="0" smtClean="0"/>
              <a:t> is the graph of a solution set of an inequality on a coordinate grid.</a:t>
            </a:r>
          </a:p>
          <a:p>
            <a:endParaRPr lang="en-US" sz="2400" dirty="0"/>
          </a:p>
          <a:p>
            <a:r>
              <a:rPr lang="en-US" sz="2400" dirty="0" smtClean="0"/>
              <a:t>Dotted line for strictly less/greater</a:t>
            </a:r>
          </a:p>
          <a:p>
            <a:r>
              <a:rPr lang="en-US" sz="2400" dirty="0" smtClean="0"/>
              <a:t>Solid line for “or equal to”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215389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 2-4</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 practice</a:t>
            </a:r>
          </a:p>
          <a:p>
            <a:endParaRPr lang="en-US" dirty="0" smtClean="0"/>
          </a:p>
          <a:p>
            <a:endParaRPr lang="en-US" dirty="0" smtClean="0"/>
          </a:p>
          <a:p>
            <a:endParaRPr lang="en-US" dirty="0"/>
          </a:p>
        </p:txBody>
      </p:sp>
    </p:spTree>
    <p:extLst>
      <p:ext uri="{BB962C8B-B14F-4D97-AF65-F5344CB8AC3E}">
        <p14:creationId xmlns:p14="http://schemas.microsoft.com/office/powerpoint/2010/main" val="26067850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22</a:t>
            </a:r>
            <a:endParaRPr lang="en-US" dirty="0"/>
          </a:p>
        </p:txBody>
      </p:sp>
      <p:sp>
        <p:nvSpPr>
          <p:cNvPr id="3" name="Subtitle 2"/>
          <p:cNvSpPr>
            <a:spLocks noGrp="1"/>
          </p:cNvSpPr>
          <p:nvPr>
            <p:ph type="subTitle" idx="1"/>
          </p:nvPr>
        </p:nvSpPr>
        <p:spPr/>
        <p:txBody>
          <a:bodyPr/>
          <a:lstStyle/>
          <a:p>
            <a:r>
              <a:rPr lang="en-US" dirty="0" smtClean="0"/>
              <a:t>Warm up, examples, classwork, summary</a:t>
            </a:r>
            <a:endParaRPr lang="en-US" dirty="0"/>
          </a:p>
        </p:txBody>
      </p:sp>
    </p:spTree>
    <p:extLst>
      <p:ext uri="{BB962C8B-B14F-4D97-AF65-F5344CB8AC3E}">
        <p14:creationId xmlns:p14="http://schemas.microsoft.com/office/powerpoint/2010/main" val="185813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99680"/>
            <a:ext cx="8229600" cy="990600"/>
          </a:xfrm>
        </p:spPr>
        <p:txBody>
          <a:bodyPr/>
          <a:lstStyle/>
          <a:p>
            <a:r>
              <a:rPr lang="en-US" dirty="0" smtClean="0"/>
              <a:t>Opening</a:t>
            </a:r>
            <a:endParaRPr lang="en-US" dirty="0"/>
          </a:p>
        </p:txBody>
      </p:sp>
      <p:sp>
        <p:nvSpPr>
          <p:cNvPr id="6" name="TextBox 5"/>
          <p:cNvSpPr txBox="1"/>
          <p:nvPr/>
        </p:nvSpPr>
        <p:spPr>
          <a:xfrm>
            <a:off x="247819" y="919890"/>
            <a:ext cx="8766465" cy="707886"/>
          </a:xfrm>
          <a:prstGeom prst="rect">
            <a:avLst/>
          </a:prstGeom>
          <a:noFill/>
        </p:spPr>
        <p:txBody>
          <a:bodyPr wrap="square" rtlCol="0">
            <a:spAutoFit/>
          </a:bodyPr>
          <a:lstStyle/>
          <a:p>
            <a:r>
              <a:rPr lang="en-US" sz="2000" dirty="0"/>
              <a:t>Consider the equation, </a:t>
            </a:r>
            <a:r>
              <a:rPr lang="en-US" sz="2000" i="1" dirty="0" smtClean="0"/>
              <a:t>x</a:t>
            </a:r>
            <a:r>
              <a:rPr lang="en-US" sz="2000" baseline="30000" dirty="0" smtClean="0"/>
              <a:t>2 </a:t>
            </a:r>
            <a:r>
              <a:rPr lang="en-US" sz="2000" dirty="0" smtClean="0"/>
              <a:t>= 3</a:t>
            </a:r>
            <a:r>
              <a:rPr lang="en-US" sz="2000" i="1" dirty="0" smtClean="0"/>
              <a:t>x </a:t>
            </a:r>
            <a:r>
              <a:rPr lang="en-US" sz="2000" dirty="0" smtClean="0"/>
              <a:t>+ 4</a:t>
            </a:r>
            <a:r>
              <a:rPr lang="en-US" sz="2000" dirty="0"/>
              <a:t>, where </a:t>
            </a:r>
            <a:r>
              <a:rPr lang="en-US" sz="2000" i="1" dirty="0"/>
              <a:t>x</a:t>
            </a:r>
            <a:r>
              <a:rPr lang="en-US" sz="2000" dirty="0"/>
              <a:t> represents a real number. </a:t>
            </a:r>
            <a:r>
              <a:rPr lang="en-US" sz="2000" dirty="0" smtClean="0"/>
              <a:t> Are </a:t>
            </a:r>
            <a:r>
              <a:rPr lang="en-US" sz="2000" dirty="0"/>
              <a:t>the expressions </a:t>
            </a:r>
            <a:r>
              <a:rPr lang="en-US" sz="2000" i="1" dirty="0"/>
              <a:t>x</a:t>
            </a:r>
            <a:r>
              <a:rPr lang="en-US" sz="2000" baseline="30000" dirty="0"/>
              <a:t>2</a:t>
            </a:r>
            <a:r>
              <a:rPr lang="en-US" sz="2000" dirty="0"/>
              <a:t> and 3</a:t>
            </a:r>
            <a:r>
              <a:rPr lang="en-US" sz="2000" i="1" dirty="0"/>
              <a:t>x</a:t>
            </a:r>
            <a:r>
              <a:rPr lang="en-US" sz="2000" dirty="0"/>
              <a:t>+4 algebraically equivalent?  </a:t>
            </a:r>
          </a:p>
        </p:txBody>
      </p:sp>
      <p:pic>
        <p:nvPicPr>
          <p:cNvPr id="8" name="Picture 7" descr="Screen Shot 2018-09-29 at 8.21.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20" y="2024834"/>
            <a:ext cx="4483100" cy="3416300"/>
          </a:xfrm>
          <a:prstGeom prst="rect">
            <a:avLst/>
          </a:prstGeom>
        </p:spPr>
      </p:pic>
      <p:pic>
        <p:nvPicPr>
          <p:cNvPr id="9" name="Content Placeholder 8"/>
          <p:cNvPicPr>
            <a:picLocks noGrp="1"/>
          </p:cNvPicPr>
          <p:nvPr>
            <p:ph sz="half" idx="2"/>
          </p:nvPr>
        </p:nvPicPr>
        <p:blipFill>
          <a:blip r:embed="rId3" cstate="email">
            <a:extLst>
              <a:ext uri="{28A0092B-C50C-407E-A947-70E740481C1C}">
                <a14:useLocalDpi xmlns:a14="http://schemas.microsoft.com/office/drawing/2010/main" val="0"/>
              </a:ext>
            </a:extLst>
          </a:blip>
          <a:srcRect t="1080" b="1080"/>
          <a:stretch>
            <a:fillRect/>
          </a:stretch>
        </p:blipFill>
        <p:spPr>
          <a:xfrm>
            <a:off x="4772104" y="1781175"/>
            <a:ext cx="4195763" cy="4719638"/>
          </a:xfrm>
          <a:prstGeom prst="rect">
            <a:avLst/>
          </a:prstGeom>
        </p:spPr>
      </p:pic>
      <p:sp>
        <p:nvSpPr>
          <p:cNvPr id="10" name="TextBox 9"/>
          <p:cNvSpPr txBox="1"/>
          <p:nvPr/>
        </p:nvSpPr>
        <p:spPr>
          <a:xfrm>
            <a:off x="247819" y="5917010"/>
            <a:ext cx="4524285" cy="369332"/>
          </a:xfrm>
          <a:prstGeom prst="rect">
            <a:avLst/>
          </a:prstGeom>
          <a:noFill/>
        </p:spPr>
        <p:txBody>
          <a:bodyPr wrap="square" rtlCol="0">
            <a:spAutoFit/>
          </a:bodyPr>
          <a:lstStyle/>
          <a:p>
            <a:r>
              <a:rPr lang="en-US" dirty="0" smtClean="0"/>
              <a:t>Can you find the other solution?</a:t>
            </a:r>
            <a:endParaRPr lang="en-US" dirty="0"/>
          </a:p>
        </p:txBody>
      </p:sp>
    </p:spTree>
    <p:extLst>
      <p:ext uri="{BB962C8B-B14F-4D97-AF65-F5344CB8AC3E}">
        <p14:creationId xmlns:p14="http://schemas.microsoft.com/office/powerpoint/2010/main" val="12371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Warm 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smtClean="0"/>
                  <a:t>Consider the following compound sentence: </a:t>
                </a:r>
              </a:p>
              <a:p>
                <a:pPr marL="0" indent="0" algn="ctr">
                  <a:buNone/>
                </a:pPr>
                <a:r>
                  <a:rPr lang="en-US" dirty="0" smtClean="0"/>
                  <a:t> </a:t>
                </a:r>
                <a14:m>
                  <m:oMath xmlns:m="http://schemas.openxmlformats.org/officeDocument/2006/math">
                    <m:r>
                      <a:rPr lang="en-US" i="1">
                        <a:latin typeface="Cambria Math"/>
                      </a:rPr>
                      <m:t>𝑥</m:t>
                    </m:r>
                    <m:r>
                      <a:rPr lang="en-US" i="1">
                        <a:latin typeface="Cambria Math"/>
                      </a:rPr>
                      <m:t>+</m:t>
                    </m:r>
                    <m:r>
                      <a:rPr lang="en-US" i="1">
                        <a:latin typeface="Cambria Math"/>
                      </a:rPr>
                      <m:t>𝑦</m:t>
                    </m:r>
                    <m:r>
                      <a:rPr lang="en-US" i="1">
                        <a:latin typeface="Cambria Math"/>
                      </a:rPr>
                      <m:t>&gt;10</m:t>
                    </m:r>
                  </m:oMath>
                </a14:m>
                <a:r>
                  <a:rPr lang="en-US" dirty="0"/>
                  <a:t> and </a:t>
                </a:r>
                <a14:m>
                  <m:oMath xmlns:m="http://schemas.openxmlformats.org/officeDocument/2006/math">
                    <m:r>
                      <a:rPr lang="en-US" i="1">
                        <a:latin typeface="Cambria Math"/>
                      </a:rPr>
                      <m:t>𝑦</m:t>
                    </m:r>
                    <m:r>
                      <a:rPr lang="en-US" i="1">
                        <a:latin typeface="Cambria Math"/>
                      </a:rPr>
                      <m:t>=2</m:t>
                    </m:r>
                    <m:r>
                      <a:rPr lang="en-US" i="1">
                        <a:latin typeface="Cambria Math"/>
                      </a:rPr>
                      <m:t>𝑥</m:t>
                    </m:r>
                    <m:r>
                      <a:rPr lang="en-US" i="1">
                        <a:latin typeface="Cambria Math"/>
                      </a:rPr>
                      <m:t>+1</m:t>
                    </m:r>
                  </m:oMath>
                </a14:m>
                <a:r>
                  <a:rPr lang="en-US" dirty="0" smtClean="0"/>
                  <a:t>.</a:t>
                </a:r>
              </a:p>
              <a:p>
                <a:pPr marL="0" indent="0" algn="ctr">
                  <a:buNone/>
                </a:pPr>
                <a:endParaRPr lang="en-US" sz="1200" dirty="0" smtClean="0"/>
              </a:p>
              <a:p>
                <a:r>
                  <a:rPr lang="en-US" dirty="0" smtClean="0"/>
                  <a:t>Circle </a:t>
                </a:r>
                <a:r>
                  <a:rPr lang="en-US" dirty="0"/>
                  <a:t>all the ordered pairs </a:t>
                </a:r>
                <a14:m>
                  <m:oMath xmlns:m="http://schemas.openxmlformats.org/officeDocument/2006/math">
                    <m:r>
                      <a:rPr lang="en-US">
                        <a:latin typeface="Cambria Math"/>
                      </a:rPr>
                      <m:t>(</m:t>
                    </m:r>
                    <m:r>
                      <a:rPr lang="en-US" i="1">
                        <a:latin typeface="Cambria Math"/>
                      </a:rPr>
                      <m:t>𝑥</m:t>
                    </m:r>
                    <m:r>
                      <a:rPr lang="en-US">
                        <a:latin typeface="Cambria Math"/>
                      </a:rPr>
                      <m:t>,</m:t>
                    </m:r>
                    <m:r>
                      <a:rPr lang="en-US" i="1">
                        <a:latin typeface="Cambria Math"/>
                      </a:rPr>
                      <m:t>𝑦</m:t>
                    </m:r>
                    <m:r>
                      <a:rPr lang="en-US">
                        <a:latin typeface="Cambria Math"/>
                      </a:rPr>
                      <m:t>)</m:t>
                    </m:r>
                  </m:oMath>
                </a14:m>
                <a:r>
                  <a:rPr lang="en-US" dirty="0"/>
                  <a:t> that are solutions to </a:t>
                </a:r>
                <a14:m>
                  <m:oMath xmlns:m="http://schemas.openxmlformats.org/officeDocument/2006/math">
                    <m:r>
                      <a:rPr lang="en-US" i="1">
                        <a:latin typeface="Cambria Math"/>
                      </a:rPr>
                      <m:t>𝑥</m:t>
                    </m:r>
                    <m:r>
                      <a:rPr lang="en-US">
                        <a:latin typeface="Cambria Math"/>
                      </a:rPr>
                      <m:t>+</m:t>
                    </m:r>
                    <m:r>
                      <a:rPr lang="en-US" i="1">
                        <a:latin typeface="Cambria Math"/>
                      </a:rPr>
                      <m:t>𝑦</m:t>
                    </m:r>
                    <m:r>
                      <a:rPr lang="en-US">
                        <a:latin typeface="Cambria Math"/>
                      </a:rPr>
                      <m:t>&gt;10</m:t>
                    </m:r>
                  </m:oMath>
                </a14:m>
                <a:r>
                  <a:rPr lang="en-US" dirty="0" smtClean="0"/>
                  <a:t>.</a:t>
                </a:r>
              </a:p>
              <a:p>
                <a:r>
                  <a:rPr lang="en-US" dirty="0" smtClean="0"/>
                  <a:t>Underline </a:t>
                </a:r>
                <a:r>
                  <a:rPr lang="en-US" dirty="0"/>
                  <a:t>all the ordered pairs </a:t>
                </a:r>
                <a14:m>
                  <m:oMath xmlns:m="http://schemas.openxmlformats.org/officeDocument/2006/math">
                    <m:r>
                      <a:rPr lang="en-US">
                        <a:latin typeface="Cambria Math"/>
                      </a:rPr>
                      <m:t>(</m:t>
                    </m:r>
                    <m:r>
                      <a:rPr lang="en-US" i="1">
                        <a:latin typeface="Cambria Math"/>
                      </a:rPr>
                      <m:t>𝑥</m:t>
                    </m:r>
                    <m:r>
                      <a:rPr lang="en-US">
                        <a:latin typeface="Cambria Math"/>
                      </a:rPr>
                      <m:t>,</m:t>
                    </m:r>
                    <m:r>
                      <a:rPr lang="en-US" i="1">
                        <a:latin typeface="Cambria Math"/>
                      </a:rPr>
                      <m:t>𝑦</m:t>
                    </m:r>
                    <m:r>
                      <a:rPr lang="en-US">
                        <a:latin typeface="Cambria Math"/>
                      </a:rPr>
                      <m:t>)</m:t>
                    </m:r>
                  </m:oMath>
                </a14:m>
                <a:r>
                  <a:rPr lang="en-US" dirty="0"/>
                  <a:t> that are solutions to </a:t>
                </a:r>
                <a14:m>
                  <m:oMath xmlns:m="http://schemas.openxmlformats.org/officeDocument/2006/math">
                    <m:r>
                      <a:rPr lang="en-US" i="1">
                        <a:latin typeface="Cambria Math"/>
                      </a:rPr>
                      <m:t>𝑦</m:t>
                    </m:r>
                    <m:r>
                      <a:rPr lang="en-US">
                        <a:latin typeface="Cambria Math"/>
                      </a:rPr>
                      <m:t>=2</m:t>
                    </m:r>
                    <m:r>
                      <a:rPr lang="en-US" i="1">
                        <a:latin typeface="Cambria Math"/>
                      </a:rPr>
                      <m:t>𝑥</m:t>
                    </m:r>
                    <m:r>
                      <a:rPr lang="en-US">
                        <a:latin typeface="Cambria Math"/>
                      </a:rPr>
                      <m:t>+1</m:t>
                    </m:r>
                  </m:oMath>
                </a14:m>
                <a:r>
                  <a:rPr lang="en-US" dirty="0"/>
                  <a:t>.</a:t>
                </a:r>
              </a:p>
              <a:p>
                <a:pPr marL="0" indent="0">
                  <a:buNone/>
                </a:pPr>
                <a:r>
                  <a:rPr lang="en-US" dirty="0"/>
                  <a:t>	</a:t>
                </a:r>
                <a:r>
                  <a:rPr lang="en-US" dirty="0" smtClean="0"/>
                  <a:t>	</a:t>
                </a:r>
                <a14:m>
                  <m:oMath xmlns:m="http://schemas.openxmlformats.org/officeDocument/2006/math">
                    <m:d>
                      <m:dPr>
                        <m:ctrlPr>
                          <a:rPr lang="en-US" i="1">
                            <a:latin typeface="Cambria Math"/>
                          </a:rPr>
                        </m:ctrlPr>
                      </m:dPr>
                      <m:e>
                        <m:r>
                          <a:rPr lang="en-US">
                            <a:latin typeface="Cambria Math"/>
                          </a:rPr>
                          <m:t>3,7</m:t>
                        </m:r>
                      </m:e>
                    </m:d>
                  </m:oMath>
                </a14:m>
                <a:r>
                  <a:rPr lang="en-US" dirty="0"/>
                  <a:t>	</a:t>
                </a:r>
                <a14:m>
                  <m:oMath xmlns:m="http://schemas.openxmlformats.org/officeDocument/2006/math">
                    <m:d>
                      <m:dPr>
                        <m:ctrlPr>
                          <a:rPr lang="en-US" i="1">
                            <a:latin typeface="Cambria Math"/>
                          </a:rPr>
                        </m:ctrlPr>
                      </m:dPr>
                      <m:e>
                        <m:r>
                          <a:rPr lang="en-US">
                            <a:latin typeface="Cambria Math"/>
                          </a:rPr>
                          <m:t>7, 3</m:t>
                        </m:r>
                      </m:e>
                    </m:d>
                  </m:oMath>
                </a14:m>
                <a:r>
                  <a:rPr lang="en-US" dirty="0"/>
                  <a:t>	</a:t>
                </a:r>
                <a14:m>
                  <m:oMath xmlns:m="http://schemas.openxmlformats.org/officeDocument/2006/math">
                    <m:d>
                      <m:dPr>
                        <m:ctrlPr>
                          <a:rPr lang="en-US" i="1">
                            <a:latin typeface="Cambria Math"/>
                          </a:rPr>
                        </m:ctrlPr>
                      </m:dPr>
                      <m:e>
                        <m:r>
                          <a:rPr lang="en-US" i="1">
                            <a:latin typeface="Cambria Math"/>
                          </a:rPr>
                          <m:t>−</m:t>
                        </m:r>
                        <m:r>
                          <a:rPr lang="en-US">
                            <a:latin typeface="Cambria Math"/>
                          </a:rPr>
                          <m:t>1,14</m:t>
                        </m:r>
                      </m:e>
                    </m:d>
                    <m:r>
                      <a:rPr lang="en-US" b="0" i="0" smtClean="0">
                        <a:latin typeface="Cambria Math"/>
                      </a:rPr>
                      <m:t>     </m:t>
                    </m:r>
                    <m:d>
                      <m:dPr>
                        <m:ctrlPr>
                          <a:rPr lang="en-US" i="1">
                            <a:latin typeface="Cambria Math"/>
                          </a:rPr>
                        </m:ctrlPr>
                      </m:dPr>
                      <m:e>
                        <m:r>
                          <a:rPr lang="en-US">
                            <a:latin typeface="Cambria Math"/>
                          </a:rPr>
                          <m:t>0,1</m:t>
                        </m:r>
                      </m:e>
                    </m:d>
                    <m:r>
                      <a:rPr lang="en-US" b="0" i="0" smtClean="0">
                        <a:latin typeface="Cambria Math"/>
                      </a:rPr>
                      <m:t>      </m:t>
                    </m:r>
                    <m:d>
                      <m:dPr>
                        <m:ctrlPr>
                          <a:rPr lang="en-US" i="1">
                            <a:latin typeface="Cambria Math"/>
                          </a:rPr>
                        </m:ctrlPr>
                      </m:dPr>
                      <m:e>
                        <m:r>
                          <a:rPr lang="en-US">
                            <a:latin typeface="Cambria Math"/>
                          </a:rPr>
                          <m:t>12,25</m:t>
                        </m:r>
                      </m:e>
                    </m:d>
                  </m:oMath>
                </a14:m>
                <a:endParaRPr lang="en-US" dirty="0"/>
              </a:p>
              <a:p>
                <a:pPr marL="0" indent="0">
                  <a:buNone/>
                </a:pPr>
                <a:r>
                  <a:rPr lang="en-US" dirty="0" smtClean="0"/>
                  <a:t>		</a:t>
                </a:r>
                <a14:m>
                  <m:oMath xmlns:m="http://schemas.openxmlformats.org/officeDocument/2006/math">
                    <m:d>
                      <m:dPr>
                        <m:ctrlPr>
                          <a:rPr lang="en-US" i="1">
                            <a:latin typeface="Cambria Math"/>
                          </a:rPr>
                        </m:ctrlPr>
                      </m:dPr>
                      <m:e>
                        <m:r>
                          <a:rPr lang="en-US">
                            <a:latin typeface="Cambria Math"/>
                          </a:rPr>
                          <m:t>5,11</m:t>
                        </m:r>
                      </m:e>
                    </m:d>
                  </m:oMath>
                </a14:m>
                <a:r>
                  <a:rPr lang="en-US" dirty="0"/>
                  <a:t>	</a:t>
                </a:r>
                <a14:m>
                  <m:oMath xmlns:m="http://schemas.openxmlformats.org/officeDocument/2006/math">
                    <m:d>
                      <m:dPr>
                        <m:ctrlPr>
                          <a:rPr lang="en-US" i="1">
                            <a:latin typeface="Cambria Math"/>
                          </a:rPr>
                        </m:ctrlPr>
                      </m:dPr>
                      <m:e>
                        <m:r>
                          <a:rPr lang="en-US">
                            <a:latin typeface="Cambria Math"/>
                          </a:rPr>
                          <m:t>0, 12</m:t>
                        </m:r>
                      </m:e>
                    </m:d>
                  </m:oMath>
                </a14:m>
                <a:r>
                  <a:rPr lang="en-US" dirty="0"/>
                  <a:t>	</a:t>
                </a:r>
                <a:r>
                  <a:rPr lang="en-US" dirty="0" smtClean="0"/>
                  <a:t>   </a:t>
                </a:r>
                <a14:m>
                  <m:oMath xmlns:m="http://schemas.openxmlformats.org/officeDocument/2006/math">
                    <m:d>
                      <m:dPr>
                        <m:ctrlPr>
                          <a:rPr lang="en-US" i="1">
                            <a:latin typeface="Cambria Math"/>
                          </a:rPr>
                        </m:ctrlPr>
                      </m:dPr>
                      <m:e>
                        <m:r>
                          <a:rPr lang="en-US">
                            <a:latin typeface="Cambria Math"/>
                          </a:rPr>
                          <m:t>1,8</m:t>
                        </m:r>
                      </m:e>
                    </m:d>
                  </m:oMath>
                </a14:m>
                <a:r>
                  <a:rPr lang="en-US" dirty="0"/>
                  <a:t>	</a:t>
                </a:r>
                <a:r>
                  <a:rPr lang="en-US" dirty="0" smtClean="0"/>
                  <a:t>     </a:t>
                </a:r>
                <a14:m>
                  <m:oMath xmlns:m="http://schemas.openxmlformats.org/officeDocument/2006/math">
                    <m:d>
                      <m:dPr>
                        <m:ctrlPr>
                          <a:rPr lang="en-US" i="1">
                            <a:latin typeface="Cambria Math"/>
                          </a:rPr>
                        </m:ctrlPr>
                      </m:dPr>
                      <m:e>
                        <m:r>
                          <a:rPr lang="en-US">
                            <a:latin typeface="Cambria Math"/>
                          </a:rPr>
                          <m:t>12,0</m:t>
                        </m:r>
                      </m:e>
                    </m:d>
                    <m:r>
                      <a:rPr lang="en-US" b="0" i="0" smtClean="0">
                        <a:latin typeface="Cambria Math"/>
                      </a:rPr>
                      <m:t>       </m:t>
                    </m:r>
                    <m:d>
                      <m:dPr>
                        <m:ctrlPr>
                          <a:rPr lang="en-US" i="1">
                            <a:latin typeface="Cambria Math"/>
                          </a:rPr>
                        </m:ctrlPr>
                      </m:dPr>
                      <m:e>
                        <m:r>
                          <a:rPr lang="en-US" i="1">
                            <a:latin typeface="Cambria Math"/>
                          </a:rPr>
                          <m:t>−</m:t>
                        </m:r>
                        <m:r>
                          <a:rPr lang="en-US">
                            <a:latin typeface="Cambria Math"/>
                          </a:rPr>
                          <m:t>1,</m:t>
                        </m:r>
                        <m:r>
                          <a:rPr lang="en-US" i="1">
                            <a:latin typeface="Cambria Math"/>
                          </a:rPr>
                          <m:t>−</m:t>
                        </m:r>
                        <m:r>
                          <a:rPr lang="en-US">
                            <a:latin typeface="Cambria Math"/>
                          </a:rPr>
                          <m:t>1</m:t>
                        </m:r>
                      </m:e>
                    </m:d>
                  </m:oMath>
                </a14:m>
                <a:endParaRPr lang="en-US" dirty="0"/>
              </a:p>
              <a:p>
                <a:endParaRPr lang="en-US" dirty="0" smtClean="0"/>
              </a:p>
              <a:p>
                <a:r>
                  <a:rPr lang="en-US" dirty="0" smtClean="0"/>
                  <a:t>Which ordered </a:t>
                </a:r>
                <a:r>
                  <a:rPr lang="en-US" dirty="0"/>
                  <a:t>pair(s) </a:t>
                </a:r>
                <a14:m>
                  <m:oMath xmlns:m="http://schemas.openxmlformats.org/officeDocument/2006/math">
                    <m:r>
                      <a:rPr lang="en-US">
                        <a:latin typeface="Cambria Math"/>
                      </a:rPr>
                      <m:t>(</m:t>
                    </m:r>
                    <m:r>
                      <a:rPr lang="en-US" i="1">
                        <a:latin typeface="Cambria Math"/>
                      </a:rPr>
                      <m:t>𝑥</m:t>
                    </m:r>
                    <m:r>
                      <a:rPr lang="en-US">
                        <a:latin typeface="Cambria Math"/>
                      </a:rPr>
                      <m:t>,</m:t>
                    </m:r>
                    <m:r>
                      <a:rPr lang="en-US" i="1">
                        <a:latin typeface="Cambria Math"/>
                      </a:rPr>
                      <m:t>𝑦</m:t>
                    </m:r>
                    <m:r>
                      <a:rPr lang="en-US">
                        <a:latin typeface="Cambria Math"/>
                      </a:rPr>
                      <m:t>)</m:t>
                    </m:r>
                  </m:oMath>
                </a14:m>
                <a:r>
                  <a:rPr lang="en-US" dirty="0"/>
                  <a:t> </a:t>
                </a:r>
                <a:r>
                  <a:rPr lang="en-US" dirty="0" smtClean="0"/>
                  <a:t>are </a:t>
                </a:r>
                <a:r>
                  <a:rPr lang="en-US" dirty="0"/>
                  <a:t>solutions to the compound sentence </a:t>
                </a:r>
                <a14:m>
                  <m:oMath xmlns:m="http://schemas.openxmlformats.org/officeDocument/2006/math">
                    <m:r>
                      <a:rPr lang="en-US" i="1">
                        <a:latin typeface="Cambria Math"/>
                      </a:rPr>
                      <m:t>𝑥</m:t>
                    </m:r>
                    <m:r>
                      <a:rPr lang="en-US">
                        <a:latin typeface="Cambria Math"/>
                      </a:rPr>
                      <m:t>+</m:t>
                    </m:r>
                    <m:r>
                      <a:rPr lang="en-US" i="1">
                        <a:latin typeface="Cambria Math"/>
                      </a:rPr>
                      <m:t>𝑦</m:t>
                    </m:r>
                    <m:r>
                      <a:rPr lang="en-US">
                        <a:latin typeface="Cambria Math"/>
                      </a:rPr>
                      <m:t>&gt;10</m:t>
                    </m:r>
                  </m:oMath>
                </a14:m>
                <a:r>
                  <a:rPr lang="en-US" dirty="0"/>
                  <a:t> and </a:t>
                </a:r>
                <a14:m>
                  <m:oMath xmlns:m="http://schemas.openxmlformats.org/officeDocument/2006/math">
                    <m:r>
                      <a:rPr lang="en-US" i="1">
                        <a:latin typeface="Cambria Math"/>
                      </a:rPr>
                      <m:t>𝑦</m:t>
                    </m:r>
                    <m:r>
                      <a:rPr lang="en-US">
                        <a:latin typeface="Cambria Math"/>
                      </a:rPr>
                      <m:t>=2</m:t>
                    </m:r>
                    <m:r>
                      <a:rPr lang="en-US" i="1">
                        <a:latin typeface="Cambria Math"/>
                      </a:rPr>
                      <m:t>𝑥</m:t>
                    </m:r>
                    <m:r>
                      <a:rPr lang="en-US">
                        <a:latin typeface="Cambria Math"/>
                      </a:rPr>
                      <m:t>+1</m:t>
                    </m:r>
                    <m:r>
                      <a:rPr lang="en-US" b="0" i="0" smtClean="0">
                        <a:latin typeface="Cambria Math"/>
                      </a:rPr>
                      <m:t>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2315" y="873426"/>
                <a:ext cx="8650015" cy="5539245"/>
              </a:xfrm>
              <a:blipFill rotWithShape="1">
                <a:blip r:embed="rId2"/>
                <a:stretch>
                  <a:fillRect l="-1128" t="-770"/>
                </a:stretch>
              </a:blipFill>
            </p:spPr>
            <p:txBody>
              <a:bodyPr/>
              <a:lstStyle/>
              <a:p>
                <a:r>
                  <a:rPr lang="en-US">
                    <a:noFill/>
                  </a:rPr>
                  <a:t> </a:t>
                </a:r>
              </a:p>
            </p:txBody>
          </p:sp>
        </mc:Fallback>
      </mc:AlternateContent>
    </p:spTree>
    <p:extLst>
      <p:ext uri="{BB962C8B-B14F-4D97-AF65-F5344CB8AC3E}">
        <p14:creationId xmlns:p14="http://schemas.microsoft.com/office/powerpoint/2010/main" val="1212400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Warm Up,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smtClean="0"/>
                  <a:t>Sketch </a:t>
                </a:r>
                <a:r>
                  <a:rPr lang="en-US" dirty="0"/>
                  <a:t>the solution set to the inequality </a:t>
                </a:r>
                <a14:m>
                  <m:oMath xmlns:m="http://schemas.openxmlformats.org/officeDocument/2006/math">
                    <m:r>
                      <a:rPr lang="en-US" i="1">
                        <a:latin typeface="Cambria Math"/>
                      </a:rPr>
                      <m:t>𝑥</m:t>
                    </m:r>
                    <m:r>
                      <a:rPr lang="en-US" i="1">
                        <a:latin typeface="Cambria Math"/>
                      </a:rPr>
                      <m:t>+</m:t>
                    </m:r>
                    <m:r>
                      <a:rPr lang="en-US" i="1">
                        <a:latin typeface="Cambria Math"/>
                      </a:rPr>
                      <m:t>𝑦</m:t>
                    </m:r>
                    <m:r>
                      <a:rPr lang="en-US" i="1">
                        <a:latin typeface="Cambria Math"/>
                      </a:rPr>
                      <m:t>&gt;10</m:t>
                    </m:r>
                  </m:oMath>
                </a14:m>
                <a:r>
                  <a:rPr lang="en-US" dirty="0"/>
                  <a:t> and the solution set to </a:t>
                </a:r>
                <a14:m>
                  <m:oMath xmlns:m="http://schemas.openxmlformats.org/officeDocument/2006/math">
                    <m:r>
                      <a:rPr lang="en-US" i="1">
                        <a:latin typeface="Cambria Math"/>
                      </a:rPr>
                      <m:t>𝑦</m:t>
                    </m:r>
                    <m:r>
                      <a:rPr lang="en-US" i="1">
                        <a:latin typeface="Cambria Math"/>
                      </a:rPr>
                      <m:t>=2</m:t>
                    </m:r>
                    <m:r>
                      <a:rPr lang="en-US" i="1">
                        <a:latin typeface="Cambria Math"/>
                      </a:rPr>
                      <m:t>𝑥</m:t>
                    </m:r>
                    <m:r>
                      <a:rPr lang="en-US" i="1">
                        <a:latin typeface="Cambria Math"/>
                      </a:rPr>
                      <m:t>+1</m:t>
                    </m:r>
                  </m:oMath>
                </a14:m>
                <a:r>
                  <a:rPr lang="en-US" dirty="0"/>
                  <a:t> on the same set of coordinate axes.  Highlight the points that lie in BOTH solution sets.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endParaRPr lang="en-US" dirty="0" smtClean="0"/>
              </a:p>
              <a:p>
                <a:pPr marL="0" indent="0">
                  <a:buNone/>
                </a:pPr>
                <a:endParaRPr lang="en-US" dirty="0"/>
              </a:p>
              <a:p>
                <a:pPr marL="0" indent="0">
                  <a:buNone/>
                </a:pPr>
                <a:endParaRPr lang="en-US" dirty="0"/>
              </a:p>
              <a:p>
                <a:pPr marL="0" indent="0">
                  <a:buNone/>
                </a:pPr>
                <a:endParaRPr lang="en-US" dirty="0"/>
              </a:p>
              <a:p>
                <a:pPr marL="0" indent="0">
                  <a:buNone/>
                </a:pPr>
                <a:r>
                  <a:rPr lang="en-US" dirty="0"/>
                  <a:t>Describe the solution set to </a:t>
                </a:r>
                <a14:m>
                  <m:oMath xmlns:m="http://schemas.openxmlformats.org/officeDocument/2006/math">
                    <m:r>
                      <a:rPr lang="en-US" i="1">
                        <a:latin typeface="Cambria Math"/>
                      </a:rPr>
                      <m:t>𝑥</m:t>
                    </m:r>
                    <m:r>
                      <a:rPr lang="en-US">
                        <a:latin typeface="Cambria Math"/>
                      </a:rPr>
                      <m:t>+</m:t>
                    </m:r>
                    <m:r>
                      <a:rPr lang="en-US" i="1">
                        <a:latin typeface="Cambria Math"/>
                      </a:rPr>
                      <m:t>𝑦</m:t>
                    </m:r>
                    <m:r>
                      <a:rPr lang="en-US">
                        <a:latin typeface="Cambria Math"/>
                      </a:rPr>
                      <m:t>&gt;10</m:t>
                    </m:r>
                  </m:oMath>
                </a14:m>
                <a:r>
                  <a:rPr lang="en-US" dirty="0"/>
                  <a:t> and </a:t>
                </a:r>
                <a14:m>
                  <m:oMath xmlns:m="http://schemas.openxmlformats.org/officeDocument/2006/math">
                    <m:r>
                      <a:rPr lang="en-US" i="1">
                        <a:latin typeface="Cambria Math"/>
                      </a:rPr>
                      <m:t>𝑦</m:t>
                    </m:r>
                    <m:r>
                      <a:rPr lang="en-US">
                        <a:latin typeface="Cambria Math"/>
                      </a:rPr>
                      <m:t>=2</m:t>
                    </m:r>
                    <m:r>
                      <a:rPr lang="en-US" i="1">
                        <a:latin typeface="Cambria Math"/>
                      </a:rPr>
                      <m:t>𝑥</m:t>
                    </m:r>
                    <m:r>
                      <a:rPr lang="en-US">
                        <a:latin typeface="Cambria Math"/>
                      </a:rPr>
                      <m:t>+1</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2315" y="873426"/>
                <a:ext cx="8650015" cy="5539245"/>
              </a:xfrm>
              <a:blipFill rotWithShape="1">
                <a:blip r:embed="rId2"/>
                <a:stretch>
                  <a:fillRect l="-1128" t="-770" r="-1128"/>
                </a:stretch>
              </a:blipFill>
            </p:spPr>
            <p:txBody>
              <a:bodyPr/>
              <a:lstStyle/>
              <a:p>
                <a:r>
                  <a:rPr lang="en-US">
                    <a:noFill/>
                  </a:rPr>
                  <a:t> </a:t>
                </a:r>
              </a:p>
            </p:txBody>
          </p:sp>
        </mc:Fallback>
      </mc:AlternateContent>
      <p:pic>
        <p:nvPicPr>
          <p:cNvPr id="4" name="Picture 3" descr="http://t3.gstatic.com/images?q=tbn:ANd9GcTqMUwPrN0f1xfop-TTR-6A4xdvNwTXbE6IFylBSwgP18_ra3pZA0XNK8wR">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786698" y="2125662"/>
            <a:ext cx="3507422" cy="3360738"/>
          </a:xfrm>
          <a:prstGeom prst="rect">
            <a:avLst/>
          </a:prstGeom>
          <a:noFill/>
          <a:ln>
            <a:noFill/>
          </a:ln>
        </p:spPr>
      </p:pic>
    </p:spTree>
    <p:extLst>
      <p:ext uri="{BB962C8B-B14F-4D97-AF65-F5344CB8AC3E}">
        <p14:creationId xmlns:p14="http://schemas.microsoft.com/office/powerpoint/2010/main" val="26319085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7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1</a:t>
            </a:r>
            <a:endParaRPr lang="en-US" dirty="0"/>
          </a:p>
        </p:txBody>
      </p:sp>
      <mc:AlternateContent xmlns:mc="http://schemas.openxmlformats.org/markup-compatibility/2006" xmlns:a14="http://schemas.microsoft.com/office/drawing/2010/main">
        <mc:Choice Requires="a14">
          <p:sp>
            <p:nvSpPr>
              <p:cNvPr id="4" name="Rectangle 2"/>
              <p:cNvSpPr>
                <a:spLocks noChangeArrowheads="1"/>
              </p:cNvSpPr>
              <p:nvPr/>
            </p:nvSpPr>
            <p:spPr bwMode="auto">
              <a:xfrm>
                <a:off x="289560" y="628393"/>
                <a:ext cx="6580648" cy="13245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800" dirty="0"/>
                  <a:t>Solve the following system of equations.</a:t>
                </a:r>
              </a:p>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a:rPr>
                          </m:ctrlPr>
                        </m:dPr>
                        <m:e>
                          <m:eqArr>
                            <m:eqArrPr>
                              <m:ctrlPr>
                                <a:rPr lang="en-US" sz="2800" i="1">
                                  <a:latin typeface="Cambria Math"/>
                                </a:rPr>
                              </m:ctrlPr>
                            </m:eqArrPr>
                            <m:e>
                              <m:r>
                                <a:rPr lang="en-US" sz="2800" i="1">
                                  <a:latin typeface="Cambria Math"/>
                                </a:rPr>
                                <m:t>𝑦</m:t>
                              </m:r>
                              <m:r>
                                <a:rPr lang="en-US" sz="2800">
                                  <a:latin typeface="Cambria Math"/>
                                </a:rPr>
                                <m:t>=2</m:t>
                              </m:r>
                              <m:r>
                                <a:rPr lang="en-US" sz="2800" i="1">
                                  <a:latin typeface="Cambria Math"/>
                                </a:rPr>
                                <m:t>𝑥</m:t>
                              </m:r>
                              <m:r>
                                <a:rPr lang="en-US" sz="2800">
                                  <a:latin typeface="Cambria Math"/>
                                </a:rPr>
                                <m:t>+1</m:t>
                              </m:r>
                            </m:e>
                            <m:e>
                              <m:r>
                                <a:rPr lang="en-US" sz="2800" i="1">
                                  <a:latin typeface="Cambria Math"/>
                                </a:rPr>
                                <m:t>𝑥</m:t>
                              </m:r>
                              <m:r>
                                <a:rPr lang="en-US" sz="2800" i="1">
                                  <a:latin typeface="Cambria Math"/>
                                </a:rPr>
                                <m:t>−</m:t>
                              </m:r>
                              <m:r>
                                <a:rPr lang="en-US" sz="2800" i="1">
                                  <a:latin typeface="Cambria Math"/>
                                </a:rPr>
                                <m:t>𝑦</m:t>
                              </m:r>
                              <m:r>
                                <a:rPr lang="en-US" sz="2800">
                                  <a:latin typeface="Cambria Math"/>
                                </a:rPr>
                                <m:t>=7</m:t>
                              </m:r>
                            </m:e>
                          </m:eqArr>
                        </m:e>
                      </m:d>
                    </m:oMath>
                  </m:oMathPara>
                </a14:m>
                <a:endParaRPr lang="en-US" sz="2800" dirty="0"/>
              </a:p>
            </p:txBody>
          </p:sp>
        </mc:Choice>
        <mc:Fallback xmlns="">
          <p:sp>
            <p:nvSpPr>
              <p:cNvPr id="4" name="Rectangle 2"/>
              <p:cNvSpPr>
                <a:spLocks noRot="1" noChangeAspect="1" noMove="1" noResize="1" noEditPoints="1" noAdjustHandles="1" noChangeArrowheads="1" noChangeShapeType="1" noTextEdit="1"/>
              </p:cNvSpPr>
              <p:nvPr/>
            </p:nvSpPr>
            <p:spPr bwMode="auto">
              <a:xfrm>
                <a:off x="289560" y="628393"/>
                <a:ext cx="6580648" cy="1324530"/>
              </a:xfrm>
              <a:prstGeom prst="rect">
                <a:avLst/>
              </a:prstGeom>
              <a:blipFill rotWithShape="1">
                <a:blip r:embed="rId2"/>
                <a:stretch>
                  <a:fillRect l="-1946" t="-4147" r="-5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1" y="1933576"/>
            <a:ext cx="8267960" cy="448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643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 1</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smtClean="0"/>
              <a:t>Classwork exercises 2</a:t>
            </a:r>
          </a:p>
          <a:p>
            <a:endParaRPr lang="en-US" dirty="0" smtClean="0"/>
          </a:p>
          <a:p>
            <a:endParaRPr lang="en-US" dirty="0" smtClean="0"/>
          </a:p>
          <a:p>
            <a:endParaRPr lang="en-US" dirty="0"/>
          </a:p>
        </p:txBody>
      </p:sp>
    </p:spTree>
    <p:extLst>
      <p:ext uri="{BB962C8B-B14F-4D97-AF65-F5344CB8AC3E}">
        <p14:creationId xmlns:p14="http://schemas.microsoft.com/office/powerpoint/2010/main" val="38832245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152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2</a:t>
            </a:r>
            <a:endParaRPr lang="en-US" dirty="0"/>
          </a:p>
        </p:txBody>
      </p:sp>
      <mc:AlternateContent xmlns:mc="http://schemas.openxmlformats.org/markup-compatibility/2006" xmlns:a14="http://schemas.microsoft.com/office/drawing/2010/main">
        <mc:Choice Requires="a14">
          <p:sp>
            <p:nvSpPr>
              <p:cNvPr id="4" name="Rectangle 2"/>
              <p:cNvSpPr>
                <a:spLocks noChangeArrowheads="1"/>
              </p:cNvSpPr>
              <p:nvPr/>
            </p:nvSpPr>
            <p:spPr bwMode="auto">
              <a:xfrm>
                <a:off x="289561" y="938464"/>
                <a:ext cx="8327498" cy="21979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dirty="0"/>
                  <a:t>Now suppose the system of equations from Exercise 1(c) was instead a system of inequalities:</a:t>
                </a:r>
              </a:p>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a:rPr>
                          </m:ctrlPr>
                        </m:dPr>
                        <m:e>
                          <m:eqArr>
                            <m:eqArrPr>
                              <m:ctrlPr>
                                <a:rPr lang="en-US" sz="2800" i="1">
                                  <a:latin typeface="Cambria Math"/>
                                </a:rPr>
                              </m:ctrlPr>
                            </m:eqArrPr>
                            <m:e>
                              <m:r>
                                <a:rPr lang="en-US" sz="2800">
                                  <a:latin typeface="Cambria Math"/>
                                </a:rPr>
                                <m:t>3</m:t>
                              </m:r>
                              <m:r>
                                <a:rPr lang="en-US" sz="2800" i="1">
                                  <a:latin typeface="Cambria Math"/>
                                </a:rPr>
                                <m:t>𝑥</m:t>
                              </m:r>
                              <m:r>
                                <a:rPr lang="en-US" sz="2800">
                                  <a:latin typeface="Cambria Math"/>
                                </a:rPr>
                                <m:t>+</m:t>
                              </m:r>
                              <m:r>
                                <a:rPr lang="en-US" sz="2800" i="1">
                                  <a:latin typeface="Cambria Math"/>
                                </a:rPr>
                                <m:t>𝑦</m:t>
                              </m:r>
                              <m:r>
                                <a:rPr lang="en-US" sz="2800">
                                  <a:latin typeface="Cambria Math"/>
                                </a:rPr>
                                <m:t>≥5</m:t>
                              </m:r>
                            </m:e>
                            <m:e>
                              <m:r>
                                <a:rPr lang="en-US" sz="2800">
                                  <a:latin typeface="Cambria Math"/>
                                </a:rPr>
                                <m:t>3</m:t>
                              </m:r>
                              <m:r>
                                <a:rPr lang="en-US" sz="2800" i="1">
                                  <a:latin typeface="Cambria Math"/>
                                </a:rPr>
                                <m:t>𝑥</m:t>
                              </m:r>
                              <m:r>
                                <a:rPr lang="en-US" sz="2800">
                                  <a:latin typeface="Cambria Math"/>
                                </a:rPr>
                                <m:t>+</m:t>
                              </m:r>
                              <m:r>
                                <a:rPr lang="en-US" sz="2800" i="1">
                                  <a:latin typeface="Cambria Math"/>
                                </a:rPr>
                                <m:t>𝑦</m:t>
                              </m:r>
                              <m:r>
                                <a:rPr lang="en-US" sz="2800">
                                  <a:latin typeface="Cambria Math"/>
                                </a:rPr>
                                <m:t>≤8</m:t>
                              </m:r>
                            </m:e>
                          </m:eqArr>
                        </m:e>
                      </m:d>
                    </m:oMath>
                  </m:oMathPara>
                </a14:m>
                <a:endParaRPr lang="en-US" sz="2800" dirty="0"/>
              </a:p>
              <a:p>
                <a:r>
                  <a:rPr lang="en-US" sz="2800" dirty="0"/>
                  <a:t>Graph the solution set. </a:t>
                </a:r>
              </a:p>
            </p:txBody>
          </p:sp>
        </mc:Choice>
        <mc:Fallback xmlns="">
          <p:sp>
            <p:nvSpPr>
              <p:cNvPr id="4" name="Rectangle 2"/>
              <p:cNvSpPr>
                <a:spLocks noRot="1" noChangeAspect="1" noMove="1" noResize="1" noEditPoints="1" noAdjustHandles="1" noChangeArrowheads="1" noChangeShapeType="1" noTextEdit="1"/>
              </p:cNvSpPr>
              <p:nvPr/>
            </p:nvSpPr>
            <p:spPr bwMode="auto">
              <a:xfrm>
                <a:off x="289561" y="938464"/>
                <a:ext cx="8327498" cy="2197909"/>
              </a:xfrm>
              <a:prstGeom prst="rect">
                <a:avLst/>
              </a:prstGeom>
              <a:blipFill rotWithShape="1">
                <a:blip r:embed="rId2"/>
                <a:stretch>
                  <a:fillRect l="-1537" t="-2222" b="-7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4114800" y="2648691"/>
            <a:ext cx="4114800" cy="3965469"/>
          </a:xfrm>
          <a:prstGeom prst="rect">
            <a:avLst/>
          </a:prstGeom>
        </p:spPr>
      </p:pic>
    </p:spTree>
    <p:extLst>
      <p:ext uri="{BB962C8B-B14F-4D97-AF65-F5344CB8AC3E}">
        <p14:creationId xmlns:p14="http://schemas.microsoft.com/office/powerpoint/2010/main" val="6090948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152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3</a:t>
            </a:r>
            <a:endParaRPr lang="en-US" dirty="0"/>
          </a:p>
        </p:txBody>
      </p:sp>
      <mc:AlternateContent xmlns:mc="http://schemas.openxmlformats.org/markup-compatibility/2006" xmlns:a14="http://schemas.microsoft.com/office/drawing/2010/main">
        <mc:Choice Requires="a14">
          <p:sp>
            <p:nvSpPr>
              <p:cNvPr id="4" name="Rectangle 2"/>
              <p:cNvSpPr>
                <a:spLocks noChangeArrowheads="1"/>
              </p:cNvSpPr>
              <p:nvPr/>
            </p:nvSpPr>
            <p:spPr bwMode="auto">
              <a:xfrm>
                <a:off x="289561" y="979468"/>
                <a:ext cx="8327498"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dirty="0"/>
                  <a:t>Graph the solution set to the system of inequalities. </a:t>
                </a:r>
              </a:p>
              <a:p>
                <a14:m>
                  <m:oMath xmlns:m="http://schemas.openxmlformats.org/officeDocument/2006/math">
                    <m:r>
                      <a:rPr lang="en-US" sz="2800">
                        <a:latin typeface="Cambria Math"/>
                      </a:rPr>
                      <m:t>2</m:t>
                    </m:r>
                    <m:r>
                      <a:rPr lang="en-US" sz="2800" i="1">
                        <a:latin typeface="Cambria Math"/>
                      </a:rPr>
                      <m:t>𝑥</m:t>
                    </m:r>
                    <m:r>
                      <a:rPr lang="en-US" sz="2800" i="1">
                        <a:latin typeface="Cambria Math"/>
                      </a:rPr>
                      <m:t>−</m:t>
                    </m:r>
                    <m:r>
                      <a:rPr lang="en-US" sz="2800" i="1">
                        <a:latin typeface="Cambria Math"/>
                      </a:rPr>
                      <m:t>𝑦</m:t>
                    </m:r>
                    <m:r>
                      <a:rPr lang="en-US" sz="2800">
                        <a:latin typeface="Cambria Math"/>
                      </a:rPr>
                      <m:t>&lt;3</m:t>
                    </m:r>
                  </m:oMath>
                </a14:m>
                <a:r>
                  <a:rPr lang="en-US" sz="2800" dirty="0"/>
                  <a:t> and </a:t>
                </a:r>
                <a14:m>
                  <m:oMath xmlns:m="http://schemas.openxmlformats.org/officeDocument/2006/math">
                    <m:r>
                      <a:rPr lang="en-US" sz="2800">
                        <a:latin typeface="Cambria Math"/>
                      </a:rPr>
                      <m:t>4</m:t>
                    </m:r>
                    <m:r>
                      <a:rPr lang="en-US" sz="2800" i="1">
                        <a:latin typeface="Cambria Math"/>
                      </a:rPr>
                      <m:t>𝑥</m:t>
                    </m:r>
                    <m:r>
                      <a:rPr lang="en-US" sz="2800">
                        <a:latin typeface="Cambria Math"/>
                      </a:rPr>
                      <m:t>+3</m:t>
                    </m:r>
                    <m:r>
                      <a:rPr lang="en-US" sz="2800" i="1">
                        <a:latin typeface="Cambria Math"/>
                      </a:rPr>
                      <m:t>𝑦</m:t>
                    </m:r>
                    <m:r>
                      <a:rPr lang="en-US" sz="2800">
                        <a:latin typeface="Cambria Math"/>
                      </a:rPr>
                      <m:t>≥0</m:t>
                    </m:r>
                  </m:oMath>
                </a14:m>
                <a:endParaRPr lang="en-US" sz="2800" dirty="0"/>
              </a:p>
            </p:txBody>
          </p:sp>
        </mc:Choice>
        <mc:Fallback xmlns="">
          <p:sp>
            <p:nvSpPr>
              <p:cNvPr id="4" name="Rectangle 2"/>
              <p:cNvSpPr>
                <a:spLocks noRot="1" noChangeAspect="1" noMove="1" noResize="1" noEditPoints="1" noAdjustHandles="1" noChangeArrowheads="1" noChangeShapeType="1" noTextEdit="1"/>
              </p:cNvSpPr>
              <p:nvPr/>
            </p:nvSpPr>
            <p:spPr bwMode="auto">
              <a:xfrm>
                <a:off x="289561" y="979468"/>
                <a:ext cx="8327498" cy="954107"/>
              </a:xfrm>
              <a:prstGeom prst="rect">
                <a:avLst/>
              </a:prstGeom>
              <a:blipFill rotWithShape="1">
                <a:blip r:embed="rId2"/>
                <a:stretch>
                  <a:fillRect l="-1537" t="-6410" r="-1830" b="-173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descr="http://t3.gstatic.com/images?q=tbn:ANd9GcTqMUwPrN0f1xfop-TTR-6A4xdvNwTXbE6IFylBSwgP18_ra3pZA0XNK8wR">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01274" y="1933575"/>
            <a:ext cx="4815785" cy="4345305"/>
          </a:xfrm>
          <a:prstGeom prst="rect">
            <a:avLst/>
          </a:prstGeom>
          <a:noFill/>
          <a:ln>
            <a:noFill/>
          </a:ln>
        </p:spPr>
      </p:pic>
    </p:spTree>
    <p:extLst>
      <p:ext uri="{BB962C8B-B14F-4D97-AF65-F5344CB8AC3E}">
        <p14:creationId xmlns:p14="http://schemas.microsoft.com/office/powerpoint/2010/main" val="3596483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Summary/Notes</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smtClean="0"/>
              <a:t>There are 3 ways to solve a system of equations:</a:t>
            </a:r>
          </a:p>
          <a:p>
            <a:r>
              <a:rPr lang="en-US" dirty="0" smtClean="0"/>
              <a:t>Graphically, </a:t>
            </a:r>
          </a:p>
          <a:p>
            <a:r>
              <a:rPr lang="en-US" dirty="0" smtClean="0"/>
              <a:t>Algebraically (elimination or substitution), or </a:t>
            </a:r>
            <a:endParaRPr lang="en-US" dirty="0"/>
          </a:p>
          <a:p>
            <a:r>
              <a:rPr lang="en-US" dirty="0" smtClean="0"/>
              <a:t>Numerically (with a table)</a:t>
            </a:r>
          </a:p>
          <a:p>
            <a:endParaRPr lang="en-US" dirty="0"/>
          </a:p>
          <a:p>
            <a:pPr marL="0" indent="0">
              <a:buNone/>
            </a:pPr>
            <a:r>
              <a:rPr lang="en-US" dirty="0" smtClean="0"/>
              <a:t>Graphs often lead to estimating solutions, but they are often the best method for systems of inequalities </a:t>
            </a:r>
            <a:r>
              <a:rPr lang="en-US" dirty="0"/>
              <a:t>due to the difficulty in describing solution </a:t>
            </a:r>
            <a:r>
              <a:rPr lang="en-US" dirty="0" smtClean="0"/>
              <a:t>sets.</a:t>
            </a:r>
          </a:p>
        </p:txBody>
      </p:sp>
    </p:spTree>
    <p:extLst>
      <p:ext uri="{BB962C8B-B14F-4D97-AF65-F5344CB8AC3E}">
        <p14:creationId xmlns:p14="http://schemas.microsoft.com/office/powerpoint/2010/main" val="2226614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 2-3</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a:t>
            </a:r>
          </a:p>
          <a:p>
            <a:endParaRPr lang="en-US" dirty="0" smtClean="0"/>
          </a:p>
          <a:p>
            <a:endParaRPr lang="en-US" dirty="0" smtClean="0"/>
          </a:p>
          <a:p>
            <a:endParaRPr lang="en-US" dirty="0"/>
          </a:p>
        </p:txBody>
      </p:sp>
    </p:spTree>
    <p:extLst>
      <p:ext uri="{BB962C8B-B14F-4D97-AF65-F5344CB8AC3E}">
        <p14:creationId xmlns:p14="http://schemas.microsoft.com/office/powerpoint/2010/main" val="8432559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23</a:t>
            </a:r>
            <a:endParaRPr lang="en-US" dirty="0"/>
          </a:p>
        </p:txBody>
      </p:sp>
      <p:sp>
        <p:nvSpPr>
          <p:cNvPr id="3" name="Subtitle 2"/>
          <p:cNvSpPr>
            <a:spLocks noGrp="1"/>
          </p:cNvSpPr>
          <p:nvPr>
            <p:ph type="subTitle" idx="1"/>
          </p:nvPr>
        </p:nvSpPr>
        <p:spPr/>
        <p:txBody>
          <a:bodyPr/>
          <a:lstStyle/>
          <a:p>
            <a:r>
              <a:rPr lang="en-US" dirty="0" smtClean="0"/>
              <a:t>Warm up, example, classwork</a:t>
            </a:r>
            <a:endParaRPr lang="en-US" dirty="0"/>
          </a:p>
        </p:txBody>
      </p:sp>
    </p:spTree>
    <p:extLst>
      <p:ext uri="{BB962C8B-B14F-4D97-AF65-F5344CB8AC3E}">
        <p14:creationId xmlns:p14="http://schemas.microsoft.com/office/powerpoint/2010/main" val="2395280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Warm 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a:t>Here is a system of two linear equations.  Verify that the solution to this system is </a:t>
                </a:r>
                <a14:m>
                  <m:oMath xmlns:m="http://schemas.openxmlformats.org/officeDocument/2006/math">
                    <m:r>
                      <a:rPr lang="en-US" i="1">
                        <a:latin typeface="Cambria Math"/>
                      </a:rPr>
                      <m:t>(3,4)</m:t>
                    </m:r>
                  </m:oMath>
                </a14:m>
                <a:r>
                  <a:rPr lang="en-US" dirty="0"/>
                  <a:t>. </a:t>
                </a:r>
              </a:p>
              <a:p>
                <a:pPr marL="0" indent="0">
                  <a:buNone/>
                </a:pPr>
                <a:r>
                  <a:rPr lang="en-US" dirty="0"/>
                  <a:t>	Equation A1:  </a:t>
                </a:r>
                <a14:m>
                  <m:oMath xmlns:m="http://schemas.openxmlformats.org/officeDocument/2006/math">
                    <m:r>
                      <a:rPr lang="en-US" i="1">
                        <a:latin typeface="Cambria Math"/>
                      </a:rPr>
                      <m:t>𝑦</m:t>
                    </m:r>
                    <m:r>
                      <a:rPr lang="en-US" i="1">
                        <a:latin typeface="Cambria Math"/>
                      </a:rPr>
                      <m:t>=</m:t>
                    </m:r>
                    <m:r>
                      <a:rPr lang="en-US" i="1">
                        <a:latin typeface="Cambria Math"/>
                      </a:rPr>
                      <m:t>𝑥</m:t>
                    </m:r>
                    <m:r>
                      <a:rPr lang="en-US" i="1">
                        <a:latin typeface="Cambria Math"/>
                      </a:rPr>
                      <m:t>+1</m:t>
                    </m:r>
                  </m:oMath>
                </a14:m>
                <a:endParaRPr lang="en-US" dirty="0"/>
              </a:p>
              <a:p>
                <a:pPr marL="0" indent="0">
                  <a:buNone/>
                </a:pPr>
                <a:r>
                  <a:rPr lang="en-US" dirty="0"/>
                  <a:t>	Equation A2:  </a:t>
                </a:r>
                <a14:m>
                  <m:oMath xmlns:m="http://schemas.openxmlformats.org/officeDocument/2006/math">
                    <m:r>
                      <a:rPr lang="en-US" i="1">
                        <a:latin typeface="Cambria Math"/>
                      </a:rPr>
                      <m:t>𝑦</m:t>
                    </m:r>
                    <m:r>
                      <a:rPr lang="en-US" i="1">
                        <a:latin typeface="Cambria Math"/>
                      </a:rPr>
                      <m:t>=−2</m:t>
                    </m:r>
                    <m:r>
                      <a:rPr lang="en-US" i="1">
                        <a:latin typeface="Cambria Math"/>
                      </a:rPr>
                      <m:t>𝑥</m:t>
                    </m:r>
                    <m:r>
                      <a:rPr lang="en-US" i="1">
                        <a:latin typeface="Cambria Math"/>
                      </a:rPr>
                      <m:t>+10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2315" y="873426"/>
                <a:ext cx="8650015" cy="5539245"/>
              </a:xfrm>
              <a:blipFill rotWithShape="1">
                <a:blip r:embed="rId2"/>
                <a:stretch>
                  <a:fillRect l="-1128" t="-770"/>
                </a:stretch>
              </a:blipFill>
            </p:spPr>
            <p:txBody>
              <a:bodyPr/>
              <a:lstStyle/>
              <a:p>
                <a:r>
                  <a:rPr lang="en-US">
                    <a:noFill/>
                  </a:rPr>
                  <a:t> </a:t>
                </a:r>
              </a:p>
            </p:txBody>
          </p:sp>
        </mc:Fallback>
      </mc:AlternateContent>
    </p:spTree>
    <p:extLst>
      <p:ext uri="{BB962C8B-B14F-4D97-AF65-F5344CB8AC3E}">
        <p14:creationId xmlns:p14="http://schemas.microsoft.com/office/powerpoint/2010/main" val="3660351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674"/>
            <a:ext cx="8229600" cy="747930"/>
          </a:xfrm>
        </p:spPr>
        <p:txBody>
          <a:bodyPr/>
          <a:lstStyle/>
          <a:p>
            <a:r>
              <a:rPr lang="en-US" dirty="0" smtClean="0"/>
              <a:t>Notes</a:t>
            </a:r>
            <a:endParaRPr lang="en-US" dirty="0"/>
          </a:p>
        </p:txBody>
      </p:sp>
      <p:sp>
        <p:nvSpPr>
          <p:cNvPr id="3" name="Content Placeholder 2"/>
          <p:cNvSpPr>
            <a:spLocks noGrp="1"/>
          </p:cNvSpPr>
          <p:nvPr>
            <p:ph idx="1"/>
          </p:nvPr>
        </p:nvSpPr>
        <p:spPr>
          <a:xfrm>
            <a:off x="457200" y="904684"/>
            <a:ext cx="8229600" cy="5569949"/>
          </a:xfrm>
        </p:spPr>
        <p:txBody>
          <a:bodyPr>
            <a:normAutofit/>
          </a:bodyPr>
          <a:lstStyle/>
          <a:p>
            <a:pPr marL="0" indent="0">
              <a:buNone/>
            </a:pPr>
            <a:r>
              <a:rPr lang="en-US" sz="2800" i="1" dirty="0" smtClean="0"/>
              <a:t>The </a:t>
            </a:r>
            <a:r>
              <a:rPr lang="en-US" sz="2800" i="1" u="sng" dirty="0" smtClean="0"/>
              <a:t>solution </a:t>
            </a:r>
            <a:r>
              <a:rPr lang="en-US" sz="2800" i="1" u="sng" dirty="0"/>
              <a:t>set </a:t>
            </a:r>
            <a:r>
              <a:rPr lang="en-US" sz="2800" dirty="0"/>
              <a:t>of an equation written with </a:t>
            </a:r>
            <a:r>
              <a:rPr lang="en-US" sz="2800" dirty="0" smtClean="0"/>
              <a:t>one </a:t>
            </a:r>
            <a:r>
              <a:rPr lang="en-US" sz="2800" dirty="0"/>
              <a:t>variable is the set of all values one can </a:t>
            </a:r>
            <a:r>
              <a:rPr lang="en-US" sz="2800" dirty="0" smtClean="0"/>
              <a:t>assign </a:t>
            </a:r>
            <a:r>
              <a:rPr lang="en-US" sz="2800" dirty="0"/>
              <a:t>to that variable to make the </a:t>
            </a:r>
            <a:r>
              <a:rPr lang="en-US" sz="2800" dirty="0" smtClean="0"/>
              <a:t>equation true.  </a:t>
            </a:r>
          </a:p>
          <a:p>
            <a:pPr marL="0" indent="0">
              <a:buNone/>
            </a:pPr>
            <a:endParaRPr lang="en-US" sz="1100" dirty="0"/>
          </a:p>
          <a:p>
            <a:pPr marL="0" indent="0">
              <a:buNone/>
            </a:pPr>
            <a:r>
              <a:rPr lang="en-US" sz="2800" dirty="0" smtClean="0"/>
              <a:t>To </a:t>
            </a:r>
            <a:r>
              <a:rPr lang="en-US" sz="2800" i="1" u="sng" dirty="0"/>
              <a:t>solve an equation</a:t>
            </a:r>
            <a:r>
              <a:rPr lang="en-US" sz="2800" i="1" dirty="0"/>
              <a:t> </a:t>
            </a:r>
            <a:r>
              <a:rPr lang="en-US" sz="2800" dirty="0"/>
              <a:t>means to find the solution set for that equation</a:t>
            </a:r>
            <a:r>
              <a:rPr lang="en-US" sz="2800" dirty="0" smtClean="0"/>
              <a:t>.</a:t>
            </a:r>
          </a:p>
          <a:p>
            <a:pPr marL="0" indent="0">
              <a:buNone/>
            </a:pPr>
            <a:endParaRPr lang="en-US" sz="2800" dirty="0" smtClean="0"/>
          </a:p>
        </p:txBody>
      </p:sp>
    </p:spTree>
    <p:extLst>
      <p:ext uri="{BB962C8B-B14F-4D97-AF65-F5344CB8AC3E}">
        <p14:creationId xmlns:p14="http://schemas.microsoft.com/office/powerpoint/2010/main" val="34133746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152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 Elimination Method</a:t>
            </a:r>
            <a:endParaRPr lang="en-US" dirty="0"/>
          </a:p>
        </p:txBody>
      </p:sp>
      <p:sp>
        <p:nvSpPr>
          <p:cNvPr id="4" name="Rectangle 2"/>
          <p:cNvSpPr>
            <a:spLocks noChangeArrowheads="1"/>
          </p:cNvSpPr>
          <p:nvPr/>
        </p:nvSpPr>
        <p:spPr bwMode="auto">
          <a:xfrm>
            <a:off x="289561" y="1194912"/>
            <a:ext cx="83274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en-US" sz="2800" dirty="0">
                <a:solidFill>
                  <a:srgbClr val="231F20"/>
                </a:solidFill>
                <a:latin typeface="Calibri" pitchFamily="34" charset="0"/>
                <a:ea typeface="Myriad Pro"/>
                <a:cs typeface="Myriad Pro"/>
              </a:rPr>
              <a:t>Solve this system of linear equations algebraically.</a:t>
            </a:r>
            <a:endParaRPr lang="en-US" sz="2800" dirty="0"/>
          </a:p>
        </p:txBody>
      </p:sp>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737122" y="1653450"/>
            <a:ext cx="2458692" cy="1200329"/>
            <a:chOff x="1403096" y="1790610"/>
            <a:chExt cx="2458692" cy="1200329"/>
          </a:xfrm>
        </p:grpSpPr>
        <mc:AlternateContent xmlns:mc="http://schemas.openxmlformats.org/markup-compatibility/2006" xmlns:a14="http://schemas.microsoft.com/office/drawing/2010/main">
          <mc:Choice Requires="a14">
            <p:sp>
              <p:nvSpPr>
                <p:cNvPr id="8" name="TextBox 7"/>
                <p:cNvSpPr txBox="1"/>
                <p:nvPr/>
              </p:nvSpPr>
              <p:spPr>
                <a:xfrm>
                  <a:off x="1706880" y="2006203"/>
                  <a:ext cx="17252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2</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=6</m:t>
                        </m:r>
                      </m:oMath>
                    </m:oMathPara>
                  </a14:m>
                  <a:endParaRPr lang="en-US" sz="2400" b="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1706880" y="2006203"/>
                  <a:ext cx="1725280" cy="461665"/>
                </a:xfrm>
                <a:prstGeom prst="rect">
                  <a:avLst/>
                </a:prstGeom>
                <a:blipFill rotWithShape="1">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37360" y="2456259"/>
                  <a:ext cx="21244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−3</m:t>
                        </m:r>
                        <m:r>
                          <a:rPr lang="en-US" sz="2400" b="0" i="1" smtClean="0">
                            <a:latin typeface="Cambria Math"/>
                          </a:rPr>
                          <m:t>𝑦</m:t>
                        </m:r>
                        <m:r>
                          <a:rPr lang="en-US" sz="2400" b="0" i="1" smtClean="0">
                            <a:latin typeface="Cambria Math"/>
                          </a:rPr>
                          <m:t>=−11</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737360" y="2456259"/>
                  <a:ext cx="2124428" cy="461665"/>
                </a:xfrm>
                <a:prstGeom prst="rect">
                  <a:avLst/>
                </a:prstGeom>
                <a:blipFill rotWithShape="1">
                  <a:blip r:embed="rId3"/>
                  <a:stretch>
                    <a:fillRect b="-18421"/>
                  </a:stretch>
                </a:blipFill>
              </p:spPr>
              <p:txBody>
                <a:bodyPr/>
                <a:lstStyle/>
                <a:p>
                  <a:r>
                    <a:rPr lang="en-US">
                      <a:noFill/>
                    </a:rPr>
                    <a:t> </a:t>
                  </a:r>
                </a:p>
              </p:txBody>
            </p:sp>
          </mc:Fallback>
        </mc:AlternateContent>
        <p:sp>
          <p:nvSpPr>
            <p:cNvPr id="10" name="TextBox 9"/>
            <p:cNvSpPr txBox="1"/>
            <p:nvPr/>
          </p:nvSpPr>
          <p:spPr>
            <a:xfrm>
              <a:off x="1403096" y="1790610"/>
              <a:ext cx="1158240" cy="1200329"/>
            </a:xfrm>
            <a:prstGeom prst="rect">
              <a:avLst/>
            </a:prstGeom>
            <a:noFill/>
          </p:spPr>
          <p:txBody>
            <a:bodyPr wrap="square" rtlCol="0">
              <a:spAutoFit/>
            </a:bodyPr>
            <a:lstStyle/>
            <a:p>
              <a:r>
                <a:rPr lang="en-US" sz="7200" dirty="0"/>
                <a:t>{</a:t>
              </a:r>
              <a:endParaRPr lang="en-US" sz="9000" dirty="0"/>
            </a:p>
          </p:txBody>
        </p:sp>
      </p:grpSp>
    </p:spTree>
    <p:extLst>
      <p:ext uri="{BB962C8B-B14F-4D97-AF65-F5344CB8AC3E}">
        <p14:creationId xmlns:p14="http://schemas.microsoft.com/office/powerpoint/2010/main" val="35336407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Key Point</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smtClean="0"/>
              <a:t>The elimination method works because multiplying both sides of an equation by the same constant maintains the solution set.</a:t>
            </a:r>
          </a:p>
        </p:txBody>
      </p:sp>
    </p:spTree>
    <p:extLst>
      <p:ext uri="{BB962C8B-B14F-4D97-AF65-F5344CB8AC3E}">
        <p14:creationId xmlns:p14="http://schemas.microsoft.com/office/powerpoint/2010/main" val="25416307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Classwork23 exercise 1-3</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a:t>
            </a:r>
          </a:p>
          <a:p>
            <a:r>
              <a:rPr lang="en-US" dirty="0" smtClean="0"/>
              <a:t>Complete cw21 &amp; cw22</a:t>
            </a:r>
          </a:p>
          <a:p>
            <a:endParaRPr lang="en-US" dirty="0" smtClean="0"/>
          </a:p>
          <a:p>
            <a:endParaRPr lang="en-US" dirty="0" smtClean="0"/>
          </a:p>
          <a:p>
            <a:endParaRPr lang="en-US" dirty="0"/>
          </a:p>
        </p:txBody>
      </p:sp>
    </p:spTree>
    <p:extLst>
      <p:ext uri="{BB962C8B-B14F-4D97-AF65-F5344CB8AC3E}">
        <p14:creationId xmlns:p14="http://schemas.microsoft.com/office/powerpoint/2010/main" val="16502299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24</a:t>
            </a:r>
            <a:endParaRPr lang="en-US" dirty="0"/>
          </a:p>
        </p:txBody>
      </p:sp>
      <p:sp>
        <p:nvSpPr>
          <p:cNvPr id="3" name="Subtitle 2"/>
          <p:cNvSpPr>
            <a:spLocks noGrp="1"/>
          </p:cNvSpPr>
          <p:nvPr>
            <p:ph type="subTitle" idx="1"/>
          </p:nvPr>
        </p:nvSpPr>
        <p:spPr/>
        <p:txBody>
          <a:bodyPr/>
          <a:lstStyle/>
          <a:p>
            <a:r>
              <a:rPr lang="en-US" dirty="0" smtClean="0"/>
              <a:t>Warm up, examples, classwork, summary</a:t>
            </a:r>
            <a:endParaRPr lang="en-US" dirty="0"/>
          </a:p>
        </p:txBody>
      </p:sp>
    </p:spTree>
    <p:extLst>
      <p:ext uri="{BB962C8B-B14F-4D97-AF65-F5344CB8AC3E}">
        <p14:creationId xmlns:p14="http://schemas.microsoft.com/office/powerpoint/2010/main" val="26784976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Warm 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a:t>In Lewis Carroll’s </a:t>
                </a:r>
                <a:r>
                  <a:rPr lang="en-US" i="1" dirty="0"/>
                  <a:t>Through the Looking Glass, </a:t>
                </a:r>
                <a:r>
                  <a:rPr lang="en-US" dirty="0"/>
                  <a:t>Tweedledum says, “The sum of your weight and twice mine is </a:t>
                </a:r>
                <a14:m>
                  <m:oMath xmlns:m="http://schemas.openxmlformats.org/officeDocument/2006/math">
                    <m:r>
                      <a:rPr lang="en-US" i="1">
                        <a:latin typeface="Cambria Math"/>
                      </a:rPr>
                      <m:t>361</m:t>
                    </m:r>
                  </m:oMath>
                </a14:m>
                <a:r>
                  <a:rPr lang="en-US" dirty="0"/>
                  <a:t> pounds.”  </a:t>
                </a:r>
                <a:r>
                  <a:rPr lang="en-US" dirty="0" err="1"/>
                  <a:t>Tweedledee</a:t>
                </a:r>
                <a:r>
                  <a:rPr lang="en-US" dirty="0"/>
                  <a:t> replies, “The sum of your weight and twice mine is </a:t>
                </a:r>
                <a14:m>
                  <m:oMath xmlns:m="http://schemas.openxmlformats.org/officeDocument/2006/math">
                    <m:r>
                      <a:rPr lang="en-US" i="1">
                        <a:latin typeface="Cambria Math"/>
                      </a:rPr>
                      <m:t>362</m:t>
                    </m:r>
                  </m:oMath>
                </a14:m>
                <a:r>
                  <a:rPr lang="en-US" dirty="0"/>
                  <a:t> pounds.”   </a:t>
                </a:r>
                <a:r>
                  <a:rPr lang="en-US" dirty="0" smtClean="0"/>
                  <a:t>       Find </a:t>
                </a:r>
                <a:r>
                  <a:rPr lang="en-US" dirty="0"/>
                  <a:t>both of their weights.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2315" y="873426"/>
                <a:ext cx="8650015" cy="5539245"/>
              </a:xfrm>
              <a:blipFill rotWithShape="1">
                <a:blip r:embed="rId2"/>
                <a:stretch>
                  <a:fillRect l="-1128" t="-770" r="-1621"/>
                </a:stretch>
              </a:blipFill>
            </p:spPr>
            <p:txBody>
              <a:bodyPr/>
              <a:lstStyle/>
              <a:p>
                <a:r>
                  <a:rPr lang="en-US">
                    <a:noFill/>
                  </a:rPr>
                  <a:t> </a:t>
                </a:r>
              </a:p>
            </p:txBody>
          </p:sp>
        </mc:Fallback>
      </mc:AlternateContent>
    </p:spTree>
    <p:extLst>
      <p:ext uri="{BB962C8B-B14F-4D97-AF65-F5344CB8AC3E}">
        <p14:creationId xmlns:p14="http://schemas.microsoft.com/office/powerpoint/2010/main" val="5389509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152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4" name="Rectangle 2"/>
              <p:cNvSpPr>
                <a:spLocks noChangeArrowheads="1"/>
              </p:cNvSpPr>
              <p:nvPr/>
            </p:nvSpPr>
            <p:spPr bwMode="auto">
              <a:xfrm>
                <a:off x="289561" y="912258"/>
                <a:ext cx="8327498" cy="22467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dirty="0"/>
                  <a:t>Lulu tells her little brother, Jack, that she is holding </a:t>
                </a:r>
                <a14:m>
                  <m:oMath xmlns:m="http://schemas.openxmlformats.org/officeDocument/2006/math">
                    <m:r>
                      <a:rPr lang="en-US" sz="2800">
                        <a:latin typeface="Cambria Math"/>
                      </a:rPr>
                      <m:t>20</m:t>
                    </m:r>
                  </m:oMath>
                </a14:m>
                <a:r>
                  <a:rPr lang="en-US" sz="2800" dirty="0"/>
                  <a:t> coins, all of which are either dimes or quarters.  They have a value of </a:t>
                </a:r>
                <a14:m>
                  <m:oMath xmlns:m="http://schemas.openxmlformats.org/officeDocument/2006/math">
                    <m:r>
                      <a:rPr lang="en-US" sz="2800">
                        <a:latin typeface="Cambria Math"/>
                      </a:rPr>
                      <m:t>$4.10</m:t>
                    </m:r>
                  </m:oMath>
                </a14:m>
                <a:r>
                  <a:rPr lang="en-US" sz="2800" dirty="0"/>
                  <a:t>.  She says she will give him the coins if he can tell her how many of each she is holding.  Solve this problem for Jack.  </a:t>
                </a:r>
              </a:p>
            </p:txBody>
          </p:sp>
        </mc:Choice>
        <mc:Fallback xmlns="">
          <p:sp>
            <p:nvSpPr>
              <p:cNvPr id="4" name="Rectangle 2"/>
              <p:cNvSpPr>
                <a:spLocks noRot="1" noChangeAspect="1" noMove="1" noResize="1" noEditPoints="1" noAdjustHandles="1" noChangeArrowheads="1" noChangeShapeType="1" noTextEdit="1"/>
              </p:cNvSpPr>
              <p:nvPr/>
            </p:nvSpPr>
            <p:spPr bwMode="auto">
              <a:xfrm>
                <a:off x="289561" y="912258"/>
                <a:ext cx="8327498" cy="2246769"/>
              </a:xfrm>
              <a:prstGeom prst="rect">
                <a:avLst/>
              </a:prstGeom>
              <a:blipFill rotWithShape="1">
                <a:blip r:embed="rId2"/>
                <a:stretch>
                  <a:fillRect l="-1537" t="-2446" r="-1245" b="-70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1417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97"/>
            <a:ext cx="8229600" cy="990600"/>
          </a:xfrm>
        </p:spPr>
        <p:txBody>
          <a:bodyPr/>
          <a:lstStyle/>
          <a:p>
            <a:r>
              <a:rPr lang="en-US" dirty="0" smtClean="0"/>
              <a:t>Key Points</a:t>
            </a:r>
            <a:endParaRPr lang="en-US" dirty="0"/>
          </a:p>
        </p:txBody>
      </p:sp>
      <p:sp>
        <p:nvSpPr>
          <p:cNvPr id="3" name="Content Placeholder 2"/>
          <p:cNvSpPr>
            <a:spLocks noGrp="1"/>
          </p:cNvSpPr>
          <p:nvPr>
            <p:ph idx="1"/>
          </p:nvPr>
        </p:nvSpPr>
        <p:spPr>
          <a:xfrm>
            <a:off x="302315" y="873426"/>
            <a:ext cx="8650015" cy="5539245"/>
          </a:xfrm>
        </p:spPr>
        <p:txBody>
          <a:bodyPr>
            <a:normAutofit/>
          </a:bodyPr>
          <a:lstStyle/>
          <a:p>
            <a:pPr marL="0" indent="0">
              <a:buNone/>
            </a:pPr>
            <a:r>
              <a:rPr lang="en-US" dirty="0" smtClean="0"/>
              <a:t>When there are two unknowns, we need at least two equations in order to solve the system.</a:t>
            </a:r>
          </a:p>
          <a:p>
            <a:pPr marL="0" indent="0">
              <a:buNone/>
            </a:pPr>
            <a:endParaRPr lang="en-US" dirty="0"/>
          </a:p>
          <a:p>
            <a:pPr marL="0" indent="0">
              <a:buNone/>
            </a:pPr>
            <a:r>
              <a:rPr lang="en-US" dirty="0" smtClean="0"/>
              <a:t>When writing systems of equations/inequalities:</a:t>
            </a:r>
          </a:p>
          <a:p>
            <a:pPr marL="457200" indent="-457200">
              <a:buAutoNum type="arabicParenR"/>
            </a:pPr>
            <a:r>
              <a:rPr lang="en-US" dirty="0" smtClean="0"/>
              <a:t>Define your variables (</a:t>
            </a:r>
            <a:r>
              <a:rPr lang="en-US" i="1" dirty="0" smtClean="0"/>
              <a:t>do not write x=  or y=  </a:t>
            </a:r>
            <a:r>
              <a:rPr lang="en-US" dirty="0" smtClean="0"/>
              <a:t>)</a:t>
            </a:r>
          </a:p>
          <a:p>
            <a:pPr marL="457200" indent="-457200">
              <a:buAutoNum type="arabicParenR"/>
            </a:pPr>
            <a:r>
              <a:rPr lang="en-US" dirty="0" smtClean="0"/>
              <a:t>Create the equations/inequalities</a:t>
            </a:r>
          </a:p>
          <a:p>
            <a:pPr marL="457200" indent="-457200">
              <a:buAutoNum type="arabicParenR"/>
            </a:pPr>
            <a:r>
              <a:rPr lang="en-US" dirty="0" smtClean="0"/>
              <a:t>Solve using the best method </a:t>
            </a:r>
          </a:p>
          <a:p>
            <a:pPr marL="731520" lvl="1" indent="-457200">
              <a:buFont typeface="+mj-lt"/>
              <a:buAutoNum type="alphaLcParenR"/>
            </a:pPr>
            <a:r>
              <a:rPr lang="en-US" dirty="0" smtClean="0"/>
              <a:t>Graphing</a:t>
            </a:r>
          </a:p>
          <a:p>
            <a:pPr marL="731520" lvl="1" indent="-457200">
              <a:buFont typeface="+mj-lt"/>
              <a:buAutoNum type="alphaLcParenR"/>
            </a:pPr>
            <a:r>
              <a:rPr lang="en-US" dirty="0" smtClean="0"/>
              <a:t>Substitution</a:t>
            </a:r>
          </a:p>
          <a:p>
            <a:pPr marL="731520" lvl="1" indent="-457200">
              <a:buFont typeface="+mj-lt"/>
              <a:buAutoNum type="alphaLcParenR"/>
            </a:pPr>
            <a:r>
              <a:rPr lang="en-US" dirty="0" smtClean="0"/>
              <a:t>Elimination</a:t>
            </a:r>
          </a:p>
          <a:p>
            <a:pPr marL="457200" indent="-457200">
              <a:buAutoNum type="arabicParenR"/>
            </a:pPr>
            <a:r>
              <a:rPr lang="en-US" dirty="0" smtClean="0"/>
              <a:t>Interpret the meaning of the solution in context.</a:t>
            </a:r>
          </a:p>
          <a:p>
            <a:pPr marL="731520" lvl="1" indent="-457200">
              <a:buFont typeface="+mj-lt"/>
              <a:buAutoNum type="alphaLcParenR"/>
            </a:pPr>
            <a:r>
              <a:rPr lang="en-US" dirty="0" smtClean="0"/>
              <a:t>This might mean using a discrete line rather than continuous if not all points make sense.</a:t>
            </a:r>
          </a:p>
        </p:txBody>
      </p:sp>
    </p:spTree>
    <p:extLst>
      <p:ext uri="{BB962C8B-B14F-4D97-AF65-F5344CB8AC3E}">
        <p14:creationId xmlns:p14="http://schemas.microsoft.com/office/powerpoint/2010/main" val="20003009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Classwork24 exploratory challenge</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Fluency</a:t>
            </a:r>
          </a:p>
          <a:p>
            <a:r>
              <a:rPr lang="en-US" dirty="0" smtClean="0"/>
              <a:t>Complete cw21 &amp; cw22 &amp; cw23</a:t>
            </a:r>
          </a:p>
          <a:p>
            <a:endParaRPr lang="en-US" dirty="0" smtClean="0"/>
          </a:p>
          <a:p>
            <a:endParaRPr lang="en-US" dirty="0" smtClean="0"/>
          </a:p>
          <a:p>
            <a:endParaRPr lang="en-US" dirty="0"/>
          </a:p>
        </p:txBody>
      </p:sp>
    </p:spTree>
    <p:extLst>
      <p:ext uri="{BB962C8B-B14F-4D97-AF65-F5344CB8AC3E}">
        <p14:creationId xmlns:p14="http://schemas.microsoft.com/office/powerpoint/2010/main" val="32893029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25-28</a:t>
            </a:r>
            <a:endParaRPr lang="en-US" dirty="0"/>
          </a:p>
        </p:txBody>
      </p:sp>
      <p:sp>
        <p:nvSpPr>
          <p:cNvPr id="3" name="Subtitle 2"/>
          <p:cNvSpPr>
            <a:spLocks noGrp="1"/>
          </p:cNvSpPr>
          <p:nvPr>
            <p:ph type="subTitle" idx="1"/>
          </p:nvPr>
        </p:nvSpPr>
        <p:spPr/>
        <p:txBody>
          <a:bodyPr/>
          <a:lstStyle/>
          <a:p>
            <a:r>
              <a:rPr lang="en-US" dirty="0" smtClean="0"/>
              <a:t>Overview, workshop</a:t>
            </a:r>
            <a:endParaRPr lang="en-US" dirty="0"/>
          </a:p>
        </p:txBody>
      </p:sp>
    </p:spTree>
    <p:extLst>
      <p:ext uri="{BB962C8B-B14F-4D97-AF65-F5344CB8AC3E}">
        <p14:creationId xmlns:p14="http://schemas.microsoft.com/office/powerpoint/2010/main" val="28926919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15297"/>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Modeling</a:t>
            </a:r>
            <a:endParaRPr lang="en-US" dirty="0"/>
          </a:p>
        </p:txBody>
      </p:sp>
      <p:sp>
        <p:nvSpPr>
          <p:cNvPr id="5" name="Rectangle 3"/>
          <p:cNvSpPr>
            <a:spLocks noChangeArrowheads="1"/>
          </p:cNvSpPr>
          <p:nvPr/>
        </p:nvSpPr>
        <p:spPr bwMode="auto">
          <a:xfrm>
            <a:off x="0" y="193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55588" algn="l"/>
              </a:tabLst>
              <a:defRPr>
                <a:solidFill>
                  <a:schemeClr val="tx1"/>
                </a:solidFill>
                <a:latin typeface="Arial" pitchFamily="34" charset="0"/>
                <a:cs typeface="Arial" pitchFamily="34" charset="0"/>
              </a:defRPr>
            </a:lvl1pPr>
            <a:lvl2pPr fontAlgn="base">
              <a:spcBef>
                <a:spcPct val="0"/>
              </a:spcBef>
              <a:spcAft>
                <a:spcPct val="0"/>
              </a:spcAft>
              <a:tabLst>
                <a:tab pos="255588" algn="l"/>
              </a:tabLst>
              <a:defRPr>
                <a:solidFill>
                  <a:schemeClr val="tx1"/>
                </a:solidFill>
                <a:latin typeface="Arial" pitchFamily="34" charset="0"/>
                <a:cs typeface="Arial" pitchFamily="34" charset="0"/>
              </a:defRPr>
            </a:lvl2pPr>
            <a:lvl3pPr fontAlgn="base">
              <a:spcBef>
                <a:spcPct val="0"/>
              </a:spcBef>
              <a:spcAft>
                <a:spcPct val="0"/>
              </a:spcAft>
              <a:tabLst>
                <a:tab pos="255588" algn="l"/>
              </a:tabLst>
              <a:defRPr>
                <a:solidFill>
                  <a:schemeClr val="tx1"/>
                </a:solidFill>
                <a:latin typeface="Arial" pitchFamily="34" charset="0"/>
                <a:cs typeface="Arial" pitchFamily="34" charset="0"/>
              </a:defRPr>
            </a:lvl3pPr>
            <a:lvl4pPr fontAlgn="base">
              <a:spcBef>
                <a:spcPct val="0"/>
              </a:spcBef>
              <a:spcAft>
                <a:spcPct val="0"/>
              </a:spcAft>
              <a:tabLst>
                <a:tab pos="255588" algn="l"/>
              </a:tabLst>
              <a:defRPr>
                <a:solidFill>
                  <a:schemeClr val="tx1"/>
                </a:solidFill>
                <a:latin typeface="Arial" pitchFamily="34" charset="0"/>
                <a:cs typeface="Arial" pitchFamily="34" charset="0"/>
              </a:defRPr>
            </a:lvl4pPr>
            <a:lvl5pPr fontAlgn="base">
              <a:spcBef>
                <a:spcPct val="0"/>
              </a:spcBef>
              <a:spcAft>
                <a:spcPct val="0"/>
              </a:spcAft>
              <a:tabLst>
                <a:tab pos="255588" algn="l"/>
              </a:tabLst>
              <a:defRPr>
                <a:solidFill>
                  <a:schemeClr val="tx1"/>
                </a:solidFill>
                <a:latin typeface="Arial" pitchFamily="34" charset="0"/>
                <a:cs typeface="Arial" pitchFamily="34" charset="0"/>
              </a:defRPr>
            </a:lvl5pPr>
            <a:lvl6pPr fontAlgn="base">
              <a:spcBef>
                <a:spcPct val="0"/>
              </a:spcBef>
              <a:spcAft>
                <a:spcPct val="0"/>
              </a:spcAft>
              <a:tabLst>
                <a:tab pos="255588" algn="l"/>
              </a:tabLst>
              <a:defRPr>
                <a:solidFill>
                  <a:schemeClr val="tx1"/>
                </a:solidFill>
                <a:latin typeface="Arial" pitchFamily="34" charset="0"/>
                <a:cs typeface="Arial" pitchFamily="34" charset="0"/>
              </a:defRPr>
            </a:lvl6pPr>
            <a:lvl7pPr fontAlgn="base">
              <a:spcBef>
                <a:spcPct val="0"/>
              </a:spcBef>
              <a:spcAft>
                <a:spcPct val="0"/>
              </a:spcAft>
              <a:tabLst>
                <a:tab pos="255588" algn="l"/>
              </a:tabLst>
              <a:defRPr>
                <a:solidFill>
                  <a:schemeClr val="tx1"/>
                </a:solidFill>
                <a:latin typeface="Arial" pitchFamily="34" charset="0"/>
                <a:cs typeface="Arial" pitchFamily="34" charset="0"/>
              </a:defRPr>
            </a:lvl7pPr>
            <a:lvl8pPr fontAlgn="base">
              <a:spcBef>
                <a:spcPct val="0"/>
              </a:spcBef>
              <a:spcAft>
                <a:spcPct val="0"/>
              </a:spcAft>
              <a:tabLst>
                <a:tab pos="255588" algn="l"/>
              </a:tabLst>
              <a:defRPr>
                <a:solidFill>
                  <a:schemeClr val="tx1"/>
                </a:solidFill>
                <a:latin typeface="Arial" pitchFamily="34" charset="0"/>
                <a:cs typeface="Arial" pitchFamily="34" charset="0"/>
              </a:defRPr>
            </a:lvl8pPr>
            <a:lvl9pPr fontAlgn="base">
              <a:spcBef>
                <a:spcPct val="0"/>
              </a:spcBef>
              <a:spcAft>
                <a:spcPct val="0"/>
              </a:spcAft>
              <a:tabLst>
                <a:tab pos="2555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55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98120" y="1046816"/>
            <a:ext cx="8747760" cy="3616623"/>
          </a:xfrm>
          <a:prstGeom prst="rect">
            <a:avLst/>
          </a:prstGeom>
        </p:spPr>
      </p:pic>
    </p:spTree>
    <p:extLst>
      <p:ext uri="{BB962C8B-B14F-4D97-AF65-F5344CB8AC3E}">
        <p14:creationId xmlns:p14="http://schemas.microsoft.com/office/powerpoint/2010/main" val="3307543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1502</TotalTime>
  <Words>3559</Words>
  <Application>Microsoft Office PowerPoint</Application>
  <PresentationFormat>On-screen Show (4:3)</PresentationFormat>
  <Paragraphs>644</Paragraphs>
  <Slides>102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05" baseType="lpstr">
      <vt:lpstr>Clarity</vt:lpstr>
      <vt:lpstr>Equation</vt:lpstr>
      <vt:lpstr>Document</vt:lpstr>
      <vt:lpstr>Lesson 10</vt:lpstr>
      <vt:lpstr>Warm Up</vt:lpstr>
      <vt:lpstr>Notes</vt:lpstr>
      <vt:lpstr>Example - don’t copy</vt:lpstr>
      <vt:lpstr>Notes</vt:lpstr>
      <vt:lpstr>Workshop</vt:lpstr>
      <vt:lpstr>Lesson 11</vt:lpstr>
      <vt:lpstr>Opening</vt:lpstr>
      <vt:lpstr>Notes</vt:lpstr>
      <vt:lpstr>Example 1</vt:lpstr>
      <vt:lpstr>Notes</vt:lpstr>
      <vt:lpstr>Set Notation Notes</vt:lpstr>
      <vt:lpstr>Example 2</vt:lpstr>
      <vt:lpstr>Example 3</vt:lpstr>
      <vt:lpstr>Example 4</vt:lpstr>
      <vt:lpstr>Example 5</vt:lpstr>
      <vt:lpstr>Workshop</vt:lpstr>
      <vt:lpstr>Lesson 12</vt:lpstr>
      <vt:lpstr>Opening Warm Up</vt:lpstr>
      <vt:lpstr>Notes - Solving Equations</vt:lpstr>
      <vt:lpstr>Example</vt:lpstr>
      <vt:lpstr>Workshop</vt:lpstr>
      <vt:lpstr>Lesson 13</vt:lpstr>
      <vt:lpstr>Opening Warm Up</vt:lpstr>
      <vt:lpstr>Notes - Solving Equations</vt:lpstr>
      <vt:lpstr>Example</vt:lpstr>
      <vt:lpstr>Workshop</vt:lpstr>
      <vt:lpstr>Lesson 14</vt:lpstr>
      <vt:lpstr>Opening Warm Up</vt:lpstr>
      <vt:lpstr>Example 1</vt:lpstr>
      <vt:lpstr>Notes - Solutions to Inequalities</vt:lpstr>
      <vt:lpstr>Example 2</vt:lpstr>
      <vt:lpstr>Example 3 - Don’t need to copy</vt:lpstr>
      <vt:lpstr>Workshop</vt:lpstr>
      <vt:lpstr>Lesson 15</vt:lpstr>
      <vt:lpstr>Warm Up</vt:lpstr>
      <vt:lpstr>Notes</vt:lpstr>
      <vt:lpstr>Example 1</vt:lpstr>
      <vt:lpstr>Example 2</vt:lpstr>
      <vt:lpstr>Example 3</vt:lpstr>
      <vt:lpstr>Workshop</vt:lpstr>
      <vt:lpstr>Lesson 16</vt:lpstr>
      <vt:lpstr>Workshop</vt:lpstr>
      <vt:lpstr>Summary</vt:lpstr>
      <vt:lpstr>Lesson 17</vt:lpstr>
      <vt:lpstr>Warm Up</vt:lpstr>
      <vt:lpstr>Notes: Zero-Product Property</vt:lpstr>
      <vt:lpstr>Warm Up, revisited and continued</vt:lpstr>
      <vt:lpstr>Example 1</vt:lpstr>
      <vt:lpstr>Example 2</vt:lpstr>
      <vt:lpstr>Example 3</vt:lpstr>
      <vt:lpstr>Workshop</vt:lpstr>
      <vt:lpstr>Lesson 18</vt:lpstr>
      <vt:lpstr>Factoring: Distributive property</vt:lpstr>
      <vt:lpstr>Warm Up</vt:lpstr>
      <vt:lpstr>Notes: Variables in Denominators</vt:lpstr>
      <vt:lpstr>Example 1</vt:lpstr>
      <vt:lpstr>Example 2</vt:lpstr>
      <vt:lpstr>Workshop</vt:lpstr>
      <vt:lpstr>Lesson 19</vt:lpstr>
      <vt:lpstr>Warm Up</vt:lpstr>
      <vt:lpstr>Example 1</vt:lpstr>
      <vt:lpstr>Example 2a</vt:lpstr>
      <vt:lpstr>PowerPoint Presentation</vt:lpstr>
      <vt:lpstr>Workshop</vt:lpstr>
      <vt:lpstr>Lesson 20</vt:lpstr>
      <vt:lpstr>Warm Up</vt:lpstr>
      <vt:lpstr>Notes: Solutions to two-variable equations</vt:lpstr>
      <vt:lpstr>Workshop</vt:lpstr>
      <vt:lpstr>Summary</vt:lpstr>
      <vt:lpstr>Lesson 21</vt:lpstr>
      <vt:lpstr>Warm Up</vt:lpstr>
      <vt:lpstr>Recall</vt:lpstr>
      <vt:lpstr>Workshop</vt:lpstr>
      <vt:lpstr>Notes: Two-variable inequalities</vt:lpstr>
      <vt:lpstr>PowerPoint Presentation</vt:lpstr>
      <vt:lpstr>Notes: Two-variable inequalities</vt:lpstr>
      <vt:lpstr>Workshop</vt:lpstr>
      <vt:lpstr>Lesson 22</vt:lpstr>
      <vt:lpstr>Warm Up</vt:lpstr>
      <vt:lpstr>Warm Up, cont’d</vt:lpstr>
      <vt:lpstr>PowerPoint Presentation</vt:lpstr>
      <vt:lpstr>Workshop</vt:lpstr>
      <vt:lpstr>PowerPoint Presentation</vt:lpstr>
      <vt:lpstr>PowerPoint Presentation</vt:lpstr>
      <vt:lpstr>Summary/Notes</vt:lpstr>
      <vt:lpstr>Workshop</vt:lpstr>
      <vt:lpstr>Lesson 23</vt:lpstr>
      <vt:lpstr>Warm Up</vt:lpstr>
      <vt:lpstr>PowerPoint Presentation</vt:lpstr>
      <vt:lpstr>Key Point</vt:lpstr>
      <vt:lpstr>Workshop</vt:lpstr>
      <vt:lpstr>Lesson 24</vt:lpstr>
      <vt:lpstr>Warm Up</vt:lpstr>
      <vt:lpstr>PowerPoint Presentation</vt:lpstr>
      <vt:lpstr>Key Points</vt:lpstr>
      <vt:lpstr>Workshop</vt:lpstr>
      <vt:lpstr>Lesson 25-28</vt:lpstr>
      <vt:lpstr>PowerPoint Presentation</vt:lpstr>
      <vt:lpstr>PowerPoint Presentation</vt:lpstr>
      <vt:lpstr>PowerPoint Presentation</vt:lpstr>
      <vt:lpstr>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FCS</cp:lastModifiedBy>
  <cp:revision>218</cp:revision>
  <dcterms:created xsi:type="dcterms:W3CDTF">2017-09-23T20:54:56Z</dcterms:created>
  <dcterms:modified xsi:type="dcterms:W3CDTF">2018-10-25T14:54:35Z</dcterms:modified>
</cp:coreProperties>
</file>