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69" r:id="rId2"/>
    <p:sldId id="323" r:id="rId3"/>
    <p:sldId id="342" r:id="rId4"/>
    <p:sldId id="270" r:id="rId5"/>
    <p:sldId id="274" r:id="rId6"/>
    <p:sldId id="277" r:id="rId7"/>
    <p:sldId id="328" r:id="rId8"/>
    <p:sldId id="280" r:id="rId9"/>
    <p:sldId id="343" r:id="rId10"/>
    <p:sldId id="278" r:id="rId11"/>
    <p:sldId id="288" r:id="rId12"/>
    <p:sldId id="289" r:id="rId13"/>
    <p:sldId id="333" r:id="rId14"/>
    <p:sldId id="332" r:id="rId15"/>
    <p:sldId id="292" r:id="rId16"/>
    <p:sldId id="345" r:id="rId17"/>
    <p:sldId id="331" r:id="rId18"/>
    <p:sldId id="344" r:id="rId19"/>
    <p:sldId id="346" r:id="rId20"/>
    <p:sldId id="293" r:id="rId21"/>
    <p:sldId id="334" r:id="rId22"/>
    <p:sldId id="294" r:id="rId23"/>
    <p:sldId id="335" r:id="rId24"/>
    <p:sldId id="295" r:id="rId25"/>
    <p:sldId id="296" r:id="rId26"/>
    <p:sldId id="347" r:id="rId27"/>
    <p:sldId id="348" r:id="rId28"/>
    <p:sldId id="337" r:id="rId29"/>
    <p:sldId id="349" r:id="rId30"/>
    <p:sldId id="298" r:id="rId31"/>
    <p:sldId id="300" r:id="rId32"/>
    <p:sldId id="350" r:id="rId33"/>
    <p:sldId id="301" r:id="rId34"/>
    <p:sldId id="352" r:id="rId35"/>
    <p:sldId id="303" r:id="rId36"/>
    <p:sldId id="353" r:id="rId37"/>
    <p:sldId id="304" r:id="rId38"/>
    <p:sldId id="355" r:id="rId39"/>
    <p:sldId id="354" r:id="rId40"/>
    <p:sldId id="305" r:id="rId41"/>
    <p:sldId id="306" r:id="rId42"/>
    <p:sldId id="340" r:id="rId43"/>
    <p:sldId id="309" r:id="rId44"/>
    <p:sldId id="312" r:id="rId45"/>
    <p:sldId id="307" r:id="rId46"/>
    <p:sldId id="308" r:id="rId47"/>
    <p:sldId id="315" r:id="rId48"/>
    <p:sldId id="356" r:id="rId49"/>
    <p:sldId id="341" r:id="rId50"/>
    <p:sldId id="357" r:id="rId51"/>
    <p:sldId id="317" r:id="rId52"/>
    <p:sldId id="358" r:id="rId53"/>
    <p:sldId id="359" r:id="rId54"/>
    <p:sldId id="360" r:id="rId55"/>
    <p:sldId id="361" r:id="rId56"/>
    <p:sldId id="362" r:id="rId57"/>
    <p:sldId id="363" r:id="rId58"/>
    <p:sldId id="364" r:id="rId59"/>
    <p:sldId id="365" r:id="rId60"/>
    <p:sldId id="366" r:id="rId61"/>
    <p:sldId id="368" r:id="rId62"/>
    <p:sldId id="369" r:id="rId63"/>
    <p:sldId id="370" r:id="rId64"/>
    <p:sldId id="371" r:id="rId65"/>
    <p:sldId id="372" r:id="rId66"/>
    <p:sldId id="373" r:id="rId67"/>
    <p:sldId id="375" r:id="rId68"/>
    <p:sldId id="376" r:id="rId69"/>
    <p:sldId id="377" r:id="rId70"/>
    <p:sldId id="378" r:id="rId71"/>
    <p:sldId id="379" r:id="rId72"/>
    <p:sldId id="383" r:id="rId73"/>
    <p:sldId id="380" r:id="rId74"/>
    <p:sldId id="374" r:id="rId75"/>
    <p:sldId id="382" r:id="rId76"/>
    <p:sldId id="384" r:id="rId77"/>
    <p:sldId id="381" r:id="rId78"/>
    <p:sldId id="385" r:id="rId79"/>
    <p:sldId id="386" r:id="rId80"/>
    <p:sldId id="387"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97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pPr/>
              <a:t>Monday, December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pPr/>
              <a:t>Monday, December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pPr/>
              <a:t>Monday, December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pPr/>
              <a:t>Monday, December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pPr/>
              <a:t>Monday, December 17, 2018</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pPr/>
              <a:t>Monday, December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pPr/>
              <a:t>Monday, December 17, 2018</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pPr/>
              <a:t>Monday, December 17, 2018</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pPr/>
              <a:t>Monday, December 17, 2018</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pPr/>
              <a:t>Monday, December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pPr/>
              <a:t>Monday, December 17, 2018</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pPr/>
              <a:t>Monday, December 17, 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9</a:t>
            </a:r>
            <a:endParaRPr lang="en-US" dirty="0"/>
          </a:p>
        </p:txBody>
      </p:sp>
      <p:sp>
        <p:nvSpPr>
          <p:cNvPr id="3" name="Subtitle 2"/>
          <p:cNvSpPr>
            <a:spLocks noGrp="1"/>
          </p:cNvSpPr>
          <p:nvPr>
            <p:ph type="subTitle" idx="1"/>
          </p:nvPr>
        </p:nvSpPr>
        <p:spPr>
          <a:xfrm>
            <a:off x="685799" y="3505200"/>
            <a:ext cx="7677969" cy="1752600"/>
          </a:xfrm>
        </p:spPr>
        <p:txBody>
          <a:bodyPr/>
          <a:lstStyle/>
          <a:p>
            <a:r>
              <a:rPr lang="en-US" dirty="0" smtClean="0"/>
              <a:t>Intro, classwork, notes</a:t>
            </a:r>
            <a:endParaRPr lang="en-US" dirty="0"/>
          </a:p>
        </p:txBody>
      </p:sp>
    </p:spTree>
    <p:extLst>
      <p:ext uri="{BB962C8B-B14F-4D97-AF65-F5344CB8AC3E}">
        <p14:creationId xmlns:p14="http://schemas.microsoft.com/office/powerpoint/2010/main" val="16007248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Classwork10 #1-10</a:t>
            </a:r>
          </a:p>
          <a:p>
            <a:endParaRPr lang="en-US" dirty="0"/>
          </a:p>
          <a:p>
            <a:pPr marL="0" indent="0">
              <a:buNone/>
            </a:pPr>
            <a:endParaRPr lang="en-US" sz="2000" dirty="0" smtClean="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a:t>
            </a:r>
            <a:r>
              <a:rPr lang="en-US" dirty="0" smtClean="0"/>
              <a:t>1</a:t>
            </a:r>
          </a:p>
          <a:p>
            <a:r>
              <a:rPr lang="en-US" dirty="0" smtClean="0"/>
              <a:t>Khan Academy</a:t>
            </a:r>
          </a:p>
          <a:p>
            <a:r>
              <a:rPr lang="en-US" dirty="0"/>
              <a:t>Crossing the River</a:t>
            </a:r>
          </a:p>
          <a:p>
            <a:r>
              <a:rPr lang="en-US" dirty="0"/>
              <a:t>Inky Puzzles</a:t>
            </a:r>
          </a:p>
          <a:p>
            <a:r>
              <a:rPr lang="en-US" dirty="0"/>
              <a:t>Exponents practice/review</a:t>
            </a:r>
          </a:p>
          <a:p>
            <a:endParaRPr lang="en-US" dirty="0" smtClean="0"/>
          </a:p>
          <a:p>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361434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11</a:t>
            </a:r>
            <a:endParaRPr lang="en-US" dirty="0"/>
          </a:p>
        </p:txBody>
      </p:sp>
      <p:sp>
        <p:nvSpPr>
          <p:cNvPr id="3" name="Subtitle 2"/>
          <p:cNvSpPr>
            <a:spLocks noGrp="1"/>
          </p:cNvSpPr>
          <p:nvPr>
            <p:ph type="subTitle" idx="1"/>
          </p:nvPr>
        </p:nvSpPr>
        <p:spPr/>
        <p:txBody>
          <a:bodyPr/>
          <a:lstStyle/>
          <a:p>
            <a:r>
              <a:rPr lang="en-US" dirty="0" smtClean="0"/>
              <a:t>Opening, notes, classwork, summary</a:t>
            </a:r>
            <a:endParaRPr lang="en-US" dirty="0"/>
          </a:p>
        </p:txBody>
      </p:sp>
    </p:spTree>
    <p:extLst>
      <p:ext uri="{BB962C8B-B14F-4D97-AF65-F5344CB8AC3E}">
        <p14:creationId xmlns:p14="http://schemas.microsoft.com/office/powerpoint/2010/main" val="1969312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Intro</a:t>
            </a:r>
            <a:endParaRPr lang="en-US" dirty="0"/>
          </a:p>
        </p:txBody>
      </p:sp>
      <p:sp>
        <p:nvSpPr>
          <p:cNvPr id="4" name="TextBox 3"/>
          <p:cNvSpPr txBox="1"/>
          <p:nvPr/>
        </p:nvSpPr>
        <p:spPr>
          <a:xfrm>
            <a:off x="365760" y="899160"/>
            <a:ext cx="8442960" cy="2246769"/>
          </a:xfrm>
          <a:prstGeom prst="rect">
            <a:avLst/>
          </a:prstGeom>
          <a:noFill/>
        </p:spPr>
        <p:txBody>
          <a:bodyPr wrap="square" rtlCol="0">
            <a:spAutoFit/>
          </a:bodyPr>
          <a:lstStyle/>
          <a:p>
            <a:r>
              <a:rPr lang="en-US" sz="2000" dirty="0"/>
              <a:t>After further discussion, the students involved in designing the superhero comic strip decided that before any decision is made, a more careful look at the data on the special powers a superhero character could possess was needed.  There is an association between gender and superpower response if the superpower responses of males are not the same as the superpower responses of females.  Examining each row of the table can help determine whether or not there is an association. </a:t>
            </a:r>
            <a:endParaRPr lang="en-US" sz="2000" dirty="0" smtClean="0"/>
          </a:p>
        </p:txBody>
      </p:sp>
      <p:sp>
        <p:nvSpPr>
          <p:cNvPr id="3" name="TextBox 2"/>
          <p:cNvSpPr txBox="1"/>
          <p:nvPr/>
        </p:nvSpPr>
        <p:spPr>
          <a:xfrm>
            <a:off x="365760" y="4427561"/>
            <a:ext cx="6362439" cy="461665"/>
          </a:xfrm>
          <a:prstGeom prst="rect">
            <a:avLst/>
          </a:prstGeom>
          <a:noFill/>
        </p:spPr>
        <p:txBody>
          <a:bodyPr wrap="square" rtlCol="0">
            <a:spAutoFit/>
          </a:bodyPr>
          <a:lstStyle/>
          <a:p>
            <a:r>
              <a:rPr lang="en-US" sz="2400" dirty="0" smtClean="0"/>
              <a:t>How is a relative frequency calculated?</a:t>
            </a:r>
            <a:endParaRPr lang="en-US" sz="2400" dirty="0"/>
          </a:p>
        </p:txBody>
      </p:sp>
      <p:sp>
        <p:nvSpPr>
          <p:cNvPr id="9" name="TextBox 8"/>
          <p:cNvSpPr txBox="1"/>
          <p:nvPr/>
        </p:nvSpPr>
        <p:spPr>
          <a:xfrm>
            <a:off x="363684" y="4957503"/>
            <a:ext cx="8445036" cy="830997"/>
          </a:xfrm>
          <a:prstGeom prst="rect">
            <a:avLst/>
          </a:prstGeom>
          <a:noFill/>
        </p:spPr>
        <p:txBody>
          <a:bodyPr wrap="square" rtlCol="0">
            <a:spAutoFit/>
          </a:bodyPr>
          <a:lstStyle/>
          <a:p>
            <a:r>
              <a:rPr lang="en-US" sz="2400" dirty="0" smtClean="0"/>
              <a:t>How could we calculate a relative frequency for only the female students? Or only the male students?</a:t>
            </a:r>
            <a:endParaRPr lang="en-US" sz="2400" dirty="0"/>
          </a:p>
        </p:txBody>
      </p:sp>
    </p:spTree>
    <p:extLst>
      <p:ext uri="{BB962C8B-B14F-4D97-AF65-F5344CB8AC3E}">
        <p14:creationId xmlns:p14="http://schemas.microsoft.com/office/powerpoint/2010/main" val="402876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2" y="72358"/>
            <a:ext cx="8229600" cy="990600"/>
          </a:xfrm>
        </p:spPr>
        <p:txBody>
          <a:bodyPr/>
          <a:lstStyle/>
          <a:p>
            <a:r>
              <a:rPr lang="en-US" dirty="0" smtClean="0"/>
              <a:t>Notes</a:t>
            </a:r>
            <a:endParaRPr lang="en-US" dirty="0"/>
          </a:p>
        </p:txBody>
      </p:sp>
      <p:sp>
        <p:nvSpPr>
          <p:cNvPr id="4" name="TextBox 3"/>
          <p:cNvSpPr txBox="1"/>
          <p:nvPr/>
        </p:nvSpPr>
        <p:spPr>
          <a:xfrm>
            <a:off x="365760" y="1080638"/>
            <a:ext cx="8442960" cy="5139868"/>
          </a:xfrm>
          <a:prstGeom prst="rect">
            <a:avLst/>
          </a:prstGeom>
          <a:noFill/>
        </p:spPr>
        <p:txBody>
          <a:bodyPr wrap="square" rtlCol="0">
            <a:spAutoFit/>
          </a:bodyPr>
          <a:lstStyle/>
          <a:p>
            <a:r>
              <a:rPr lang="en-US" sz="1600" u="sng" dirty="0"/>
              <a:t>Two-way frequency table</a:t>
            </a:r>
            <a:r>
              <a:rPr lang="en-US" sz="1600" dirty="0"/>
              <a:t>: used to summarize bivariate data</a:t>
            </a:r>
          </a:p>
          <a:p>
            <a:r>
              <a:rPr lang="en-US" sz="1600" u="sng" dirty="0"/>
              <a:t>Joint frequencies</a:t>
            </a:r>
            <a:r>
              <a:rPr lang="en-US" sz="1600" dirty="0"/>
              <a:t>: numbers within a two-way table</a:t>
            </a:r>
          </a:p>
          <a:p>
            <a:r>
              <a:rPr lang="en-US" sz="1600" u="sng" dirty="0"/>
              <a:t>Marginal frequencies</a:t>
            </a:r>
            <a:r>
              <a:rPr lang="en-US" sz="1600" dirty="0"/>
              <a:t>: the totals for each categorical variable (row and column totals</a:t>
            </a:r>
            <a:r>
              <a:rPr lang="en-US" sz="1600" dirty="0" smtClean="0"/>
              <a:t>)</a:t>
            </a:r>
            <a:endParaRPr lang="en-US" sz="2400" dirty="0"/>
          </a:p>
          <a:p>
            <a:r>
              <a:rPr lang="en-US" sz="1600" u="sng" dirty="0"/>
              <a:t>Relative frequency</a:t>
            </a:r>
            <a:r>
              <a:rPr lang="en-US" sz="1600" dirty="0"/>
              <a:t>: compares a frequency count to the total observations. There can be </a:t>
            </a:r>
            <a:r>
              <a:rPr lang="en-US" sz="1600" u="sng" dirty="0"/>
              <a:t>joint</a:t>
            </a:r>
            <a:r>
              <a:rPr lang="en-US" sz="1600" dirty="0"/>
              <a:t> relative frequencies and </a:t>
            </a:r>
            <a:r>
              <a:rPr lang="en-US" sz="1600" u="sng" dirty="0"/>
              <a:t>marginal</a:t>
            </a:r>
            <a:r>
              <a:rPr lang="en-US" sz="1600" dirty="0"/>
              <a:t> relative frequencies.</a:t>
            </a:r>
          </a:p>
          <a:p>
            <a:r>
              <a:rPr lang="en-US" sz="1600" dirty="0"/>
              <a:t>Found by dividing the frequency in a cell by the total observations. </a:t>
            </a:r>
          </a:p>
          <a:p>
            <a:r>
              <a:rPr lang="en-US" sz="1600" dirty="0"/>
              <a:t>Expressed as a decimal or fraction.</a:t>
            </a:r>
          </a:p>
          <a:p>
            <a:endParaRPr lang="en-US" sz="2400" u="sng" dirty="0"/>
          </a:p>
          <a:p>
            <a:r>
              <a:rPr lang="en-US" sz="2400" u="sng" dirty="0" smtClean="0"/>
              <a:t>Conditional relative frequencies</a:t>
            </a:r>
            <a:r>
              <a:rPr lang="en-US" sz="2400" dirty="0" smtClean="0"/>
              <a:t> compare a frequency count to a marginal total (row or column total).</a:t>
            </a:r>
          </a:p>
          <a:p>
            <a:pPr marL="342900" indent="-342900">
              <a:buFont typeface="Arial"/>
              <a:buChar char="•"/>
            </a:pPr>
            <a:r>
              <a:rPr lang="en-US" sz="2400" dirty="0" smtClean="0"/>
              <a:t>Calculated by dividing</a:t>
            </a:r>
          </a:p>
          <a:p>
            <a:pPr marL="342900" indent="-342900">
              <a:buFont typeface="Arial"/>
              <a:buChar char="•"/>
            </a:pPr>
            <a:r>
              <a:rPr lang="en-US" sz="2400" dirty="0" smtClean="0"/>
              <a:t>Expressed as a decimal or percent</a:t>
            </a:r>
          </a:p>
          <a:p>
            <a:pPr marL="342900" indent="-342900">
              <a:buFont typeface="Arial"/>
              <a:buChar char="•"/>
            </a:pPr>
            <a:endParaRPr lang="en-US" sz="2400" dirty="0"/>
          </a:p>
          <a:p>
            <a:r>
              <a:rPr lang="en-US" sz="2400" dirty="0" smtClean="0"/>
              <a:t>Two categorical variables are associated if there conditional relative frequencies are “quite or noticeably different.” </a:t>
            </a:r>
          </a:p>
          <a:p>
            <a:r>
              <a:rPr lang="en-US" sz="2400" dirty="0" smtClean="0"/>
              <a:t>An association does NOT mean causation.</a:t>
            </a:r>
          </a:p>
        </p:txBody>
      </p:sp>
    </p:spTree>
    <p:extLst>
      <p:ext uri="{BB962C8B-B14F-4D97-AF65-F5344CB8AC3E}">
        <p14:creationId xmlns:p14="http://schemas.microsoft.com/office/powerpoint/2010/main" val="38813971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52" y="106680"/>
            <a:ext cx="8229600" cy="990600"/>
          </a:xfrm>
        </p:spPr>
        <p:txBody>
          <a:bodyPr/>
          <a:lstStyle/>
          <a:p>
            <a:r>
              <a:rPr lang="en-US" dirty="0" smtClean="0"/>
              <a:t>Example</a:t>
            </a:r>
            <a:endParaRPr lang="en-US" dirty="0"/>
          </a:p>
        </p:txBody>
      </p:sp>
      <p:sp>
        <p:nvSpPr>
          <p:cNvPr id="4" name="TextBox 3"/>
          <p:cNvSpPr txBox="1"/>
          <p:nvPr/>
        </p:nvSpPr>
        <p:spPr>
          <a:xfrm>
            <a:off x="365760" y="2615269"/>
            <a:ext cx="8442960" cy="1569660"/>
          </a:xfrm>
          <a:prstGeom prst="rect">
            <a:avLst/>
          </a:prstGeom>
          <a:noFill/>
        </p:spPr>
        <p:txBody>
          <a:bodyPr wrap="square" rtlCol="0">
            <a:spAutoFit/>
          </a:bodyPr>
          <a:lstStyle/>
          <a:p>
            <a:r>
              <a:rPr lang="en-US" sz="2400" dirty="0" smtClean="0"/>
              <a:t>Calculate the conditional relative frequency of:</a:t>
            </a:r>
          </a:p>
          <a:p>
            <a:pPr marL="342900" indent="-342900">
              <a:buFont typeface="Arial"/>
              <a:buChar char="•"/>
            </a:pPr>
            <a:r>
              <a:rPr lang="en-US" sz="2400" dirty="0" smtClean="0"/>
              <a:t>a female student who chose invisibility as her superpower</a:t>
            </a:r>
          </a:p>
          <a:p>
            <a:pPr marL="342900" indent="-342900">
              <a:buFont typeface="Arial"/>
              <a:buChar char="•"/>
            </a:pPr>
            <a:r>
              <a:rPr lang="en-US" sz="2400" dirty="0" smtClean="0"/>
              <a:t>a male </a:t>
            </a:r>
            <a:r>
              <a:rPr lang="en-US" sz="2400" dirty="0"/>
              <a:t>student who chose invisibility as </a:t>
            </a:r>
            <a:r>
              <a:rPr lang="en-US" sz="2400" dirty="0" smtClean="0"/>
              <a:t>his superpower</a:t>
            </a:r>
            <a:endParaRPr lang="en-US" sz="2400" dirty="0"/>
          </a:p>
          <a:p>
            <a:pPr marL="342900" indent="-342900">
              <a:buFont typeface="Arial"/>
              <a:buChar char="•"/>
            </a:pPr>
            <a:r>
              <a:rPr lang="en-US" sz="2400" dirty="0" smtClean="0"/>
              <a:t>a female student who chose to fly as their superpower.</a:t>
            </a:r>
            <a:endParaRPr lang="en-US" sz="2400" b="1" dirty="0" smtClean="0"/>
          </a:p>
        </p:txBody>
      </p:sp>
      <p:pic>
        <p:nvPicPr>
          <p:cNvPr id="3" name="Picture 2" descr="Screen Shot 2018-11-27 at 9.23.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1" y="994313"/>
            <a:ext cx="8442960" cy="1569525"/>
          </a:xfrm>
          <a:prstGeom prst="rect">
            <a:avLst/>
          </a:prstGeom>
        </p:spPr>
      </p:pic>
    </p:spTree>
    <p:extLst>
      <p:ext uri="{BB962C8B-B14F-4D97-AF65-F5344CB8AC3E}">
        <p14:creationId xmlns:p14="http://schemas.microsoft.com/office/powerpoint/2010/main" val="2755600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11 #1-16</a:t>
            </a:r>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a:t>Complete </a:t>
            </a:r>
            <a:r>
              <a:rPr lang="en-US" dirty="0" err="1"/>
              <a:t>cw</a:t>
            </a:r>
            <a:r>
              <a:rPr lang="en-US" dirty="0"/>
              <a:t> #</a:t>
            </a:r>
            <a:r>
              <a:rPr lang="en-US" dirty="0" smtClean="0"/>
              <a:t>1-2</a:t>
            </a:r>
            <a:endParaRPr lang="en-US" dirty="0"/>
          </a:p>
          <a:p>
            <a:r>
              <a:rPr lang="en-US" dirty="0" err="1" smtClean="0"/>
              <a:t>KhanAcademy</a:t>
            </a:r>
            <a:endParaRPr lang="en-US" dirty="0" smtClean="0"/>
          </a:p>
          <a:p>
            <a:r>
              <a:rPr lang="en-US" dirty="0"/>
              <a:t>Crossing the River</a:t>
            </a:r>
          </a:p>
          <a:p>
            <a:r>
              <a:rPr lang="en-US" dirty="0"/>
              <a:t>Inky Puzzles</a:t>
            </a:r>
          </a:p>
          <a:p>
            <a:r>
              <a:rPr lang="en-US" dirty="0"/>
              <a:t>Exponents practice/review</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545050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Correlation ≠ causation examples</a:t>
            </a:r>
            <a:endParaRPr lang="en-US" dirty="0"/>
          </a:p>
        </p:txBody>
      </p:sp>
      <p:pic>
        <p:nvPicPr>
          <p:cNvPr id="4" name="Picture 3"/>
          <p:cNvPicPr>
            <a:picLocks noChangeAspect="1"/>
          </p:cNvPicPr>
          <p:nvPr/>
        </p:nvPicPr>
        <p:blipFill rotWithShape="1">
          <a:blip r:embed="rId2"/>
          <a:srcRect b="55959"/>
          <a:stretch/>
        </p:blipFill>
        <p:spPr>
          <a:xfrm>
            <a:off x="1143000" y="1201276"/>
            <a:ext cx="6858000" cy="3020352"/>
          </a:xfrm>
          <a:prstGeom prst="rect">
            <a:avLst/>
          </a:prstGeom>
        </p:spPr>
      </p:pic>
    </p:spTree>
    <p:extLst>
      <p:ext uri="{BB962C8B-B14F-4D97-AF65-F5344CB8AC3E}">
        <p14:creationId xmlns:p14="http://schemas.microsoft.com/office/powerpoint/2010/main" val="4047136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Correlation ≠ causation examples</a:t>
            </a:r>
            <a:endParaRPr lang="en-US" dirty="0"/>
          </a:p>
        </p:txBody>
      </p:sp>
      <p:pic>
        <p:nvPicPr>
          <p:cNvPr id="5" name="Picture 4"/>
          <p:cNvPicPr>
            <a:picLocks noChangeAspect="1"/>
          </p:cNvPicPr>
          <p:nvPr/>
        </p:nvPicPr>
        <p:blipFill rotWithShape="1">
          <a:blip r:embed="rId2"/>
          <a:srcRect t="13286"/>
          <a:stretch/>
        </p:blipFill>
        <p:spPr>
          <a:xfrm>
            <a:off x="608967" y="1026604"/>
            <a:ext cx="7257261" cy="4756683"/>
          </a:xfrm>
          <a:prstGeom prst="rect">
            <a:avLst/>
          </a:prstGeom>
        </p:spPr>
      </p:pic>
    </p:spTree>
    <p:extLst>
      <p:ext uri="{BB962C8B-B14F-4D97-AF65-F5344CB8AC3E}">
        <p14:creationId xmlns:p14="http://schemas.microsoft.com/office/powerpoint/2010/main" val="3874470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Correlation ≠ causation examples</a:t>
            </a:r>
            <a:endParaRPr lang="en-US" dirty="0"/>
          </a:p>
        </p:txBody>
      </p:sp>
      <p:pic>
        <p:nvPicPr>
          <p:cNvPr id="6" name="Picture 5"/>
          <p:cNvPicPr>
            <a:picLocks noChangeAspect="1"/>
          </p:cNvPicPr>
          <p:nvPr/>
        </p:nvPicPr>
        <p:blipFill>
          <a:blip r:embed="rId2"/>
          <a:stretch>
            <a:fillRect/>
          </a:stretch>
        </p:blipFill>
        <p:spPr>
          <a:xfrm>
            <a:off x="600732" y="1026604"/>
            <a:ext cx="7500569" cy="5244505"/>
          </a:xfrm>
          <a:prstGeom prst="rect">
            <a:avLst/>
          </a:prstGeom>
        </p:spPr>
      </p:pic>
    </p:spTree>
    <p:extLst>
      <p:ext uri="{BB962C8B-B14F-4D97-AF65-F5344CB8AC3E}">
        <p14:creationId xmlns:p14="http://schemas.microsoft.com/office/powerpoint/2010/main" val="362575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8674"/>
            <a:ext cx="8229600" cy="747930"/>
          </a:xfrm>
        </p:spPr>
        <p:txBody>
          <a:bodyPr/>
          <a:lstStyle/>
          <a:p>
            <a:r>
              <a:rPr lang="en-US" dirty="0" smtClean="0"/>
              <a:t>Correlation ≠ causation examples</a:t>
            </a:r>
            <a:endParaRPr lang="en-US" dirty="0"/>
          </a:p>
        </p:txBody>
      </p:sp>
      <p:pic>
        <p:nvPicPr>
          <p:cNvPr id="5" name="Picture 4" descr="Screen Shot 2018-11-27 at 9.52.3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189623"/>
            <a:ext cx="7429500" cy="4965700"/>
          </a:xfrm>
          <a:prstGeom prst="rect">
            <a:avLst/>
          </a:prstGeom>
        </p:spPr>
      </p:pic>
    </p:spTree>
    <p:extLst>
      <p:ext uri="{BB962C8B-B14F-4D97-AF65-F5344CB8AC3E}">
        <p14:creationId xmlns:p14="http://schemas.microsoft.com/office/powerpoint/2010/main" val="3734430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04" y="115170"/>
            <a:ext cx="8229600" cy="990600"/>
          </a:xfrm>
        </p:spPr>
        <p:txBody>
          <a:bodyPr/>
          <a:lstStyle/>
          <a:p>
            <a:r>
              <a:rPr lang="en-US" dirty="0" smtClean="0"/>
              <a:t>Recall</a:t>
            </a:r>
            <a:endParaRPr lang="en-US" dirty="0"/>
          </a:p>
        </p:txBody>
      </p:sp>
      <p:sp>
        <p:nvSpPr>
          <p:cNvPr id="3" name="Content Placeholder 2"/>
          <p:cNvSpPr>
            <a:spLocks noGrp="1"/>
          </p:cNvSpPr>
          <p:nvPr>
            <p:ph idx="1"/>
          </p:nvPr>
        </p:nvSpPr>
        <p:spPr>
          <a:xfrm>
            <a:off x="193903" y="1011580"/>
            <a:ext cx="8727449" cy="3999458"/>
          </a:xfrm>
        </p:spPr>
        <p:txBody>
          <a:bodyPr>
            <a:normAutofit/>
          </a:bodyPr>
          <a:lstStyle/>
          <a:p>
            <a:pPr marL="0" indent="0">
              <a:buNone/>
            </a:pPr>
            <a:r>
              <a:rPr lang="en-US" dirty="0"/>
              <a:t>Recall from your work in Grade 6 and Grade 8 that categorical data are data that are not numbers.  </a:t>
            </a:r>
            <a:r>
              <a:rPr lang="en-US" u="sng" dirty="0"/>
              <a:t>Bivariate categorical data </a:t>
            </a:r>
            <a:r>
              <a:rPr lang="en-US" dirty="0"/>
              <a:t>results from collecting data on two categorical variables.  In this lesson, you will see examples involving categorical data collected from two survey questions. </a:t>
            </a:r>
            <a:endParaRPr lang="en-US" dirty="0" smtClean="0"/>
          </a:p>
          <a:p>
            <a:pPr marL="0" indent="0">
              <a:buNone/>
            </a:pPr>
            <a:endParaRPr lang="en-US" dirty="0"/>
          </a:p>
          <a:p>
            <a:pPr marL="0" indent="0">
              <a:buNone/>
            </a:pPr>
            <a:r>
              <a:rPr lang="en-US" dirty="0" smtClean="0"/>
              <a:t>A statistical question is one that can be answered by data and it is anticipated that the data will vary.</a:t>
            </a:r>
            <a:endParaRPr lang="en-US" dirty="0"/>
          </a:p>
        </p:txBody>
      </p:sp>
    </p:spTree>
    <p:extLst>
      <p:ext uri="{BB962C8B-B14F-4D97-AF65-F5344CB8AC3E}">
        <p14:creationId xmlns:p14="http://schemas.microsoft.com/office/powerpoint/2010/main" val="254835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12</a:t>
            </a:r>
            <a:endParaRPr lang="en-US" dirty="0"/>
          </a:p>
        </p:txBody>
      </p:sp>
      <p:sp>
        <p:nvSpPr>
          <p:cNvPr id="3" name="Subtitle 2"/>
          <p:cNvSpPr>
            <a:spLocks noGrp="1"/>
          </p:cNvSpPr>
          <p:nvPr>
            <p:ph type="subTitle" idx="1"/>
          </p:nvPr>
        </p:nvSpPr>
        <p:spPr/>
        <p:txBody>
          <a:bodyPr/>
          <a:lstStyle/>
          <a:p>
            <a:r>
              <a:rPr lang="en-US" dirty="0" smtClean="0"/>
              <a:t>Intro, Notes/Example, classwork</a:t>
            </a:r>
            <a:endParaRPr lang="en-US" dirty="0"/>
          </a:p>
        </p:txBody>
      </p:sp>
    </p:spTree>
    <p:extLst>
      <p:ext uri="{BB962C8B-B14F-4D97-AF65-F5344CB8AC3E}">
        <p14:creationId xmlns:p14="http://schemas.microsoft.com/office/powerpoint/2010/main" val="29120886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756" y="155858"/>
            <a:ext cx="8229600" cy="990600"/>
          </a:xfrm>
        </p:spPr>
        <p:txBody>
          <a:bodyPr/>
          <a:lstStyle/>
          <a:p>
            <a:r>
              <a:rPr lang="en-US" dirty="0" smtClean="0"/>
              <a:t>Intro</a:t>
            </a:r>
            <a:endParaRPr lang="en-US" dirty="0"/>
          </a:p>
        </p:txBody>
      </p:sp>
      <p:sp>
        <p:nvSpPr>
          <p:cNvPr id="3" name="Content Placeholder 2"/>
          <p:cNvSpPr>
            <a:spLocks noGrp="1"/>
          </p:cNvSpPr>
          <p:nvPr>
            <p:ph idx="1"/>
          </p:nvPr>
        </p:nvSpPr>
        <p:spPr>
          <a:xfrm>
            <a:off x="268396" y="896599"/>
            <a:ext cx="8639602" cy="2398330"/>
          </a:xfrm>
        </p:spPr>
        <p:txBody>
          <a:bodyPr/>
          <a:lstStyle/>
          <a:p>
            <a:pPr marL="0" indent="0">
              <a:buNone/>
            </a:pPr>
            <a:r>
              <a:rPr lang="en-US" dirty="0"/>
              <a:t>A scatter plot is an informative way to display numerical data with two variables. In your previous work in Grade 8, you saw how to construct and interpret scatter plots.  Recall that if the two numerical variables are denoted by </a:t>
            </a:r>
            <a:r>
              <a:rPr lang="en-US" i="1" dirty="0"/>
              <a:t>x</a:t>
            </a:r>
            <a:r>
              <a:rPr lang="en-US" dirty="0"/>
              <a:t> and </a:t>
            </a:r>
            <a:r>
              <a:rPr lang="en-US" i="1" dirty="0"/>
              <a:t>y</a:t>
            </a:r>
            <a:r>
              <a:rPr lang="en-US" dirty="0"/>
              <a:t>, the scatter plot of the data is a plot of the </a:t>
            </a:r>
            <a:r>
              <a:rPr lang="en-US" i="1" dirty="0"/>
              <a:t>(x, y)</a:t>
            </a:r>
            <a:r>
              <a:rPr lang="en-US" dirty="0"/>
              <a:t> data pairs.</a:t>
            </a:r>
          </a:p>
        </p:txBody>
      </p:sp>
    </p:spTree>
    <p:extLst>
      <p:ext uri="{BB962C8B-B14F-4D97-AF65-F5344CB8AC3E}">
        <p14:creationId xmlns:p14="http://schemas.microsoft.com/office/powerpoint/2010/main" val="509631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a:t>
            </a:r>
            <a:endParaRPr lang="en-US" dirty="0"/>
          </a:p>
        </p:txBody>
      </p:sp>
      <p:pic>
        <p:nvPicPr>
          <p:cNvPr id="3" name="Picture 2" descr="Screen Shot 2018-12-02 at 3.27.52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6612" y="1097280"/>
            <a:ext cx="5736232" cy="3136292"/>
          </a:xfrm>
          <a:prstGeom prst="rect">
            <a:avLst/>
          </a:prstGeom>
        </p:spPr>
      </p:pic>
      <p:pic>
        <p:nvPicPr>
          <p:cNvPr id="4" name="Picture 3" descr="Screen Shot 2018-12-02 at 3.27.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5335" y="2436874"/>
            <a:ext cx="5505681" cy="3631716"/>
          </a:xfrm>
          <a:prstGeom prst="rect">
            <a:avLst/>
          </a:prstGeom>
        </p:spPr>
      </p:pic>
      <p:sp>
        <p:nvSpPr>
          <p:cNvPr id="5" name="TextBox 4"/>
          <p:cNvSpPr txBox="1"/>
          <p:nvPr/>
        </p:nvSpPr>
        <p:spPr>
          <a:xfrm>
            <a:off x="82284" y="4479044"/>
            <a:ext cx="3779564" cy="2031325"/>
          </a:xfrm>
          <a:prstGeom prst="rect">
            <a:avLst/>
          </a:prstGeom>
          <a:noFill/>
        </p:spPr>
        <p:txBody>
          <a:bodyPr wrap="square" rtlCol="0">
            <a:spAutoFit/>
          </a:bodyPr>
          <a:lstStyle/>
          <a:p>
            <a:pPr marL="342900" indent="-342900">
              <a:buAutoNum type="arabicParenR"/>
            </a:pPr>
            <a:r>
              <a:rPr lang="en-US" dirty="0" smtClean="0"/>
              <a:t>Do you see a pattern or does it look totally scattered?</a:t>
            </a:r>
          </a:p>
          <a:p>
            <a:pPr marL="342900" indent="-342900">
              <a:buAutoNum type="arabicParenR"/>
            </a:pPr>
            <a:r>
              <a:rPr lang="en-US" dirty="0" smtClean="0"/>
              <a:t>How would you describe the relationship?</a:t>
            </a:r>
          </a:p>
          <a:p>
            <a:pPr marL="342900" indent="-342900">
              <a:buAutoNum type="arabicParenR"/>
            </a:pPr>
            <a:r>
              <a:rPr lang="en-US" dirty="0" smtClean="0"/>
              <a:t>Would a straight line be a good way to describe the relationship?</a:t>
            </a:r>
            <a:endParaRPr lang="en-US" dirty="0"/>
          </a:p>
        </p:txBody>
      </p:sp>
    </p:spTree>
    <p:extLst>
      <p:ext uri="{BB962C8B-B14F-4D97-AF65-F5344CB8AC3E}">
        <p14:creationId xmlns:p14="http://schemas.microsoft.com/office/powerpoint/2010/main" val="10485665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656" y="207339"/>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234069" y="1068206"/>
            <a:ext cx="8691093" cy="5247074"/>
          </a:xfrm>
        </p:spPr>
        <p:txBody>
          <a:bodyPr/>
          <a:lstStyle/>
          <a:p>
            <a:pPr marL="0" indent="0">
              <a:buNone/>
            </a:pPr>
            <a:r>
              <a:rPr lang="en-US" dirty="0"/>
              <a:t>A </a:t>
            </a:r>
            <a:r>
              <a:rPr lang="en-US" u="sng" dirty="0"/>
              <a:t>scatter plot </a:t>
            </a:r>
            <a:r>
              <a:rPr lang="en-US" dirty="0"/>
              <a:t>is an informative way to display numerical data with two variables. </a:t>
            </a:r>
            <a:endParaRPr lang="en-US" dirty="0" smtClean="0"/>
          </a:p>
          <a:p>
            <a:pPr marL="0" indent="0">
              <a:buNone/>
            </a:pPr>
            <a:endParaRPr lang="en-US" dirty="0"/>
          </a:p>
          <a:p>
            <a:pPr marL="0" indent="0">
              <a:buNone/>
            </a:pPr>
            <a:r>
              <a:rPr lang="en-US" dirty="0" smtClean="0"/>
              <a:t>Data in a scatterplot are said to be related if they show a general pattern, although real-life data will not every fall perfectly in a precise pattern.</a:t>
            </a:r>
          </a:p>
          <a:p>
            <a:pPr marL="0" indent="0">
              <a:buNone/>
            </a:pPr>
            <a:endParaRPr lang="en-US" dirty="0"/>
          </a:p>
          <a:p>
            <a:pPr marL="0" indent="0">
              <a:buNone/>
            </a:pPr>
            <a:r>
              <a:rPr lang="en-US" u="sng" dirty="0" smtClean="0"/>
              <a:t>Linearly related</a:t>
            </a:r>
            <a:r>
              <a:rPr lang="en-US" dirty="0" smtClean="0"/>
              <a:t> variables are data that fall in a linear patter but do not make a perfect line.</a:t>
            </a:r>
          </a:p>
          <a:p>
            <a:pPr marL="0" indent="0">
              <a:buNone/>
            </a:pPr>
            <a:r>
              <a:rPr lang="en-US" u="sng" dirty="0" smtClean="0"/>
              <a:t>Nonlinearly related</a:t>
            </a:r>
            <a:r>
              <a:rPr lang="en-US" dirty="0" smtClean="0"/>
              <a:t> variables are data that have a pattern but not a linear one.</a:t>
            </a:r>
            <a:endParaRPr lang="en-US" dirty="0"/>
          </a:p>
        </p:txBody>
      </p:sp>
    </p:spTree>
    <p:extLst>
      <p:ext uri="{BB962C8B-B14F-4D97-AF65-F5344CB8AC3E}">
        <p14:creationId xmlns:p14="http://schemas.microsoft.com/office/powerpoint/2010/main" val="3832761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Exit ticket 11</a:t>
            </a:r>
          </a:p>
          <a:p>
            <a:r>
              <a:rPr lang="en-US" dirty="0" smtClean="0"/>
              <a:t>Classwork12 #1-12</a:t>
            </a:r>
          </a:p>
          <a:p>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smtClean="0"/>
              <a:t>Complete classwork </a:t>
            </a:r>
            <a:r>
              <a:rPr lang="en-US" dirty="0"/>
              <a:t>9</a:t>
            </a:r>
            <a:r>
              <a:rPr lang="en-US" dirty="0" smtClean="0"/>
              <a:t>-11</a:t>
            </a:r>
          </a:p>
          <a:p>
            <a:r>
              <a:rPr lang="en-US" dirty="0" smtClean="0"/>
              <a:t>Khan Academy</a:t>
            </a:r>
          </a:p>
          <a:p>
            <a:r>
              <a:rPr lang="en-US" dirty="0" smtClean="0"/>
              <a:t>Exponents review</a:t>
            </a:r>
          </a:p>
          <a:p>
            <a:r>
              <a:rPr lang="en-US" dirty="0" smtClean="0"/>
              <a:t>Crossing the River/Carnival Bears</a:t>
            </a:r>
          </a:p>
          <a:p>
            <a:r>
              <a:rPr lang="en-US" dirty="0" smtClean="0"/>
              <a:t>Inky Puzzles</a:t>
            </a:r>
          </a:p>
          <a:p>
            <a:endParaRPr lang="en-US" dirty="0" smtClean="0"/>
          </a:p>
          <a:p>
            <a:endParaRPr lang="en-US" dirty="0"/>
          </a:p>
        </p:txBody>
      </p:sp>
    </p:spTree>
    <p:extLst>
      <p:ext uri="{BB962C8B-B14F-4D97-AF65-F5344CB8AC3E}">
        <p14:creationId xmlns:p14="http://schemas.microsoft.com/office/powerpoint/2010/main" val="487625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13</a:t>
            </a:r>
            <a:endParaRPr lang="en-US" dirty="0"/>
          </a:p>
        </p:txBody>
      </p:sp>
      <p:sp>
        <p:nvSpPr>
          <p:cNvPr id="3" name="Subtitle 2"/>
          <p:cNvSpPr>
            <a:spLocks noGrp="1"/>
          </p:cNvSpPr>
          <p:nvPr>
            <p:ph type="subTitle" idx="1"/>
          </p:nvPr>
        </p:nvSpPr>
        <p:spPr/>
        <p:txBody>
          <a:bodyPr/>
          <a:lstStyle/>
          <a:p>
            <a:r>
              <a:rPr lang="en-US" dirty="0" smtClean="0"/>
              <a:t>Intro, Notes/Example, classwork, discussion</a:t>
            </a:r>
            <a:endParaRPr lang="en-US" dirty="0"/>
          </a:p>
        </p:txBody>
      </p:sp>
    </p:spTree>
    <p:extLst>
      <p:ext uri="{BB962C8B-B14F-4D97-AF65-F5344CB8AC3E}">
        <p14:creationId xmlns:p14="http://schemas.microsoft.com/office/powerpoint/2010/main" val="2385258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 y="190180"/>
            <a:ext cx="8229600" cy="990600"/>
          </a:xfrm>
        </p:spPr>
        <p:txBody>
          <a:bodyPr/>
          <a:lstStyle/>
          <a:p>
            <a:r>
              <a:rPr lang="en-US" dirty="0" smtClean="0"/>
              <a:t>Intro</a:t>
            </a:r>
            <a:endParaRPr lang="en-US" dirty="0"/>
          </a:p>
        </p:txBody>
      </p:sp>
      <p:sp>
        <p:nvSpPr>
          <p:cNvPr id="3" name="Content Placeholder 2"/>
          <p:cNvSpPr>
            <a:spLocks noGrp="1"/>
          </p:cNvSpPr>
          <p:nvPr>
            <p:ph idx="1"/>
          </p:nvPr>
        </p:nvSpPr>
        <p:spPr>
          <a:xfrm>
            <a:off x="285560" y="1051048"/>
            <a:ext cx="8536622" cy="4876800"/>
          </a:xfrm>
        </p:spPr>
        <p:txBody>
          <a:bodyPr>
            <a:normAutofit lnSpcReduction="10000"/>
          </a:bodyPr>
          <a:lstStyle/>
          <a:p>
            <a:pPr marL="0" indent="0">
              <a:buNone/>
            </a:pPr>
            <a:r>
              <a:rPr lang="en-US" dirty="0"/>
              <a:t>Not all relationships between two numerical variables are </a:t>
            </a:r>
            <a:r>
              <a:rPr lang="en-US" i="1" dirty="0"/>
              <a:t>linear</a:t>
            </a:r>
            <a:r>
              <a:rPr lang="en-US" dirty="0"/>
              <a:t>.  There are many situations where the pattern in the scatter plot would best be described by a curve. Two types of functions often used in modeling nonlinear relationships are </a:t>
            </a:r>
            <a:r>
              <a:rPr lang="en-US" i="1" dirty="0"/>
              <a:t>quadratic </a:t>
            </a:r>
            <a:r>
              <a:rPr lang="en-US" dirty="0"/>
              <a:t>and </a:t>
            </a:r>
            <a:r>
              <a:rPr lang="en-US" i="1" dirty="0"/>
              <a:t>exponential</a:t>
            </a:r>
            <a:r>
              <a:rPr lang="en-US" dirty="0"/>
              <a:t> functions. </a:t>
            </a:r>
            <a:r>
              <a:rPr lang="en-US" dirty="0" smtClean="0"/>
              <a:t> </a:t>
            </a:r>
          </a:p>
          <a:p>
            <a:pPr marL="0" indent="0">
              <a:buNone/>
            </a:pPr>
            <a:endParaRPr lang="en-US" dirty="0"/>
          </a:p>
          <a:p>
            <a:r>
              <a:rPr lang="en-US" dirty="0"/>
              <a:t>Sometimes the pattern in a scatter plot looks like the graph of a quadratic function (with the points falling roughly in the shape of a </a:t>
            </a:r>
            <a:r>
              <a:rPr lang="en-US" i="1" dirty="0"/>
              <a:t>U</a:t>
            </a:r>
            <a:r>
              <a:rPr lang="en-US" dirty="0"/>
              <a:t> that opens up or down), as in the graph below. </a:t>
            </a:r>
          </a:p>
          <a:p>
            <a:endParaRPr lang="en-US" dirty="0"/>
          </a:p>
          <a:p>
            <a:r>
              <a:rPr lang="en-US" dirty="0"/>
              <a:t>In other situations, the pattern in the scatter plot might look like the graphs of exponential functions that either are upward or downward sloping. </a:t>
            </a:r>
          </a:p>
          <a:p>
            <a:pPr marL="0" indent="0">
              <a:buNone/>
            </a:pPr>
            <a:endParaRPr lang="en-US" dirty="0"/>
          </a:p>
        </p:txBody>
      </p:sp>
    </p:spTree>
    <p:extLst>
      <p:ext uri="{BB962C8B-B14F-4D97-AF65-F5344CB8AC3E}">
        <p14:creationId xmlns:p14="http://schemas.microsoft.com/office/powerpoint/2010/main" val="3027572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 y="52890"/>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457200" y="806571"/>
            <a:ext cx="8229600" cy="5869091"/>
          </a:xfrm>
        </p:spPr>
        <p:txBody>
          <a:bodyPr>
            <a:normAutofit lnSpcReduction="10000"/>
          </a:bodyPr>
          <a:lstStyle/>
          <a:p>
            <a:pPr lvl="0"/>
            <a:r>
              <a:rPr lang="en-US" sz="2000" dirty="0"/>
              <a:t>A scatter plot can be used to investigate whether or not there is a relationship between two numerical variables</a:t>
            </a:r>
            <a:r>
              <a:rPr lang="en-US" sz="2000" dirty="0" smtClean="0"/>
              <a:t>.</a:t>
            </a:r>
            <a:endParaRPr lang="en-US" sz="2000" dirty="0"/>
          </a:p>
          <a:p>
            <a:pPr lvl="0"/>
            <a:r>
              <a:rPr lang="en-US" sz="2000" dirty="0"/>
              <a:t>Linear, quadratic, and exponential functions are common models that can be used to describe the relationship between variables</a:t>
            </a:r>
            <a:r>
              <a:rPr lang="en-US" sz="2000" dirty="0" smtClean="0"/>
              <a:t>.</a:t>
            </a:r>
          </a:p>
          <a:p>
            <a:pPr lvl="0"/>
            <a:endParaRPr lang="en-US" dirty="0"/>
          </a:p>
          <a:p>
            <a:pPr lvl="0"/>
            <a:endParaRPr lang="en-US" dirty="0" smtClean="0"/>
          </a:p>
          <a:p>
            <a:pPr lvl="0"/>
            <a:endParaRPr lang="en-US" dirty="0"/>
          </a:p>
          <a:p>
            <a:pPr lvl="0"/>
            <a:endParaRPr lang="en-US" dirty="0" smtClean="0"/>
          </a:p>
          <a:p>
            <a:pPr marL="0" lvl="0" indent="0">
              <a:buNone/>
            </a:pPr>
            <a:endParaRPr lang="en-US" dirty="0"/>
          </a:p>
          <a:p>
            <a:pPr lvl="0"/>
            <a:r>
              <a:rPr lang="en-US" sz="2000" dirty="0" smtClean="0"/>
              <a:t>Models (equations) </a:t>
            </a:r>
            <a:r>
              <a:rPr lang="en-US" sz="2000" dirty="0"/>
              <a:t>can be used to answer questions about how two variables are related.</a:t>
            </a:r>
          </a:p>
          <a:p>
            <a:pPr marL="0" indent="0">
              <a:buNone/>
            </a:pPr>
            <a:endParaRPr lang="en-US" sz="2000" dirty="0"/>
          </a:p>
          <a:p>
            <a:r>
              <a:rPr lang="en-US" sz="2000" dirty="0" smtClean="0"/>
              <a:t>Graphs and equations can be used to make predictions about the data because although the data doesn’t fall directly on the graph, it is close enough to provide a reasonable using the equation or the graph.</a:t>
            </a:r>
            <a:endParaRPr lang="en-US" sz="2000" dirty="0"/>
          </a:p>
        </p:txBody>
      </p:sp>
      <p:grpSp>
        <p:nvGrpSpPr>
          <p:cNvPr id="4" name="Group 3"/>
          <p:cNvGrpSpPr/>
          <p:nvPr/>
        </p:nvGrpSpPr>
        <p:grpSpPr>
          <a:xfrm>
            <a:off x="858197" y="2054460"/>
            <a:ext cx="2145471" cy="1635175"/>
            <a:chOff x="2677549" y="1017004"/>
            <a:chExt cx="3053080" cy="2477885"/>
          </a:xfrm>
        </p:grpSpPr>
        <p:sp>
          <p:nvSpPr>
            <p:cNvPr id="5" name="TextBox 4"/>
            <p:cNvSpPr txBox="1"/>
            <p:nvPr/>
          </p:nvSpPr>
          <p:spPr>
            <a:xfrm>
              <a:off x="3333340" y="1017004"/>
              <a:ext cx="1915078" cy="559672"/>
            </a:xfrm>
            <a:prstGeom prst="rect">
              <a:avLst/>
            </a:prstGeom>
            <a:noFill/>
          </p:spPr>
          <p:txBody>
            <a:bodyPr wrap="square" rtlCol="0">
              <a:spAutoFit/>
            </a:bodyPr>
            <a:lstStyle/>
            <a:p>
              <a:r>
                <a:rPr lang="en-US" dirty="0" smtClean="0"/>
                <a:t>Quadratic</a:t>
              </a:r>
            </a:p>
          </p:txBody>
        </p:sp>
        <p:pic>
          <p:nvPicPr>
            <p:cNvPr id="6" name="Picture 5"/>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77549" y="1448919"/>
              <a:ext cx="3053080" cy="2045970"/>
            </a:xfrm>
            <a:prstGeom prst="rect">
              <a:avLst/>
            </a:prstGeom>
            <a:noFill/>
            <a:ln>
              <a:noFill/>
            </a:ln>
          </p:spPr>
        </p:pic>
      </p:grpSp>
      <p:grpSp>
        <p:nvGrpSpPr>
          <p:cNvPr id="7" name="Group 6"/>
          <p:cNvGrpSpPr/>
          <p:nvPr/>
        </p:nvGrpSpPr>
        <p:grpSpPr>
          <a:xfrm>
            <a:off x="3330206" y="2054460"/>
            <a:ext cx="4753932" cy="1686658"/>
            <a:chOff x="1839734" y="3657486"/>
            <a:chExt cx="6113913" cy="2687594"/>
          </a:xfrm>
        </p:grpSpPr>
        <p:sp>
          <p:nvSpPr>
            <p:cNvPr id="8" name="TextBox 7"/>
            <p:cNvSpPr txBox="1"/>
            <p:nvPr/>
          </p:nvSpPr>
          <p:spPr>
            <a:xfrm>
              <a:off x="3566361" y="3657486"/>
              <a:ext cx="2346246" cy="588510"/>
            </a:xfrm>
            <a:prstGeom prst="rect">
              <a:avLst/>
            </a:prstGeom>
            <a:noFill/>
          </p:spPr>
          <p:txBody>
            <a:bodyPr wrap="square" rtlCol="0">
              <a:spAutoFit/>
            </a:bodyPr>
            <a:lstStyle/>
            <a:p>
              <a:r>
                <a:rPr lang="en-US" dirty="0" smtClean="0"/>
                <a:t>Exponential</a:t>
              </a:r>
            </a:p>
          </p:txBody>
        </p:sp>
        <p:pic>
          <p:nvPicPr>
            <p:cNvPr id="9" name="Picture 8"/>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839734" y="4294860"/>
              <a:ext cx="3006729" cy="1987550"/>
            </a:xfrm>
            <a:prstGeom prst="rect">
              <a:avLst/>
            </a:prstGeom>
            <a:noFill/>
            <a:ln>
              <a:noFill/>
            </a:ln>
          </p:spPr>
        </p:pic>
        <p:pic>
          <p:nvPicPr>
            <p:cNvPr id="10" name="Picture 9"/>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46287" y="4182905"/>
              <a:ext cx="3007360" cy="2162175"/>
            </a:xfrm>
            <a:prstGeom prst="rect">
              <a:avLst/>
            </a:prstGeom>
            <a:noFill/>
            <a:ln>
              <a:noFill/>
            </a:ln>
          </p:spPr>
        </p:pic>
      </p:grpSp>
    </p:spTree>
    <p:extLst>
      <p:ext uri="{BB962C8B-B14F-4D97-AF65-F5344CB8AC3E}">
        <p14:creationId xmlns:p14="http://schemas.microsoft.com/office/powerpoint/2010/main" val="953622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Example1</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11927" y="942831"/>
            <a:ext cx="8238613" cy="1323439"/>
          </a:xfrm>
          <a:prstGeom prst="rect">
            <a:avLst/>
          </a:prstGeom>
          <a:noFill/>
        </p:spPr>
        <p:txBody>
          <a:bodyPr wrap="square" rtlCol="0">
            <a:spAutoFit/>
          </a:bodyPr>
          <a:lstStyle/>
          <a:p>
            <a:r>
              <a:rPr lang="en-US" sz="2000" dirty="0"/>
              <a:t>Farmers sometimes use fertilizers to increase crop yield but often wonder just how much fertilizer they should use.  </a:t>
            </a:r>
            <a:r>
              <a:rPr lang="en-US" sz="2000" dirty="0" smtClean="0"/>
              <a:t>The </a:t>
            </a:r>
            <a:r>
              <a:rPr lang="en-US" sz="2000" dirty="0"/>
              <a:t>data shown in the scatter plot below are from a study of the effect of fertilizer on the yield of corn. </a:t>
            </a:r>
            <a:endParaRPr lang="en-US" sz="2000" dirty="0" smtClean="0"/>
          </a:p>
        </p:txBody>
      </p:sp>
      <p:pic>
        <p:nvPicPr>
          <p:cNvPr id="10" name="Picture 9"/>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586672" y="2125980"/>
            <a:ext cx="3970655" cy="2606040"/>
          </a:xfrm>
          <a:prstGeom prst="rect">
            <a:avLst/>
          </a:prstGeom>
          <a:noFill/>
          <a:ln>
            <a:noFill/>
          </a:ln>
        </p:spPr>
      </p:pic>
      <p:sp>
        <p:nvSpPr>
          <p:cNvPr id="11" name="TextBox 10"/>
          <p:cNvSpPr txBox="1"/>
          <p:nvPr/>
        </p:nvSpPr>
        <p:spPr>
          <a:xfrm>
            <a:off x="326107" y="5076604"/>
            <a:ext cx="8530399" cy="1323439"/>
          </a:xfrm>
          <a:prstGeom prst="rect">
            <a:avLst/>
          </a:prstGeom>
          <a:noFill/>
        </p:spPr>
        <p:txBody>
          <a:bodyPr wrap="square" rtlCol="0">
            <a:spAutoFit/>
          </a:bodyPr>
          <a:lstStyle/>
          <a:p>
            <a:pPr marL="342900" indent="-342900">
              <a:buFont typeface="Arial"/>
              <a:buChar char="•"/>
            </a:pPr>
            <a:r>
              <a:rPr lang="en-US" sz="2000" dirty="0" smtClean="0"/>
              <a:t>What type of relationship does this seem to be?</a:t>
            </a:r>
          </a:p>
          <a:p>
            <a:pPr marL="342900" indent="-342900">
              <a:buFont typeface="Arial"/>
              <a:buChar char="•"/>
            </a:pPr>
            <a:r>
              <a:rPr lang="en-US" sz="2000" dirty="0" smtClean="0"/>
              <a:t>Is fertilizer good for plants?</a:t>
            </a:r>
          </a:p>
          <a:p>
            <a:pPr marL="342900" indent="-342900">
              <a:buFont typeface="Arial"/>
              <a:buChar char="•"/>
            </a:pPr>
            <a:r>
              <a:rPr lang="en-US" sz="2000" dirty="0" smtClean="0"/>
              <a:t>Can plants be over-fertilized?</a:t>
            </a:r>
          </a:p>
          <a:p>
            <a:pPr marL="342900" indent="-342900">
              <a:buFont typeface="Arial"/>
              <a:buChar char="•"/>
            </a:pPr>
            <a:r>
              <a:rPr lang="en-US" sz="2000" dirty="0" smtClean="0"/>
              <a:t>How can we find the amount of fertilizer that produces the most corn?</a:t>
            </a:r>
          </a:p>
        </p:txBody>
      </p:sp>
    </p:spTree>
    <p:extLst>
      <p:ext uri="{BB962C8B-B14F-4D97-AF65-F5344CB8AC3E}">
        <p14:creationId xmlns:p14="http://schemas.microsoft.com/office/powerpoint/2010/main" val="23039969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06680"/>
            <a:ext cx="8229600" cy="990600"/>
          </a:xfrm>
        </p:spPr>
        <p:txBody>
          <a:bodyPr/>
          <a:lstStyle/>
          <a:p>
            <a:r>
              <a:rPr lang="en-US" dirty="0" smtClean="0"/>
              <a:t>Example2</a:t>
            </a:r>
            <a:endParaRPr lang="en-US"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411927" y="942831"/>
            <a:ext cx="8238613" cy="1323439"/>
          </a:xfrm>
          <a:prstGeom prst="rect">
            <a:avLst/>
          </a:prstGeom>
          <a:noFill/>
        </p:spPr>
        <p:txBody>
          <a:bodyPr wrap="square" rtlCol="0">
            <a:spAutoFit/>
          </a:bodyPr>
          <a:lstStyle/>
          <a:p>
            <a:r>
              <a:rPr lang="en-US" sz="2000" dirty="0"/>
              <a:t>How do you tell how old a lobster is?  This question is important to biologists and to those who regulate lobster trapping.  To answer this question, researchers recorded data on the shell length of </a:t>
            </a:r>
            <a:r>
              <a:rPr lang="en-US" sz="2000" i="1" dirty="0"/>
              <a:t>27</a:t>
            </a:r>
            <a:r>
              <a:rPr lang="en-US" sz="2000" dirty="0"/>
              <a:t> lobsters that were raised in a laboratory and whose ages were known. </a:t>
            </a:r>
            <a:endParaRPr lang="en-US" sz="2000" dirty="0" smtClean="0"/>
          </a:p>
        </p:txBody>
      </p:sp>
      <p:sp>
        <p:nvSpPr>
          <p:cNvPr id="11" name="TextBox 10"/>
          <p:cNvSpPr txBox="1"/>
          <p:nvPr/>
        </p:nvSpPr>
        <p:spPr>
          <a:xfrm>
            <a:off x="326107" y="5076604"/>
            <a:ext cx="8530399" cy="1015663"/>
          </a:xfrm>
          <a:prstGeom prst="rect">
            <a:avLst/>
          </a:prstGeom>
          <a:noFill/>
        </p:spPr>
        <p:txBody>
          <a:bodyPr wrap="square" rtlCol="0">
            <a:spAutoFit/>
          </a:bodyPr>
          <a:lstStyle/>
          <a:p>
            <a:pPr marL="342900" indent="-342900">
              <a:buFont typeface="Arial"/>
              <a:buChar char="•"/>
            </a:pPr>
            <a:r>
              <a:rPr lang="en-US" sz="2000" dirty="0" smtClean="0"/>
              <a:t>What type of relationship does this seem to be?</a:t>
            </a:r>
          </a:p>
          <a:p>
            <a:pPr marL="342900" indent="-342900">
              <a:buFont typeface="Arial"/>
              <a:buChar char="•"/>
            </a:pPr>
            <a:r>
              <a:rPr lang="en-US" sz="2000" dirty="0" smtClean="0"/>
              <a:t>What is meant by regulating lobster trapping?</a:t>
            </a:r>
          </a:p>
          <a:p>
            <a:pPr marL="342900" indent="-342900">
              <a:buFont typeface="Arial"/>
              <a:buChar char="•"/>
            </a:pPr>
            <a:r>
              <a:rPr lang="en-US" sz="2000" dirty="0" smtClean="0"/>
              <a:t>Why would biologists care about the age of a lobster?</a:t>
            </a:r>
          </a:p>
        </p:txBody>
      </p:sp>
      <p:pic>
        <p:nvPicPr>
          <p:cNvPr id="8" name="Picture 7"/>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605945" y="2266270"/>
            <a:ext cx="3760470" cy="2512695"/>
          </a:xfrm>
          <a:prstGeom prst="rect">
            <a:avLst/>
          </a:prstGeom>
          <a:noFill/>
          <a:ln>
            <a:noFill/>
          </a:ln>
        </p:spPr>
      </p:pic>
    </p:spTree>
    <p:extLst>
      <p:ext uri="{BB962C8B-B14F-4D97-AF65-F5344CB8AC3E}">
        <p14:creationId xmlns:p14="http://schemas.microsoft.com/office/powerpoint/2010/main" val="3142009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310" y="118197"/>
            <a:ext cx="8229600" cy="990600"/>
          </a:xfrm>
        </p:spPr>
        <p:txBody>
          <a:bodyPr/>
          <a:lstStyle/>
          <a:p>
            <a:r>
              <a:rPr lang="en-US" dirty="0" smtClean="0"/>
              <a:t>Intro</a:t>
            </a:r>
            <a:endParaRPr lang="en-US" dirty="0"/>
          </a:p>
        </p:txBody>
      </p:sp>
      <p:sp>
        <p:nvSpPr>
          <p:cNvPr id="3" name="Content Placeholder 2"/>
          <p:cNvSpPr>
            <a:spLocks noGrp="1"/>
          </p:cNvSpPr>
          <p:nvPr>
            <p:ph idx="1"/>
          </p:nvPr>
        </p:nvSpPr>
        <p:spPr>
          <a:xfrm>
            <a:off x="457200" y="961021"/>
            <a:ext cx="8229600" cy="5447335"/>
          </a:xfrm>
        </p:spPr>
        <p:txBody>
          <a:bodyPr>
            <a:normAutofit fontScale="62500" lnSpcReduction="20000"/>
          </a:bodyPr>
          <a:lstStyle/>
          <a:p>
            <a:pPr marL="0" indent="0">
              <a:buNone/>
            </a:pPr>
            <a:r>
              <a:rPr lang="en-US" b="1" dirty="0" smtClean="0"/>
              <a:t>Superheroes </a:t>
            </a:r>
            <a:r>
              <a:rPr lang="en-US" b="1" dirty="0"/>
              <a:t>have been popular characters in movies, television, books, and comics for many generations.  Superman was one of the most popular series in the 1950s, while Batman was a top-rated series in the 1960s.  Each of these characters was also popular in movies released from 1990 to 2013.  Other notable characters portrayed in movies over the last several decades include Captain America, She-Ra, and the Fantastic Four.  What is special about a superhero?  Is there a special superhero power that makes these characters particularly popular?</a:t>
            </a:r>
          </a:p>
          <a:p>
            <a:pPr marL="0" indent="0">
              <a:buNone/>
            </a:pPr>
            <a:endParaRPr lang="en-US" b="1" dirty="0" smtClean="0"/>
          </a:p>
          <a:p>
            <a:pPr marL="0" indent="0">
              <a:buNone/>
            </a:pPr>
            <a:r>
              <a:rPr lang="en-US" b="1" dirty="0" smtClean="0"/>
              <a:t>High </a:t>
            </a:r>
            <a:r>
              <a:rPr lang="en-US" b="1" dirty="0"/>
              <a:t>school students in the United States were invited to complete an online survey in 2010.  Part of the survey included questions about superhero powers.  More than </a:t>
            </a:r>
            <a:r>
              <a:rPr lang="en-US" b="1" i="1" dirty="0"/>
              <a:t>1,000</a:t>
            </a:r>
            <a:r>
              <a:rPr lang="en-US" b="1" dirty="0"/>
              <a:t> students responded to this survey that included a question about a favorite superhero power.  Researchers randomly selected </a:t>
            </a:r>
            <a:r>
              <a:rPr lang="en-US" b="1" i="1" dirty="0"/>
              <a:t>450</a:t>
            </a:r>
            <a:r>
              <a:rPr lang="en-US" b="1" dirty="0"/>
              <a:t> of the completed surveys.  A rather confusing breakdown of the data by gender was compiled from the </a:t>
            </a:r>
            <a:r>
              <a:rPr lang="en-US" b="1" i="1" dirty="0"/>
              <a:t>450</a:t>
            </a:r>
            <a:r>
              <a:rPr lang="en-US" b="1" dirty="0"/>
              <a:t> surveys</a:t>
            </a:r>
            <a:r>
              <a:rPr lang="en-US" b="1" dirty="0" smtClean="0"/>
              <a:t>:</a:t>
            </a:r>
          </a:p>
          <a:p>
            <a:pPr marL="0" indent="0">
              <a:buNone/>
            </a:pPr>
            <a:endParaRPr lang="en-US" b="1" dirty="0"/>
          </a:p>
          <a:p>
            <a:pPr lvl="1"/>
            <a:r>
              <a:rPr lang="en-US" sz="2300" b="1" i="1" dirty="0"/>
              <a:t>100</a:t>
            </a:r>
            <a:r>
              <a:rPr lang="en-US" sz="2300" b="1" dirty="0"/>
              <a:t> students indicated their favorite power was to fly.  </a:t>
            </a:r>
            <a:r>
              <a:rPr lang="en-US" sz="2300" b="1" i="1" dirty="0"/>
              <a:t>49</a:t>
            </a:r>
            <a:r>
              <a:rPr lang="en-US" sz="2300" b="1" dirty="0"/>
              <a:t> of those students were females.</a:t>
            </a:r>
          </a:p>
          <a:p>
            <a:pPr lvl="1"/>
            <a:r>
              <a:rPr lang="en-US" sz="2300" b="1" i="1" dirty="0"/>
              <a:t>131</a:t>
            </a:r>
            <a:r>
              <a:rPr lang="en-US" sz="2300" b="1" dirty="0"/>
              <a:t> students selected the power to freeze time as their favorite power.  </a:t>
            </a:r>
            <a:r>
              <a:rPr lang="en-US" sz="2300" b="1" i="1" dirty="0"/>
              <a:t>71</a:t>
            </a:r>
            <a:r>
              <a:rPr lang="en-US" sz="2300" b="1" dirty="0"/>
              <a:t> of those students were males.</a:t>
            </a:r>
          </a:p>
          <a:p>
            <a:pPr lvl="1"/>
            <a:r>
              <a:rPr lang="en-US" sz="2300" b="1" i="1" dirty="0"/>
              <a:t>75</a:t>
            </a:r>
            <a:r>
              <a:rPr lang="en-US" sz="2300" b="1" dirty="0"/>
              <a:t> students selected invisibility as their favorite power.  </a:t>
            </a:r>
            <a:r>
              <a:rPr lang="en-US" sz="2300" b="1" i="1" dirty="0"/>
              <a:t>48</a:t>
            </a:r>
            <a:r>
              <a:rPr lang="en-US" sz="2300" b="1" dirty="0"/>
              <a:t> of those students were females.  </a:t>
            </a:r>
          </a:p>
          <a:p>
            <a:pPr lvl="1"/>
            <a:r>
              <a:rPr lang="en-US" sz="2300" b="1" i="1" dirty="0"/>
              <a:t>26</a:t>
            </a:r>
            <a:r>
              <a:rPr lang="en-US" sz="2300" b="1" dirty="0"/>
              <a:t> students indicated super strength as their favorite power.  </a:t>
            </a:r>
            <a:r>
              <a:rPr lang="en-US" sz="2300" b="1" i="1" dirty="0"/>
              <a:t>25</a:t>
            </a:r>
            <a:r>
              <a:rPr lang="en-US" sz="2300" b="1" dirty="0"/>
              <a:t> of those students were males.</a:t>
            </a:r>
          </a:p>
          <a:p>
            <a:pPr lvl="1"/>
            <a:r>
              <a:rPr lang="en-US" sz="2300" b="1" dirty="0"/>
              <a:t>And finally, </a:t>
            </a:r>
            <a:r>
              <a:rPr lang="en-US" sz="2300" b="1" i="1" dirty="0"/>
              <a:t>118</a:t>
            </a:r>
            <a:r>
              <a:rPr lang="en-US" sz="2300" b="1" dirty="0"/>
              <a:t> students indicated telepathy as their favorite power.  </a:t>
            </a:r>
            <a:r>
              <a:rPr lang="en-US" sz="2300" b="1" i="1" dirty="0"/>
              <a:t>70</a:t>
            </a:r>
            <a:r>
              <a:rPr lang="en-US" sz="2300" b="1" dirty="0"/>
              <a:t> of those students were females</a:t>
            </a:r>
            <a:r>
              <a:rPr lang="en-US" sz="2300" b="1" dirty="0" smtClean="0"/>
              <a:t>.</a:t>
            </a:r>
            <a:endParaRPr lang="en-US" sz="2300" b="1" dirty="0"/>
          </a:p>
        </p:txBody>
      </p:sp>
    </p:spTree>
    <p:extLst>
      <p:ext uri="{BB962C8B-B14F-4D97-AF65-F5344CB8AC3E}">
        <p14:creationId xmlns:p14="http://schemas.microsoft.com/office/powerpoint/2010/main" val="31027870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 exercises 1-12</a:t>
            </a:r>
          </a:p>
          <a:p>
            <a:pPr marL="0" indent="0">
              <a:buNone/>
            </a:pPr>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normAutofit/>
          </a:bodyPr>
          <a:lstStyle/>
          <a:p>
            <a:r>
              <a:rPr lang="en-US" dirty="0" smtClean="0"/>
              <a:t>Complete classwork 12</a:t>
            </a:r>
          </a:p>
          <a:p>
            <a:r>
              <a:rPr lang="en-US" dirty="0" err="1" smtClean="0"/>
              <a:t>KhanAcademy</a:t>
            </a:r>
            <a:endParaRPr lang="en-US" dirty="0" smtClean="0"/>
          </a:p>
          <a:p>
            <a:r>
              <a:rPr lang="en-US" dirty="0" smtClean="0"/>
              <a:t>Crossing the River/Carnival Bears</a:t>
            </a:r>
          </a:p>
          <a:p>
            <a:r>
              <a:rPr lang="en-US" dirty="0" smtClean="0"/>
              <a:t>Exponents practice</a:t>
            </a:r>
          </a:p>
          <a:p>
            <a:r>
              <a:rPr lang="en-US" dirty="0" smtClean="0"/>
              <a:t>Inky Puzzles</a:t>
            </a:r>
          </a:p>
          <a:p>
            <a:endParaRPr lang="en-US" dirty="0" smtClean="0"/>
          </a:p>
          <a:p>
            <a:endParaRPr lang="en-US" dirty="0" smtClean="0"/>
          </a:p>
          <a:p>
            <a:endParaRPr lang="en-US" dirty="0"/>
          </a:p>
        </p:txBody>
      </p:sp>
    </p:spTree>
    <p:extLst>
      <p:ext uri="{BB962C8B-B14F-4D97-AF65-F5344CB8AC3E}">
        <p14:creationId xmlns:p14="http://schemas.microsoft.com/office/powerpoint/2010/main" val="3898313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14</a:t>
            </a:r>
            <a:endParaRPr lang="en-US" dirty="0"/>
          </a:p>
        </p:txBody>
      </p:sp>
      <p:sp>
        <p:nvSpPr>
          <p:cNvPr id="3" name="Subtitle 2"/>
          <p:cNvSpPr>
            <a:spLocks noGrp="1"/>
          </p:cNvSpPr>
          <p:nvPr>
            <p:ph type="subTitle" idx="1"/>
          </p:nvPr>
        </p:nvSpPr>
        <p:spPr/>
        <p:txBody>
          <a:bodyPr/>
          <a:lstStyle/>
          <a:p>
            <a:r>
              <a:rPr lang="en-US" dirty="0" smtClean="0"/>
              <a:t>Warm Up, example, classwork,  example, classwork, notes, example, classwork</a:t>
            </a:r>
            <a:endParaRPr lang="en-US" dirty="0"/>
          </a:p>
        </p:txBody>
      </p:sp>
    </p:spTree>
    <p:extLst>
      <p:ext uri="{BB962C8B-B14F-4D97-AF65-F5344CB8AC3E}">
        <p14:creationId xmlns:p14="http://schemas.microsoft.com/office/powerpoint/2010/main" val="15888319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8" y="224502"/>
            <a:ext cx="8229600" cy="990600"/>
          </a:xfrm>
        </p:spPr>
        <p:txBody>
          <a:bodyPr/>
          <a:lstStyle/>
          <a:p>
            <a:r>
              <a:rPr lang="en-US" dirty="0" smtClean="0"/>
              <a:t>Warm Up</a:t>
            </a:r>
            <a:endParaRPr lang="en-US" dirty="0"/>
          </a:p>
        </p:txBody>
      </p:sp>
      <p:sp>
        <p:nvSpPr>
          <p:cNvPr id="3" name="Content Placeholder 2"/>
          <p:cNvSpPr>
            <a:spLocks noGrp="1"/>
          </p:cNvSpPr>
          <p:nvPr>
            <p:ph idx="1"/>
          </p:nvPr>
        </p:nvSpPr>
        <p:spPr>
          <a:xfrm>
            <a:off x="1229567" y="1026330"/>
            <a:ext cx="6373983" cy="1599317"/>
          </a:xfrm>
        </p:spPr>
        <p:txBody>
          <a:bodyPr/>
          <a:lstStyle/>
          <a:p>
            <a:endParaRPr lang="en-US" dirty="0" smtClean="0"/>
          </a:p>
          <a:p>
            <a:pPr marL="0" indent="0">
              <a:buNone/>
            </a:pPr>
            <a:r>
              <a:rPr lang="en-US" dirty="0" smtClean="0"/>
              <a:t>Read and complete #1 on your classwork</a:t>
            </a:r>
            <a:endParaRPr lang="en-US" dirty="0"/>
          </a:p>
        </p:txBody>
      </p:sp>
    </p:spTree>
    <p:extLst>
      <p:ext uri="{BB962C8B-B14F-4D97-AF65-F5344CB8AC3E}">
        <p14:creationId xmlns:p14="http://schemas.microsoft.com/office/powerpoint/2010/main" val="28118943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lstStyle/>
          <a:p>
            <a:r>
              <a:rPr lang="en-US" dirty="0" smtClean="0"/>
              <a:t>Example 1</a:t>
            </a:r>
            <a:endParaRPr lang="en-US" dirty="0"/>
          </a:p>
        </p:txBody>
      </p:sp>
      <p:sp>
        <p:nvSpPr>
          <p:cNvPr id="3" name="TextBox 2"/>
          <p:cNvSpPr txBox="1"/>
          <p:nvPr/>
        </p:nvSpPr>
        <p:spPr>
          <a:xfrm>
            <a:off x="384869" y="927407"/>
            <a:ext cx="8557457" cy="3046988"/>
          </a:xfrm>
          <a:prstGeom prst="rect">
            <a:avLst/>
          </a:prstGeom>
          <a:noFill/>
        </p:spPr>
        <p:txBody>
          <a:bodyPr wrap="square" rtlCol="0">
            <a:spAutoFit/>
          </a:bodyPr>
          <a:lstStyle/>
          <a:p>
            <a:r>
              <a:rPr lang="en-US" sz="2400" i="1" dirty="0"/>
              <a:t>When two variables x and y are linearly related, you can use a line to describe their relationship.  You can also use the equation of the line to predict </a:t>
            </a:r>
            <a:r>
              <a:rPr lang="en-US" sz="2400" i="1" dirty="0" smtClean="0"/>
              <a:t>values.</a:t>
            </a:r>
          </a:p>
          <a:p>
            <a:r>
              <a:rPr lang="en-US" sz="2400" dirty="0" smtClean="0"/>
              <a:t>  </a:t>
            </a:r>
            <a:endParaRPr lang="en-US" sz="2400" dirty="0"/>
          </a:p>
          <a:p>
            <a:r>
              <a:rPr lang="en-US" sz="2400" dirty="0" smtClean="0"/>
              <a:t>The </a:t>
            </a:r>
            <a:r>
              <a:rPr lang="en-US" sz="2400" dirty="0"/>
              <a:t>line </a:t>
            </a:r>
            <a:r>
              <a:rPr lang="en-US" sz="2400" dirty="0" smtClean="0"/>
              <a:t>y = 25.3 + 3.66x can be </a:t>
            </a:r>
            <a:r>
              <a:rPr lang="en-US" sz="2400" dirty="0"/>
              <a:t>used to describe the relationship between shoe length and height, where x represents shoe length and y represents height.  To predict the height of a man with a shoe length of 12 </a:t>
            </a:r>
            <a:r>
              <a:rPr lang="en-US" sz="2400" dirty="0" smtClean="0"/>
              <a:t>in</a:t>
            </a:r>
            <a:r>
              <a:rPr lang="mr-IN" sz="2400" dirty="0" smtClean="0"/>
              <a:t>…</a:t>
            </a:r>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240293" y="5663159"/>
            <a:ext cx="8702033" cy="830997"/>
          </a:xfrm>
          <a:prstGeom prst="rect">
            <a:avLst/>
          </a:prstGeom>
          <a:noFill/>
        </p:spPr>
        <p:txBody>
          <a:bodyPr wrap="square" rtlCol="0">
            <a:spAutoFit/>
          </a:bodyPr>
          <a:lstStyle/>
          <a:p>
            <a:r>
              <a:rPr lang="en-US" sz="2400" dirty="0" smtClean="0">
                <a:solidFill>
                  <a:srgbClr val="3366FF"/>
                </a:solidFill>
              </a:rPr>
              <a:t>While the equation provides a prediction, they do not guarantee you an exact value</a:t>
            </a:r>
            <a:endParaRPr lang="en-US" sz="2400" dirty="0">
              <a:solidFill>
                <a:srgbClr val="3366FF"/>
              </a:solidFill>
            </a:endParaRPr>
          </a:p>
        </p:txBody>
      </p:sp>
    </p:spTree>
    <p:extLst>
      <p:ext uri="{BB962C8B-B14F-4D97-AF65-F5344CB8AC3E}">
        <p14:creationId xmlns:p14="http://schemas.microsoft.com/office/powerpoint/2010/main" val="158267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48" y="224502"/>
            <a:ext cx="8229600" cy="990600"/>
          </a:xfrm>
        </p:spPr>
        <p:txBody>
          <a:bodyPr/>
          <a:lstStyle/>
          <a:p>
            <a:r>
              <a:rPr lang="en-US" dirty="0" smtClean="0"/>
              <a:t>Classwork</a:t>
            </a:r>
            <a:endParaRPr lang="en-US" dirty="0"/>
          </a:p>
        </p:txBody>
      </p:sp>
      <p:sp>
        <p:nvSpPr>
          <p:cNvPr id="3" name="Content Placeholder 2"/>
          <p:cNvSpPr>
            <a:spLocks noGrp="1"/>
          </p:cNvSpPr>
          <p:nvPr>
            <p:ph idx="1"/>
          </p:nvPr>
        </p:nvSpPr>
        <p:spPr>
          <a:xfrm>
            <a:off x="1229567" y="1026330"/>
            <a:ext cx="6373983" cy="1599317"/>
          </a:xfrm>
        </p:spPr>
        <p:txBody>
          <a:bodyPr/>
          <a:lstStyle/>
          <a:p>
            <a:endParaRPr lang="en-US" dirty="0" smtClean="0"/>
          </a:p>
          <a:p>
            <a:pPr marL="0" indent="0">
              <a:buNone/>
            </a:pPr>
            <a:r>
              <a:rPr lang="en-US" dirty="0" smtClean="0"/>
              <a:t>Complete #2-6 on your classwork</a:t>
            </a:r>
            <a:endParaRPr lang="en-US" dirty="0"/>
          </a:p>
        </p:txBody>
      </p:sp>
    </p:spTree>
    <p:extLst>
      <p:ext uri="{BB962C8B-B14F-4D97-AF65-F5344CB8AC3E}">
        <p14:creationId xmlns:p14="http://schemas.microsoft.com/office/powerpoint/2010/main" val="41043475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796"/>
            <a:ext cx="8229600" cy="990600"/>
          </a:xfrm>
        </p:spPr>
        <p:txBody>
          <a:bodyPr/>
          <a:lstStyle/>
          <a:p>
            <a:r>
              <a:rPr lang="en-US" dirty="0" smtClean="0"/>
              <a:t>Example 2</a:t>
            </a:r>
            <a:endParaRPr lang="en-US" dirty="0"/>
          </a:p>
        </p:txBody>
      </p:sp>
      <p:sp>
        <p:nvSpPr>
          <p:cNvPr id="3" name="Content Placeholder 2"/>
          <p:cNvSpPr>
            <a:spLocks noGrp="1"/>
          </p:cNvSpPr>
          <p:nvPr>
            <p:ph idx="1"/>
          </p:nvPr>
        </p:nvSpPr>
        <p:spPr>
          <a:xfrm>
            <a:off x="302316" y="967267"/>
            <a:ext cx="8229600" cy="5227886"/>
          </a:xfrm>
        </p:spPr>
        <p:txBody>
          <a:bodyPr>
            <a:normAutofit/>
          </a:bodyPr>
          <a:lstStyle/>
          <a:p>
            <a:pPr marL="0" indent="0">
              <a:buNone/>
            </a:pPr>
            <a:r>
              <a:rPr lang="en-US" i="1" dirty="0"/>
              <a:t>One way to think about how useful a line is for describing a relationship between two variables is to use the line to predict the y-values for the points in the scatter plot.  These predicted values could then be compared to the actual </a:t>
            </a:r>
            <a:r>
              <a:rPr lang="en-US" i="1" dirty="0" smtClean="0"/>
              <a:t>y</a:t>
            </a:r>
            <a:r>
              <a:rPr lang="en-US" i="1" dirty="0"/>
              <a:t>-values</a:t>
            </a:r>
            <a:r>
              <a:rPr lang="en-US" i="1" dirty="0" smtClean="0"/>
              <a:t>.</a:t>
            </a:r>
            <a:endParaRPr lang="en-US" dirty="0"/>
          </a:p>
          <a:p>
            <a:r>
              <a:rPr lang="en-US" dirty="0" smtClean="0"/>
              <a:t>The </a:t>
            </a:r>
            <a:r>
              <a:rPr lang="en-US" dirty="0"/>
              <a:t>first data point in the table represents a man with a shoe length of 12.6 in. and height of 74 in.  </a:t>
            </a:r>
            <a:endParaRPr lang="en-US" dirty="0" smtClean="0"/>
          </a:p>
          <a:p>
            <a:r>
              <a:rPr lang="en-US" dirty="0" smtClean="0"/>
              <a:t>If </a:t>
            </a:r>
            <a:r>
              <a:rPr lang="en-US" dirty="0"/>
              <a:t>you use the line </a:t>
            </a:r>
            <a:r>
              <a:rPr lang="en-US" i="1" dirty="0"/>
              <a:t>y=25.3+3.66x</a:t>
            </a:r>
            <a:r>
              <a:rPr lang="en-US" dirty="0"/>
              <a:t> to predict this man’s height, you would get</a:t>
            </a:r>
            <a:r>
              <a:rPr lang="en-US" dirty="0" smtClean="0"/>
              <a:t>:</a:t>
            </a:r>
            <a:endParaRPr lang="en-US" dirty="0"/>
          </a:p>
          <a:p>
            <a:endParaRPr lang="en-US" dirty="0"/>
          </a:p>
        </p:txBody>
      </p:sp>
    </p:spTree>
    <p:extLst>
      <p:ext uri="{BB962C8B-B14F-4D97-AF65-F5344CB8AC3E}">
        <p14:creationId xmlns:p14="http://schemas.microsoft.com/office/powerpoint/2010/main" val="950017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316" y="997331"/>
            <a:ext cx="8399717" cy="5262979"/>
          </a:xfrm>
          <a:prstGeom prst="rect">
            <a:avLst/>
          </a:prstGeom>
          <a:noFill/>
        </p:spPr>
        <p:txBody>
          <a:bodyPr wrap="square" rtlCol="0">
            <a:spAutoFit/>
          </a:bodyPr>
          <a:lstStyle/>
          <a:p>
            <a:r>
              <a:rPr lang="en-US" sz="2400" i="1" dirty="0"/>
              <a:t>His predicted height is 71.42 in.  Because his actual height was 74 in., you can calculate the prediction error by subtracting the predicted value from the actual value.  This prediction error is called a </a:t>
            </a:r>
            <a:r>
              <a:rPr lang="en-US" sz="2400" i="1" u="sng" dirty="0"/>
              <a:t>residual</a:t>
            </a:r>
            <a:r>
              <a:rPr lang="en-US" sz="2400" i="1" dirty="0"/>
              <a:t>.  For the first data point, the residual is calculated as follows</a:t>
            </a:r>
            <a:r>
              <a:rPr lang="en-US" sz="2400" i="1" dirty="0" smtClean="0"/>
              <a:t>:</a:t>
            </a:r>
          </a:p>
          <a:p>
            <a:endParaRPr lang="en-US" sz="2400" dirty="0"/>
          </a:p>
          <a:p>
            <a:r>
              <a:rPr lang="en-US" sz="2400" u="sng" dirty="0" smtClean="0"/>
              <a:t>Residual</a:t>
            </a:r>
            <a:r>
              <a:rPr lang="en-US" sz="2400" dirty="0" smtClean="0"/>
              <a:t> </a:t>
            </a:r>
            <a:r>
              <a:rPr lang="en-US" sz="2400" b="1" dirty="0" smtClean="0"/>
              <a:t>= </a:t>
            </a:r>
            <a:r>
              <a:rPr lang="en-US" sz="2400" dirty="0" smtClean="0"/>
              <a:t>actual </a:t>
            </a:r>
            <a:r>
              <a:rPr lang="en-US" sz="2400" i="1" dirty="0"/>
              <a:t>y</a:t>
            </a:r>
            <a:r>
              <a:rPr lang="en-US" sz="2400" dirty="0"/>
              <a:t>-</a:t>
            </a:r>
            <a:r>
              <a:rPr lang="en-US" sz="2400" dirty="0" smtClean="0"/>
              <a:t>value</a:t>
            </a:r>
            <a:r>
              <a:rPr lang="en-US" sz="2400" i="1" dirty="0" smtClean="0"/>
              <a:t> minus </a:t>
            </a:r>
            <a:r>
              <a:rPr lang="en-US" sz="2400" dirty="0" smtClean="0"/>
              <a:t>predicted </a:t>
            </a:r>
            <a:r>
              <a:rPr lang="en-US" sz="2400" i="1" dirty="0"/>
              <a:t>y</a:t>
            </a:r>
            <a:r>
              <a:rPr lang="en-US" sz="2400" dirty="0"/>
              <a:t>-</a:t>
            </a:r>
            <a:r>
              <a:rPr lang="en-US" sz="2400" dirty="0" smtClean="0"/>
              <a:t>value  </a:t>
            </a:r>
          </a:p>
          <a:p>
            <a:r>
              <a:rPr lang="en-US" sz="2400" i="1" dirty="0"/>
              <a:t>	</a:t>
            </a:r>
            <a:r>
              <a:rPr lang="en-US" sz="2400" i="1" dirty="0" smtClean="0"/>
              <a:t>= 74 - 71.42</a:t>
            </a:r>
            <a:r>
              <a:rPr lang="en-US" sz="2400" dirty="0" smtClean="0"/>
              <a:t>  </a:t>
            </a:r>
          </a:p>
          <a:p>
            <a:r>
              <a:rPr lang="en-US" sz="2400" i="1" dirty="0"/>
              <a:t>	</a:t>
            </a:r>
            <a:r>
              <a:rPr lang="en-US" sz="2400" i="1" dirty="0" smtClean="0"/>
              <a:t>= 2.58</a:t>
            </a:r>
          </a:p>
          <a:p>
            <a:endParaRPr lang="en-US" sz="2400" i="1" dirty="0"/>
          </a:p>
          <a:p>
            <a:endParaRPr lang="en-US" sz="2400" dirty="0"/>
          </a:p>
          <a:p>
            <a:r>
              <a:rPr lang="en-US" sz="2400" dirty="0"/>
              <a:t>When you use a line to describe the relationship between two numerical variables, the </a:t>
            </a:r>
            <a:r>
              <a:rPr lang="en-US" sz="2400" i="1" u="sng" dirty="0"/>
              <a:t>best</a:t>
            </a:r>
            <a:r>
              <a:rPr lang="en-US" sz="2400" u="sng" dirty="0"/>
              <a:t> line </a:t>
            </a:r>
            <a:r>
              <a:rPr lang="en-US" sz="2400" dirty="0"/>
              <a:t>is the line that makes the residuals as small as possible overall</a:t>
            </a:r>
            <a:r>
              <a:rPr lang="en-US" sz="2400" dirty="0" smtClean="0"/>
              <a:t>.</a:t>
            </a:r>
            <a:endParaRPr lang="en-US" sz="2400" dirty="0"/>
          </a:p>
        </p:txBody>
      </p:sp>
      <p:sp>
        <p:nvSpPr>
          <p:cNvPr id="3" name="Title 1"/>
          <p:cNvSpPr txBox="1">
            <a:spLocks/>
          </p:cNvSpPr>
          <p:nvPr/>
        </p:nvSpPr>
        <p:spPr>
          <a:xfrm>
            <a:off x="0" y="274576"/>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2, continued</a:t>
            </a:r>
            <a:endParaRPr lang="en-US" dirty="0"/>
          </a:p>
        </p:txBody>
      </p:sp>
    </p:spTree>
    <p:extLst>
      <p:ext uri="{BB962C8B-B14F-4D97-AF65-F5344CB8AC3E}">
        <p14:creationId xmlns:p14="http://schemas.microsoft.com/office/powerpoint/2010/main" val="109685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7138"/>
            <a:ext cx="8229600" cy="990600"/>
          </a:xfrm>
        </p:spPr>
        <p:txBody>
          <a:bodyPr/>
          <a:lstStyle/>
          <a:p>
            <a:r>
              <a:rPr lang="en-US" dirty="0" smtClean="0"/>
              <a:t>Classwork</a:t>
            </a:r>
            <a:endParaRPr lang="en-US" dirty="0"/>
          </a:p>
        </p:txBody>
      </p:sp>
      <p:sp>
        <p:nvSpPr>
          <p:cNvPr id="3" name="Content Placeholder 2"/>
          <p:cNvSpPr>
            <a:spLocks noGrp="1"/>
          </p:cNvSpPr>
          <p:nvPr>
            <p:ph idx="1"/>
          </p:nvPr>
        </p:nvSpPr>
        <p:spPr>
          <a:xfrm>
            <a:off x="333293" y="1043818"/>
            <a:ext cx="8229600" cy="1713319"/>
          </a:xfrm>
        </p:spPr>
        <p:txBody>
          <a:bodyPr/>
          <a:lstStyle/>
          <a:p>
            <a:pPr marL="0" indent="0">
              <a:buNone/>
            </a:pPr>
            <a:r>
              <a:rPr lang="en-US" dirty="0" smtClean="0"/>
              <a:t>Complete classwork #7-13</a:t>
            </a:r>
            <a:endParaRPr lang="en-US" dirty="0"/>
          </a:p>
        </p:txBody>
      </p:sp>
    </p:spTree>
    <p:extLst>
      <p:ext uri="{BB962C8B-B14F-4D97-AF65-F5344CB8AC3E}">
        <p14:creationId xmlns:p14="http://schemas.microsoft.com/office/powerpoint/2010/main" val="7853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 y="104373"/>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302725" y="930917"/>
            <a:ext cx="8519453" cy="5573135"/>
          </a:xfrm>
        </p:spPr>
        <p:txBody>
          <a:bodyPr>
            <a:noAutofit/>
          </a:bodyPr>
          <a:lstStyle/>
          <a:p>
            <a:r>
              <a:rPr lang="en-US" sz="1800" dirty="0" smtClean="0"/>
              <a:t>Linear equations can be used to make predictions about data that have an approximately linear relationship.</a:t>
            </a:r>
          </a:p>
          <a:p>
            <a:endParaRPr lang="en-US" sz="1800" dirty="0" smtClean="0"/>
          </a:p>
          <a:p>
            <a:r>
              <a:rPr lang="en-US" sz="1800" dirty="0"/>
              <a:t>T</a:t>
            </a:r>
            <a:r>
              <a:rPr lang="en-US" sz="1800" dirty="0" smtClean="0"/>
              <a:t>he goal is for the </a:t>
            </a:r>
            <a:r>
              <a:rPr lang="en-US" sz="1800" dirty="0"/>
              <a:t>line </a:t>
            </a:r>
            <a:r>
              <a:rPr lang="en-US" sz="1800" dirty="0" smtClean="0"/>
              <a:t>to make </a:t>
            </a:r>
            <a:r>
              <a:rPr lang="en-US" sz="1800" dirty="0"/>
              <a:t>the residuals as small as possible overall</a:t>
            </a:r>
            <a:r>
              <a:rPr lang="en-US" sz="1800" dirty="0" smtClean="0"/>
              <a:t>.</a:t>
            </a:r>
          </a:p>
          <a:p>
            <a:pPr marL="0" indent="0">
              <a:buNone/>
            </a:pPr>
            <a:endParaRPr lang="en-US" sz="1800" dirty="0" smtClean="0"/>
          </a:p>
          <a:p>
            <a:r>
              <a:rPr lang="en-US" sz="1800" u="sng" dirty="0" smtClean="0"/>
              <a:t>Residual</a:t>
            </a:r>
            <a:r>
              <a:rPr lang="en-US" sz="1800" dirty="0" smtClean="0"/>
              <a:t>:</a:t>
            </a:r>
            <a:r>
              <a:rPr lang="en-US" sz="1800" b="1" dirty="0" smtClean="0"/>
              <a:t> </a:t>
            </a:r>
            <a:r>
              <a:rPr lang="en-US" sz="1800" dirty="0"/>
              <a:t>actual </a:t>
            </a:r>
            <a:r>
              <a:rPr lang="en-US" sz="1800" i="1" dirty="0"/>
              <a:t>y</a:t>
            </a:r>
            <a:r>
              <a:rPr lang="en-US" sz="1800" dirty="0"/>
              <a:t>-value</a:t>
            </a:r>
            <a:r>
              <a:rPr lang="en-US" sz="1800" i="1" dirty="0"/>
              <a:t> </a:t>
            </a:r>
            <a:r>
              <a:rPr lang="en-US" sz="1800" dirty="0"/>
              <a:t>minus</a:t>
            </a:r>
            <a:r>
              <a:rPr lang="en-US" sz="1800" i="1" dirty="0"/>
              <a:t> </a:t>
            </a:r>
            <a:r>
              <a:rPr lang="en-US" sz="1800" dirty="0"/>
              <a:t>predicted </a:t>
            </a:r>
            <a:r>
              <a:rPr lang="en-US" sz="1800" i="1" dirty="0"/>
              <a:t>y</a:t>
            </a:r>
            <a:r>
              <a:rPr lang="en-US" sz="1800" dirty="0"/>
              <a:t>-value  </a:t>
            </a:r>
            <a:endParaRPr lang="en-US" sz="1800" dirty="0" smtClean="0"/>
          </a:p>
          <a:p>
            <a:pPr marL="0" indent="0">
              <a:buNone/>
            </a:pPr>
            <a:endParaRPr lang="en-US" sz="1800" dirty="0" smtClean="0"/>
          </a:p>
          <a:p>
            <a:r>
              <a:rPr lang="en-US" sz="1800" dirty="0" smtClean="0"/>
              <a:t>This is usually done using the </a:t>
            </a:r>
            <a:r>
              <a:rPr lang="en-US" sz="1800" u="sng" dirty="0"/>
              <a:t>least squares </a:t>
            </a:r>
            <a:r>
              <a:rPr lang="en-US" sz="1800" u="sng" dirty="0" smtClean="0"/>
              <a:t>line</a:t>
            </a:r>
            <a:r>
              <a:rPr lang="en-US" sz="1800" dirty="0" smtClean="0"/>
              <a:t> (also called </a:t>
            </a:r>
            <a:r>
              <a:rPr lang="en-US" sz="1800" u="sng" dirty="0" smtClean="0"/>
              <a:t>regression line</a:t>
            </a:r>
            <a:r>
              <a:rPr lang="en-US" sz="1800" dirty="0" smtClean="0"/>
              <a:t> or </a:t>
            </a:r>
            <a:r>
              <a:rPr lang="en-US" sz="1800" u="sng" dirty="0" smtClean="0"/>
              <a:t>best-fit line</a:t>
            </a:r>
            <a:r>
              <a:rPr lang="en-US" sz="1800" dirty="0" smtClean="0"/>
              <a:t>). This should be done on your calculator!</a:t>
            </a:r>
            <a:endParaRPr lang="en-US" sz="1800" dirty="0"/>
          </a:p>
          <a:p>
            <a:pPr marL="0" indent="0">
              <a:buNone/>
            </a:pPr>
            <a:endParaRPr lang="en-US" sz="1800" dirty="0" smtClean="0"/>
          </a:p>
          <a:p>
            <a:r>
              <a:rPr lang="en-US" sz="1800" dirty="0" smtClean="0"/>
              <a:t>The </a:t>
            </a:r>
            <a:r>
              <a:rPr lang="en-US" sz="1800" u="sng" dirty="0"/>
              <a:t>slope</a:t>
            </a:r>
            <a:r>
              <a:rPr lang="en-US" sz="1800" dirty="0"/>
              <a:t> of the least squares line is the change in the predicted value of the </a:t>
            </a:r>
            <a:r>
              <a:rPr lang="en-US" sz="1800" i="1" dirty="0"/>
              <a:t>y</a:t>
            </a:r>
            <a:r>
              <a:rPr lang="en-US" sz="1800" dirty="0"/>
              <a:t>-variable associated with an increase of one in the value of the </a:t>
            </a:r>
            <a:r>
              <a:rPr lang="en-US" sz="1800" i="1" dirty="0"/>
              <a:t>x</a:t>
            </a:r>
            <a:r>
              <a:rPr lang="en-US" sz="1800" dirty="0"/>
              <a:t>-variable. </a:t>
            </a:r>
          </a:p>
          <a:p>
            <a:endParaRPr lang="en-US" sz="1800" dirty="0" smtClean="0"/>
          </a:p>
          <a:p>
            <a:r>
              <a:rPr lang="en-US" sz="1800" dirty="0" smtClean="0"/>
              <a:t>The </a:t>
            </a:r>
            <a:r>
              <a:rPr lang="en-US" sz="1800" i="1" u="sng" dirty="0"/>
              <a:t>y</a:t>
            </a:r>
            <a:r>
              <a:rPr lang="en-US" sz="1800" u="sng" dirty="0"/>
              <a:t>-intercept </a:t>
            </a:r>
            <a:r>
              <a:rPr lang="en-US" sz="1800" dirty="0"/>
              <a:t>of a line is the predicted value of </a:t>
            </a:r>
            <a:r>
              <a:rPr lang="en-US" sz="1800" i="1" dirty="0"/>
              <a:t>y</a:t>
            </a:r>
            <a:r>
              <a:rPr lang="en-US" sz="1800" dirty="0"/>
              <a:t> when </a:t>
            </a:r>
            <a:r>
              <a:rPr lang="en-US" sz="1800" i="1" dirty="0"/>
              <a:t>x</a:t>
            </a:r>
            <a:r>
              <a:rPr lang="en-US" sz="1800" dirty="0"/>
              <a:t> equals zero.  When using a line as a model for the relationship between two numerical variables, it often does not make sense to interpret the </a:t>
            </a:r>
            <a:r>
              <a:rPr lang="en-US" sz="1800" i="1" dirty="0"/>
              <a:t>y</a:t>
            </a:r>
            <a:r>
              <a:rPr lang="en-US" sz="1800" dirty="0"/>
              <a:t>-intercept because </a:t>
            </a:r>
            <a:r>
              <a:rPr lang="en-US" sz="1800" dirty="0" smtClean="0"/>
              <a:t>of context.</a:t>
            </a:r>
            <a:endParaRPr lang="en-US" sz="1800" dirty="0"/>
          </a:p>
        </p:txBody>
      </p:sp>
    </p:spTree>
    <p:extLst>
      <p:ext uri="{BB962C8B-B14F-4D97-AF65-F5344CB8AC3E}">
        <p14:creationId xmlns:p14="http://schemas.microsoft.com/office/powerpoint/2010/main" val="36593235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316" y="997331"/>
            <a:ext cx="8399717" cy="2308324"/>
          </a:xfrm>
          <a:prstGeom prst="rect">
            <a:avLst/>
          </a:prstGeom>
          <a:noFill/>
        </p:spPr>
        <p:txBody>
          <a:bodyPr wrap="square" rtlCol="0">
            <a:spAutoFit/>
          </a:bodyPr>
          <a:lstStyle/>
          <a:p>
            <a:r>
              <a:rPr lang="en-US" sz="2400" dirty="0" smtClean="0"/>
              <a:t>Fortunately</a:t>
            </a:r>
            <a:r>
              <a:rPr lang="en-US" sz="2400" dirty="0"/>
              <a:t>, a graphing calculator can be used to find the equation of the least squares line</a:t>
            </a:r>
            <a:r>
              <a:rPr lang="en-US" sz="2400" dirty="0" smtClean="0"/>
              <a:t>.</a:t>
            </a:r>
          </a:p>
          <a:p>
            <a:endParaRPr lang="en-US" sz="2400" dirty="0"/>
          </a:p>
          <a:p>
            <a:r>
              <a:rPr lang="en-US" sz="2400" dirty="0" smtClean="0"/>
              <a:t>Take out your calculator handbook and I’ll show you </a:t>
            </a:r>
            <a:r>
              <a:rPr lang="en-US" sz="2400" dirty="0"/>
              <a:t>how to enter data and obtain the equation of the least squares line using your graphing </a:t>
            </a:r>
            <a:r>
              <a:rPr lang="en-US" sz="2400" dirty="0" smtClean="0"/>
              <a:t>calculator.</a:t>
            </a:r>
            <a:endParaRPr lang="en-US" sz="2400" dirty="0"/>
          </a:p>
        </p:txBody>
      </p:sp>
      <p:sp>
        <p:nvSpPr>
          <p:cNvPr id="3" name="Title 1"/>
          <p:cNvSpPr txBox="1">
            <a:spLocks/>
          </p:cNvSpPr>
          <p:nvPr/>
        </p:nvSpPr>
        <p:spPr>
          <a:xfrm>
            <a:off x="0" y="274576"/>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dirty="0" smtClean="0"/>
              <a:t>Example 3 - calculator</a:t>
            </a:r>
            <a:endParaRPr lang="en-US" dirty="0"/>
          </a:p>
        </p:txBody>
      </p:sp>
    </p:spTree>
    <p:extLst>
      <p:ext uri="{BB962C8B-B14F-4D97-AF65-F5344CB8AC3E}">
        <p14:creationId xmlns:p14="http://schemas.microsoft.com/office/powerpoint/2010/main" val="3184545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Classwork9 #1-12</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smtClean="0"/>
              <a:t>Khan Academy</a:t>
            </a:r>
          </a:p>
          <a:p>
            <a:r>
              <a:rPr lang="en-US" dirty="0" smtClean="0"/>
              <a:t>Crossing the River</a:t>
            </a:r>
          </a:p>
          <a:p>
            <a:r>
              <a:rPr lang="en-US" dirty="0" smtClean="0"/>
              <a:t>Inky Puzzles</a:t>
            </a:r>
          </a:p>
          <a:p>
            <a:r>
              <a:rPr lang="en-US" dirty="0" smtClean="0"/>
              <a:t>Exponents practice/review</a:t>
            </a:r>
          </a:p>
          <a:p>
            <a:endParaRPr lang="en-US" dirty="0" smtClean="0"/>
          </a:p>
          <a:p>
            <a:endParaRPr lang="en-US" dirty="0" smtClean="0"/>
          </a:p>
          <a:p>
            <a:endParaRPr lang="en-US" dirty="0"/>
          </a:p>
        </p:txBody>
      </p:sp>
    </p:spTree>
    <p:extLst>
      <p:ext uri="{BB962C8B-B14F-4D97-AF65-F5344CB8AC3E}">
        <p14:creationId xmlns:p14="http://schemas.microsoft.com/office/powerpoint/2010/main" val="1663327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Finish classwork14 #1-17</a:t>
            </a:r>
            <a:endParaRPr lang="en-US" dirty="0"/>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b="1" dirty="0" smtClean="0"/>
              <a:t>Start homework 14</a:t>
            </a:r>
          </a:p>
          <a:p>
            <a:r>
              <a:rPr lang="en-US" dirty="0" smtClean="0"/>
              <a:t>Crossing the River/Carnival Bears</a:t>
            </a:r>
          </a:p>
          <a:p>
            <a:r>
              <a:rPr lang="en-US" dirty="0" smtClean="0"/>
              <a:t>Exponents</a:t>
            </a:r>
          </a:p>
          <a:p>
            <a:r>
              <a:rPr lang="en-US" dirty="0" smtClean="0"/>
              <a:t>Inky puzzles</a:t>
            </a:r>
          </a:p>
          <a:p>
            <a:endParaRPr lang="en-US" dirty="0" smtClean="0"/>
          </a:p>
          <a:p>
            <a:endParaRPr lang="en-US" dirty="0"/>
          </a:p>
        </p:txBody>
      </p:sp>
    </p:spTree>
    <p:extLst>
      <p:ext uri="{BB962C8B-B14F-4D97-AF65-F5344CB8AC3E}">
        <p14:creationId xmlns:p14="http://schemas.microsoft.com/office/powerpoint/2010/main" val="15337196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15</a:t>
            </a:r>
            <a:endParaRPr lang="en-US" dirty="0"/>
          </a:p>
        </p:txBody>
      </p:sp>
      <p:sp>
        <p:nvSpPr>
          <p:cNvPr id="3" name="Subtitle 2"/>
          <p:cNvSpPr>
            <a:spLocks noGrp="1"/>
          </p:cNvSpPr>
          <p:nvPr>
            <p:ph type="subTitle" idx="1"/>
          </p:nvPr>
        </p:nvSpPr>
        <p:spPr/>
        <p:txBody>
          <a:bodyPr/>
          <a:lstStyle/>
          <a:p>
            <a:r>
              <a:rPr lang="en-US" dirty="0" smtClean="0"/>
              <a:t>Opening, </a:t>
            </a:r>
            <a:r>
              <a:rPr lang="en-US" dirty="0"/>
              <a:t>notes</a:t>
            </a:r>
            <a:r>
              <a:rPr lang="en-US" dirty="0" smtClean="0"/>
              <a:t>, classwork</a:t>
            </a:r>
            <a:endParaRPr lang="en-US" dirty="0"/>
          </a:p>
        </p:txBody>
      </p:sp>
    </p:spTree>
    <p:extLst>
      <p:ext uri="{BB962C8B-B14F-4D97-AF65-F5344CB8AC3E}">
        <p14:creationId xmlns:p14="http://schemas.microsoft.com/office/powerpoint/2010/main" val="37579086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92" y="207341"/>
            <a:ext cx="8229600" cy="990600"/>
          </a:xfrm>
        </p:spPr>
        <p:txBody>
          <a:bodyPr/>
          <a:lstStyle/>
          <a:p>
            <a:r>
              <a:rPr lang="en-US" dirty="0" smtClean="0"/>
              <a:t>Review/Warm Up</a:t>
            </a:r>
            <a:endParaRPr lang="en-US" dirty="0"/>
          </a:p>
        </p:txBody>
      </p:sp>
      <p:sp>
        <p:nvSpPr>
          <p:cNvPr id="7" name="Content Placeholder 6"/>
          <p:cNvSpPr>
            <a:spLocks noGrp="1"/>
          </p:cNvSpPr>
          <p:nvPr>
            <p:ph idx="1"/>
          </p:nvPr>
        </p:nvSpPr>
        <p:spPr>
          <a:xfrm>
            <a:off x="457200" y="1033884"/>
            <a:ext cx="8229600" cy="4876800"/>
          </a:xfrm>
        </p:spPr>
        <p:txBody>
          <a:bodyPr/>
          <a:lstStyle/>
          <a:p>
            <a:pPr marL="0" indent="0">
              <a:buNone/>
            </a:pPr>
            <a:r>
              <a:rPr lang="en-US" dirty="0" smtClean="0"/>
              <a:t>Use your calculator to find the least squares regression line for the animal data shown</a:t>
            </a:r>
            <a:endParaRPr lang="en-US" dirty="0"/>
          </a:p>
        </p:txBody>
      </p:sp>
      <p:pic>
        <p:nvPicPr>
          <p:cNvPr id="8" name="Picture 7" descr="Screen Shot 2018-12-08 at 3.10.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1486" y="1861195"/>
            <a:ext cx="6236246" cy="4251187"/>
          </a:xfrm>
          <a:prstGeom prst="rect">
            <a:avLst/>
          </a:prstGeom>
        </p:spPr>
      </p:pic>
      <p:sp>
        <p:nvSpPr>
          <p:cNvPr id="9" name="TextBox 8"/>
          <p:cNvSpPr txBox="1"/>
          <p:nvPr/>
        </p:nvSpPr>
        <p:spPr>
          <a:xfrm>
            <a:off x="457200" y="6263797"/>
            <a:ext cx="8229600" cy="400110"/>
          </a:xfrm>
          <a:prstGeom prst="rect">
            <a:avLst/>
          </a:prstGeom>
          <a:noFill/>
        </p:spPr>
        <p:txBody>
          <a:bodyPr wrap="square" rtlCol="0">
            <a:spAutoFit/>
          </a:bodyPr>
          <a:lstStyle/>
          <a:p>
            <a:r>
              <a:rPr lang="en-US" sz="2000" dirty="0" smtClean="0">
                <a:solidFill>
                  <a:srgbClr val="3366FF"/>
                </a:solidFill>
              </a:rPr>
              <a:t>Confirm: Equation should be y = 6.642 + 0.03974x</a:t>
            </a:r>
            <a:endParaRPr lang="en-US" sz="2000" dirty="0">
              <a:solidFill>
                <a:srgbClr val="3366FF"/>
              </a:solidFill>
            </a:endParaRPr>
          </a:p>
        </p:txBody>
      </p:sp>
    </p:spTree>
    <p:extLst>
      <p:ext uri="{BB962C8B-B14F-4D97-AF65-F5344CB8AC3E}">
        <p14:creationId xmlns:p14="http://schemas.microsoft.com/office/powerpoint/2010/main" val="226681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Think</a:t>
            </a:r>
            <a:r>
              <a:rPr lang="mr-IN" dirty="0" smtClean="0"/>
              <a:t>…</a:t>
            </a:r>
            <a:endParaRPr lang="en-US" dirty="0"/>
          </a:p>
        </p:txBody>
      </p:sp>
      <p:sp>
        <p:nvSpPr>
          <p:cNvPr id="3" name="Content Placeholder 2"/>
          <p:cNvSpPr>
            <a:spLocks noGrp="1"/>
          </p:cNvSpPr>
          <p:nvPr>
            <p:ph idx="1"/>
          </p:nvPr>
        </p:nvSpPr>
        <p:spPr>
          <a:xfrm>
            <a:off x="302316" y="1012836"/>
            <a:ext cx="8229600" cy="3449047"/>
          </a:xfrm>
        </p:spPr>
        <p:txBody>
          <a:bodyPr>
            <a:normAutofit/>
          </a:bodyPr>
          <a:lstStyle/>
          <a:p>
            <a:pPr marL="0" indent="0">
              <a:buNone/>
            </a:pPr>
            <a:r>
              <a:rPr lang="en-US" dirty="0"/>
              <a:t>Finding the equation of the least squares line relating longevity to gestation time for these types of animals provides the equation to predict longevity.  </a:t>
            </a:r>
            <a:endParaRPr lang="en-US" dirty="0" smtClean="0"/>
          </a:p>
          <a:p>
            <a:pPr marL="0" indent="0">
              <a:buNone/>
            </a:pPr>
            <a:endParaRPr lang="en-US" dirty="0"/>
          </a:p>
          <a:p>
            <a:pPr marL="0" indent="0">
              <a:buNone/>
            </a:pPr>
            <a:r>
              <a:rPr lang="en-US" dirty="0" smtClean="0"/>
              <a:t>How </a:t>
            </a:r>
            <a:r>
              <a:rPr lang="en-US" dirty="0"/>
              <a:t>good is the line?  In other words, if you were given the gestation time for another type of animal not included in the original list, how accurate would the least squares line be at predicting the longevity of that type of animal?</a:t>
            </a:r>
          </a:p>
        </p:txBody>
      </p:sp>
    </p:spTree>
    <p:extLst>
      <p:ext uri="{BB962C8B-B14F-4D97-AF65-F5344CB8AC3E}">
        <p14:creationId xmlns:p14="http://schemas.microsoft.com/office/powerpoint/2010/main" val="22940361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137160"/>
            <a:ext cx="8229600" cy="990600"/>
          </a:xfrm>
        </p:spPr>
        <p:txBody>
          <a:bodyPr>
            <a:normAutofit/>
          </a:bodyPr>
          <a:lstStyle/>
          <a:p>
            <a:r>
              <a:rPr lang="en-US" dirty="0" smtClean="0"/>
              <a:t>Key Points: Residuals</a:t>
            </a:r>
            <a:endParaRPr lang="en-US" dirty="0"/>
          </a:p>
        </p:txBody>
      </p:sp>
      <p:sp>
        <p:nvSpPr>
          <p:cNvPr id="3" name="TextBox 2"/>
          <p:cNvSpPr txBox="1"/>
          <p:nvPr/>
        </p:nvSpPr>
        <p:spPr>
          <a:xfrm>
            <a:off x="192501" y="1013212"/>
            <a:ext cx="8681172" cy="4524315"/>
          </a:xfrm>
          <a:prstGeom prst="rect">
            <a:avLst/>
          </a:prstGeom>
          <a:noFill/>
        </p:spPr>
        <p:txBody>
          <a:bodyPr wrap="square" rtlCol="0">
            <a:spAutoFit/>
          </a:bodyPr>
          <a:lstStyle/>
          <a:p>
            <a:r>
              <a:rPr lang="en-US" sz="2400" i="1" dirty="0" smtClean="0"/>
              <a:t>After you calculate the residuals, what do they tell us?</a:t>
            </a:r>
          </a:p>
          <a:p>
            <a:r>
              <a:rPr lang="en-US" sz="2400" i="1" dirty="0" smtClean="0"/>
              <a:t>What does a large positive residual mean?</a:t>
            </a:r>
          </a:p>
          <a:p>
            <a:r>
              <a:rPr lang="en-US" sz="2400" i="1" dirty="0" smtClean="0"/>
              <a:t>What does a large negative residual mean?</a:t>
            </a:r>
          </a:p>
          <a:p>
            <a:r>
              <a:rPr lang="en-US" sz="2400" i="1" dirty="0" smtClean="0"/>
              <a:t>What do residuals close to 0 mean?</a:t>
            </a:r>
          </a:p>
          <a:p>
            <a:endParaRPr lang="en-US" sz="2400" dirty="0"/>
          </a:p>
          <a:p>
            <a:r>
              <a:rPr lang="en-US" sz="2400" u="sng" dirty="0" smtClean="0"/>
              <a:t>Residuals</a:t>
            </a:r>
            <a:r>
              <a:rPr lang="en-US" sz="2400" dirty="0" smtClean="0"/>
              <a:t>: actual y-value minus predicted y-value</a:t>
            </a:r>
          </a:p>
          <a:p>
            <a:r>
              <a:rPr lang="en-US" sz="2400" dirty="0"/>
              <a:t>	</a:t>
            </a:r>
            <a:r>
              <a:rPr lang="en-US" sz="2400" dirty="0" smtClean="0"/>
              <a:t>negative: prediction &gt; actual</a:t>
            </a:r>
          </a:p>
          <a:p>
            <a:r>
              <a:rPr lang="en-US" sz="2400" dirty="0"/>
              <a:t>	</a:t>
            </a:r>
            <a:r>
              <a:rPr lang="en-US" sz="2400" dirty="0" smtClean="0"/>
              <a:t>positive: prediction &lt; actual</a:t>
            </a:r>
          </a:p>
          <a:p>
            <a:r>
              <a:rPr lang="en-US" sz="2400" dirty="0"/>
              <a:t>	</a:t>
            </a:r>
            <a:r>
              <a:rPr lang="en-US" sz="2400" dirty="0" smtClean="0"/>
              <a:t>close to 0: prediction(s) accurate</a:t>
            </a:r>
          </a:p>
          <a:p>
            <a:endParaRPr lang="en-US" sz="2400" dirty="0"/>
          </a:p>
          <a:p>
            <a:r>
              <a:rPr lang="en-US" sz="2400" dirty="0" smtClean="0"/>
              <a:t>They provide an idea of how close a prediction by a least squares regression is likely to be.</a:t>
            </a:r>
            <a:endParaRPr lang="en-US" sz="2400"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0131690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Exit ticket #14</a:t>
            </a:r>
          </a:p>
          <a:p>
            <a:r>
              <a:rPr lang="en-US" dirty="0" smtClean="0"/>
              <a:t>Classwork15 #1-</a:t>
            </a:r>
            <a:r>
              <a:rPr lang="en-US" dirty="0"/>
              <a:t>8</a:t>
            </a:r>
          </a:p>
          <a:p>
            <a:pPr marL="0" indent="0">
              <a:buNone/>
            </a:pPr>
            <a:endParaRPr lang="en-US" dirty="0" smtClean="0"/>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smtClean="0"/>
              <a:t>HW #1 </a:t>
            </a:r>
            <a:r>
              <a:rPr lang="en-US" sz="2000" dirty="0" smtClean="0"/>
              <a:t>(get equation so you don’t need a calculator)</a:t>
            </a:r>
            <a:endParaRPr lang="en-US" sz="2000" dirty="0"/>
          </a:p>
          <a:p>
            <a:r>
              <a:rPr lang="en-US" dirty="0" smtClean="0"/>
              <a:t>Crossing the River/Carnival Bears</a:t>
            </a:r>
          </a:p>
          <a:p>
            <a:r>
              <a:rPr lang="en-US" dirty="0" smtClean="0"/>
              <a:t>Exponents review/practice</a:t>
            </a:r>
          </a:p>
          <a:p>
            <a:r>
              <a:rPr lang="en-US" dirty="0" smtClean="0"/>
              <a:t>Inky puzzles</a:t>
            </a:r>
            <a:endParaRPr lang="en-US" dirty="0"/>
          </a:p>
        </p:txBody>
      </p:sp>
    </p:spTree>
    <p:extLst>
      <p:ext uri="{BB962C8B-B14F-4D97-AF65-F5344CB8AC3E}">
        <p14:creationId xmlns:p14="http://schemas.microsoft.com/office/powerpoint/2010/main" val="215117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16</a:t>
            </a:r>
            <a:endParaRPr lang="en-US" dirty="0"/>
          </a:p>
        </p:txBody>
      </p:sp>
      <p:sp>
        <p:nvSpPr>
          <p:cNvPr id="3" name="Subtitle 2"/>
          <p:cNvSpPr>
            <a:spLocks noGrp="1"/>
          </p:cNvSpPr>
          <p:nvPr>
            <p:ph type="subTitle" idx="1"/>
          </p:nvPr>
        </p:nvSpPr>
        <p:spPr/>
        <p:txBody>
          <a:bodyPr/>
          <a:lstStyle/>
          <a:p>
            <a:r>
              <a:rPr lang="en-US" dirty="0" smtClean="0"/>
              <a:t>Warm Up, Intro, example, notes, classwork</a:t>
            </a:r>
            <a:endParaRPr lang="en-US" dirty="0"/>
          </a:p>
        </p:txBody>
      </p:sp>
    </p:spTree>
    <p:extLst>
      <p:ext uri="{BB962C8B-B14F-4D97-AF65-F5344CB8AC3E}">
        <p14:creationId xmlns:p14="http://schemas.microsoft.com/office/powerpoint/2010/main" val="24009890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Warm Up</a:t>
            </a:r>
            <a:endParaRPr lang="en-US" dirty="0"/>
          </a:p>
        </p:txBody>
      </p:sp>
      <p:sp>
        <p:nvSpPr>
          <p:cNvPr id="10" name="TextBox 9"/>
          <p:cNvSpPr txBox="1"/>
          <p:nvPr/>
        </p:nvSpPr>
        <p:spPr>
          <a:xfrm>
            <a:off x="428731" y="1018301"/>
            <a:ext cx="8393448" cy="1938992"/>
          </a:xfrm>
          <a:prstGeom prst="rect">
            <a:avLst/>
          </a:prstGeom>
          <a:noFill/>
        </p:spPr>
        <p:txBody>
          <a:bodyPr wrap="square" rtlCol="0">
            <a:spAutoFit/>
          </a:bodyPr>
          <a:lstStyle/>
          <a:p>
            <a:r>
              <a:rPr lang="en-US" sz="2400" dirty="0"/>
              <a:t>The curb weight of a car is the weight of the car without luggage or passengers.  The table below shows the curb weights (in hundreds of pounds) and fuel efficiencies (in miles per gallon) of five compact cars</a:t>
            </a:r>
            <a:r>
              <a:rPr lang="en-US" sz="2400" dirty="0" smtClean="0"/>
              <a:t>. Use a calculator to find the least squares regression line. </a:t>
            </a:r>
          </a:p>
        </p:txBody>
      </p:sp>
      <p:pic>
        <p:nvPicPr>
          <p:cNvPr id="3" name="Picture 2" descr="Screen Shot 2018-12-08 at 9.11.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205" y="2957293"/>
            <a:ext cx="5464911" cy="2559975"/>
          </a:xfrm>
          <a:prstGeom prst="rect">
            <a:avLst/>
          </a:prstGeom>
        </p:spPr>
      </p:pic>
      <p:sp>
        <p:nvSpPr>
          <p:cNvPr id="7" name="TextBox 6"/>
          <p:cNvSpPr txBox="1"/>
          <p:nvPr/>
        </p:nvSpPr>
        <p:spPr>
          <a:xfrm>
            <a:off x="457200" y="5863687"/>
            <a:ext cx="8229600" cy="400110"/>
          </a:xfrm>
          <a:prstGeom prst="rect">
            <a:avLst/>
          </a:prstGeom>
          <a:noFill/>
        </p:spPr>
        <p:txBody>
          <a:bodyPr wrap="square" rtlCol="0">
            <a:spAutoFit/>
          </a:bodyPr>
          <a:lstStyle/>
          <a:p>
            <a:r>
              <a:rPr lang="en-US" sz="2000" dirty="0" smtClean="0">
                <a:solidFill>
                  <a:srgbClr val="3366FF"/>
                </a:solidFill>
              </a:rPr>
              <a:t>Confirm: Equation should be y = 78.62 - 1.529x</a:t>
            </a:r>
            <a:endParaRPr lang="en-US" sz="2000" dirty="0">
              <a:solidFill>
                <a:srgbClr val="3366FF"/>
              </a:solidFill>
            </a:endParaRPr>
          </a:p>
        </p:txBody>
      </p:sp>
    </p:spTree>
    <p:extLst>
      <p:ext uri="{BB962C8B-B14F-4D97-AF65-F5344CB8AC3E}">
        <p14:creationId xmlns:p14="http://schemas.microsoft.com/office/powerpoint/2010/main" val="126135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01" y="130667"/>
            <a:ext cx="7800869" cy="990600"/>
          </a:xfrm>
        </p:spPr>
        <p:txBody>
          <a:bodyPr/>
          <a:lstStyle/>
          <a:p>
            <a:r>
              <a:rPr lang="en-US" dirty="0" smtClean="0"/>
              <a:t>Intro</a:t>
            </a:r>
            <a:endParaRPr lang="en-US" dirty="0"/>
          </a:p>
        </p:txBody>
      </p:sp>
      <p:pic>
        <p:nvPicPr>
          <p:cNvPr id="3" name="Picture 2" descr="Screen Shot 2018-12-08 at 9.11.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601" y="949658"/>
            <a:ext cx="4726259" cy="2213962"/>
          </a:xfrm>
          <a:prstGeom prst="rect">
            <a:avLst/>
          </a:prstGeom>
        </p:spPr>
      </p:pic>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967972" y="1121267"/>
            <a:ext cx="5068325" cy="3352109"/>
          </a:xfrm>
          <a:prstGeom prst="rect">
            <a:avLst/>
          </a:prstGeom>
          <a:noFill/>
          <a:ln>
            <a:noFill/>
          </a:ln>
        </p:spPr>
      </p:pic>
      <p:sp>
        <p:nvSpPr>
          <p:cNvPr id="9" name="TextBox 8"/>
          <p:cNvSpPr txBox="1"/>
          <p:nvPr/>
        </p:nvSpPr>
        <p:spPr>
          <a:xfrm>
            <a:off x="205601" y="4565588"/>
            <a:ext cx="8650906" cy="1754327"/>
          </a:xfrm>
          <a:prstGeom prst="rect">
            <a:avLst/>
          </a:prstGeom>
          <a:noFill/>
        </p:spPr>
        <p:txBody>
          <a:bodyPr wrap="square" rtlCol="0">
            <a:spAutoFit/>
          </a:bodyPr>
          <a:lstStyle/>
          <a:p>
            <a:pPr lvl="0"/>
            <a:r>
              <a:rPr lang="en-US" dirty="0"/>
              <a:t>Will the residual for the car whose curb weight is </a:t>
            </a:r>
            <a:r>
              <a:rPr lang="en-US" i="1" dirty="0"/>
              <a:t>25.33</a:t>
            </a:r>
            <a:r>
              <a:rPr lang="en-US" dirty="0"/>
              <a:t> hundred pounds be positive or negative?  Roughly what is the value of the residual for this point?</a:t>
            </a:r>
          </a:p>
          <a:p>
            <a:r>
              <a:rPr lang="en-US" dirty="0"/>
              <a:t> </a:t>
            </a:r>
            <a:endParaRPr lang="en-US" dirty="0" smtClean="0"/>
          </a:p>
          <a:p>
            <a:endParaRPr lang="en-US" dirty="0"/>
          </a:p>
          <a:p>
            <a:r>
              <a:rPr lang="en-US" dirty="0"/>
              <a:t>Will the residual for the car whose curb weight is </a:t>
            </a:r>
            <a:r>
              <a:rPr lang="en-US" i="1" dirty="0"/>
              <a:t>27.79</a:t>
            </a:r>
            <a:r>
              <a:rPr lang="en-US" dirty="0"/>
              <a:t> hundred pounds be positive or negative?  Roughly what is the value of the residual for this point? </a:t>
            </a:r>
          </a:p>
        </p:txBody>
      </p:sp>
      <p:sp>
        <p:nvSpPr>
          <p:cNvPr id="11" name="TextBox 10"/>
          <p:cNvSpPr txBox="1"/>
          <p:nvPr/>
        </p:nvSpPr>
        <p:spPr>
          <a:xfrm>
            <a:off x="1493252" y="5251294"/>
            <a:ext cx="5767027" cy="369332"/>
          </a:xfrm>
          <a:prstGeom prst="rect">
            <a:avLst/>
          </a:prstGeom>
          <a:noFill/>
        </p:spPr>
        <p:txBody>
          <a:bodyPr wrap="square" rtlCol="0">
            <a:spAutoFit/>
          </a:bodyPr>
          <a:lstStyle/>
          <a:p>
            <a:r>
              <a:rPr lang="en-US" dirty="0" smtClean="0">
                <a:solidFill>
                  <a:srgbClr val="3366FF"/>
                </a:solidFill>
              </a:rPr>
              <a:t>Positive, ~3 above the line</a:t>
            </a:r>
            <a:endParaRPr lang="en-US" dirty="0">
              <a:solidFill>
                <a:srgbClr val="3366FF"/>
              </a:solidFill>
            </a:endParaRPr>
          </a:p>
        </p:txBody>
      </p:sp>
      <p:sp>
        <p:nvSpPr>
          <p:cNvPr id="12" name="TextBox 11"/>
          <p:cNvSpPr txBox="1"/>
          <p:nvPr/>
        </p:nvSpPr>
        <p:spPr>
          <a:xfrm>
            <a:off x="1645652" y="6319915"/>
            <a:ext cx="5767027" cy="369332"/>
          </a:xfrm>
          <a:prstGeom prst="rect">
            <a:avLst/>
          </a:prstGeom>
          <a:noFill/>
        </p:spPr>
        <p:txBody>
          <a:bodyPr wrap="square" rtlCol="0">
            <a:spAutoFit/>
          </a:bodyPr>
          <a:lstStyle/>
          <a:p>
            <a:r>
              <a:rPr lang="en-US" dirty="0" smtClean="0">
                <a:solidFill>
                  <a:srgbClr val="3366FF"/>
                </a:solidFill>
              </a:rPr>
              <a:t>Negative, ~6 below the line</a:t>
            </a:r>
            <a:endParaRPr lang="en-US" dirty="0">
              <a:solidFill>
                <a:srgbClr val="3366FF"/>
              </a:solidFill>
            </a:endParaRPr>
          </a:p>
        </p:txBody>
      </p:sp>
    </p:spTree>
    <p:extLst>
      <p:ext uri="{BB962C8B-B14F-4D97-AF65-F5344CB8AC3E}">
        <p14:creationId xmlns:p14="http://schemas.microsoft.com/office/powerpoint/2010/main" val="368976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a:t>
            </a:r>
            <a:endParaRPr lang="en-US" dirty="0"/>
          </a:p>
        </p:txBody>
      </p:sp>
      <p:pic>
        <p:nvPicPr>
          <p:cNvPr id="3" name="Picture 2" descr="Screen Shot 2018-12-08 at 9.19.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965724"/>
            <a:ext cx="9118600" cy="3251200"/>
          </a:xfrm>
          <a:prstGeom prst="rect">
            <a:avLst/>
          </a:prstGeom>
        </p:spPr>
      </p:pic>
      <p:sp>
        <p:nvSpPr>
          <p:cNvPr id="4" name="TextBox 3"/>
          <p:cNvSpPr txBox="1"/>
          <p:nvPr/>
        </p:nvSpPr>
        <p:spPr>
          <a:xfrm>
            <a:off x="755207" y="5234132"/>
            <a:ext cx="7474394" cy="461665"/>
          </a:xfrm>
          <a:prstGeom prst="rect">
            <a:avLst/>
          </a:prstGeom>
          <a:noFill/>
        </p:spPr>
        <p:txBody>
          <a:bodyPr wrap="square" rtlCol="0">
            <a:spAutoFit/>
          </a:bodyPr>
          <a:lstStyle/>
          <a:p>
            <a:r>
              <a:rPr lang="en-US" sz="2400" dirty="0" smtClean="0">
                <a:solidFill>
                  <a:srgbClr val="3366FF"/>
                </a:solidFill>
              </a:rPr>
              <a:t>Complete classwork #1-2</a:t>
            </a:r>
            <a:endParaRPr lang="en-US" sz="2400" dirty="0">
              <a:solidFill>
                <a:srgbClr val="3366FF"/>
              </a:solidFill>
            </a:endParaRPr>
          </a:p>
        </p:txBody>
      </p:sp>
    </p:spTree>
    <p:extLst>
      <p:ext uri="{BB962C8B-B14F-4D97-AF65-F5344CB8AC3E}">
        <p14:creationId xmlns:p14="http://schemas.microsoft.com/office/powerpoint/2010/main" val="419266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247815" y="884850"/>
            <a:ext cx="8673538" cy="4984242"/>
          </a:xfrm>
        </p:spPr>
        <p:txBody>
          <a:bodyPr>
            <a:normAutofit/>
          </a:bodyPr>
          <a:lstStyle/>
          <a:p>
            <a:pPr marL="0" indent="0">
              <a:buNone/>
            </a:pPr>
            <a:r>
              <a:rPr lang="en-US" sz="2800" u="sng" dirty="0" smtClean="0"/>
              <a:t>Categorical data</a:t>
            </a:r>
            <a:r>
              <a:rPr lang="en-US" sz="2800" dirty="0" smtClean="0"/>
              <a:t>: data </a:t>
            </a:r>
            <a:r>
              <a:rPr lang="en-US" sz="2800" dirty="0"/>
              <a:t>that are not </a:t>
            </a:r>
            <a:r>
              <a:rPr lang="en-US" sz="2800" dirty="0" smtClean="0"/>
              <a:t>numbers</a:t>
            </a:r>
            <a:endParaRPr lang="en-US" sz="2800" dirty="0"/>
          </a:p>
          <a:p>
            <a:pPr marL="0" indent="0">
              <a:buNone/>
            </a:pPr>
            <a:r>
              <a:rPr lang="en-US" sz="2800" u="sng" dirty="0" smtClean="0"/>
              <a:t>Bivariate </a:t>
            </a:r>
            <a:r>
              <a:rPr lang="en-US" sz="2800" u="sng" dirty="0"/>
              <a:t>categorical </a:t>
            </a:r>
            <a:r>
              <a:rPr lang="en-US" sz="2800" u="sng" dirty="0" smtClean="0"/>
              <a:t>data</a:t>
            </a:r>
            <a:r>
              <a:rPr lang="en-US" sz="2800" dirty="0" smtClean="0"/>
              <a:t>: results </a:t>
            </a:r>
            <a:r>
              <a:rPr lang="en-US" sz="2800" dirty="0"/>
              <a:t>from collecting data on two categorical variables. </a:t>
            </a:r>
            <a:endParaRPr lang="en-US" sz="2800" dirty="0" smtClean="0"/>
          </a:p>
          <a:p>
            <a:pPr marL="0" indent="0">
              <a:buNone/>
            </a:pPr>
            <a:endParaRPr lang="en-US" sz="2800" dirty="0"/>
          </a:p>
          <a:p>
            <a:pPr marL="0" indent="0">
              <a:buNone/>
            </a:pPr>
            <a:r>
              <a:rPr lang="en-US" sz="2800" u="sng" dirty="0" smtClean="0"/>
              <a:t>Two-way frequency table</a:t>
            </a:r>
            <a:r>
              <a:rPr lang="en-US" sz="2800" dirty="0" smtClean="0"/>
              <a:t>: used to summarize bivariate data</a:t>
            </a:r>
          </a:p>
          <a:p>
            <a:pPr marL="0" indent="0">
              <a:buNone/>
            </a:pPr>
            <a:r>
              <a:rPr lang="en-US" sz="2800" u="sng" dirty="0" smtClean="0"/>
              <a:t>Joint frequencies</a:t>
            </a:r>
            <a:r>
              <a:rPr lang="en-US" sz="2800" dirty="0" smtClean="0"/>
              <a:t>: numbers within a two-way table</a:t>
            </a:r>
          </a:p>
          <a:p>
            <a:pPr marL="0" indent="0">
              <a:buNone/>
            </a:pPr>
            <a:r>
              <a:rPr lang="en-US" sz="2800" u="sng" dirty="0" smtClean="0"/>
              <a:t>Marginal frequencies</a:t>
            </a:r>
            <a:r>
              <a:rPr lang="en-US" sz="2800" dirty="0" smtClean="0"/>
              <a:t>: the totals for each categorical variable (row and column totals)</a:t>
            </a:r>
          </a:p>
        </p:txBody>
      </p:sp>
    </p:spTree>
    <p:extLst>
      <p:ext uri="{BB962C8B-B14F-4D97-AF65-F5344CB8AC3E}">
        <p14:creationId xmlns:p14="http://schemas.microsoft.com/office/powerpoint/2010/main" val="1827312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 2/Notes</a:t>
            </a:r>
            <a:endParaRPr lang="en-US" dirty="0"/>
          </a:p>
        </p:txBody>
      </p:sp>
      <p:sp>
        <p:nvSpPr>
          <p:cNvPr id="5" name="TextBox 4"/>
          <p:cNvSpPr txBox="1"/>
          <p:nvPr/>
        </p:nvSpPr>
        <p:spPr>
          <a:xfrm>
            <a:off x="326112" y="995344"/>
            <a:ext cx="8461740" cy="1754327"/>
          </a:xfrm>
          <a:prstGeom prst="rect">
            <a:avLst/>
          </a:prstGeom>
          <a:noFill/>
        </p:spPr>
        <p:txBody>
          <a:bodyPr wrap="square" rtlCol="0">
            <a:spAutoFit/>
          </a:bodyPr>
          <a:lstStyle/>
          <a:p>
            <a:r>
              <a:rPr lang="en-US" dirty="0"/>
              <a:t>It is often useful to make a </a:t>
            </a:r>
            <a:r>
              <a:rPr lang="en-US" dirty="0">
                <a:solidFill>
                  <a:srgbClr val="3366FF"/>
                </a:solidFill>
              </a:rPr>
              <a:t>graph of the residuals, called a </a:t>
            </a:r>
            <a:r>
              <a:rPr lang="en-US" u="sng" dirty="0">
                <a:solidFill>
                  <a:srgbClr val="3366FF"/>
                </a:solidFill>
              </a:rPr>
              <a:t>residual plot</a:t>
            </a:r>
            <a:r>
              <a:rPr lang="en-US" dirty="0"/>
              <a:t>.  </a:t>
            </a:r>
            <a:endParaRPr lang="en-US" dirty="0" smtClean="0"/>
          </a:p>
          <a:p>
            <a:endParaRPr lang="en-US" dirty="0"/>
          </a:p>
          <a:p>
            <a:r>
              <a:rPr lang="en-US" dirty="0" smtClean="0">
                <a:solidFill>
                  <a:srgbClr val="3366FF"/>
                </a:solidFill>
              </a:rPr>
              <a:t>In a residual plot, the x-values from the data set stay on the x-axis and y-axis becomes the corresponding residuals.</a:t>
            </a:r>
            <a:endParaRPr lang="en-US" dirty="0"/>
          </a:p>
          <a:p>
            <a:endParaRPr lang="en-US" dirty="0"/>
          </a:p>
          <a:p>
            <a:r>
              <a:rPr lang="en-US" dirty="0" smtClean="0"/>
              <a:t>The weight </a:t>
            </a:r>
            <a:r>
              <a:rPr lang="en-US" dirty="0"/>
              <a:t>of the first car is </a:t>
            </a:r>
            <a:r>
              <a:rPr lang="en-US" i="1" dirty="0"/>
              <a:t>25.33</a:t>
            </a:r>
            <a:r>
              <a:rPr lang="en-US" dirty="0"/>
              <a:t> hundred pounds and the residual is 3.1 mpg.  </a:t>
            </a:r>
          </a:p>
        </p:txBody>
      </p:sp>
      <p:pic>
        <p:nvPicPr>
          <p:cNvPr id="6" name="Picture 5"/>
          <p:cNvPicPr/>
          <p:nvPr/>
        </p:nvPicPr>
        <p:blipFill rotWithShape="1">
          <a:blip r:embed="rId2">
            <a:extLst>
              <a:ext uri="{28A0092B-C50C-407E-A947-70E740481C1C}">
                <a14:useLocalDpi xmlns:a14="http://schemas.microsoft.com/office/drawing/2010/main" val="0"/>
              </a:ext>
            </a:extLst>
          </a:blip>
          <a:srcRect t="3636" b="-1823"/>
          <a:stretch/>
        </p:blipFill>
        <p:spPr bwMode="auto">
          <a:xfrm>
            <a:off x="1304446" y="2749671"/>
            <a:ext cx="5904338" cy="38035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19890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Classwork16 #1-4</a:t>
            </a:r>
            <a:endParaRPr lang="en-US" dirty="0"/>
          </a:p>
          <a:p>
            <a:r>
              <a:rPr lang="en-US" dirty="0" smtClean="0"/>
              <a:t>Finish classwork 15</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HW #1 </a:t>
            </a:r>
            <a:r>
              <a:rPr lang="en-US" sz="2000" dirty="0"/>
              <a:t>(get equation so you don’t need a calculator)</a:t>
            </a:r>
          </a:p>
          <a:p>
            <a:r>
              <a:rPr lang="en-US" dirty="0"/>
              <a:t>Crossing the River/Carnival Bears</a:t>
            </a:r>
          </a:p>
          <a:p>
            <a:r>
              <a:rPr lang="en-US" dirty="0"/>
              <a:t>Exponents review/practice</a:t>
            </a:r>
          </a:p>
          <a:p>
            <a:r>
              <a:rPr lang="en-US" dirty="0"/>
              <a:t>Inky puzzles</a:t>
            </a:r>
          </a:p>
          <a:p>
            <a:endParaRPr lang="en-US" dirty="0" smtClean="0"/>
          </a:p>
          <a:p>
            <a:endParaRPr lang="en-US" dirty="0"/>
          </a:p>
        </p:txBody>
      </p:sp>
    </p:spTree>
    <p:extLst>
      <p:ext uri="{BB962C8B-B14F-4D97-AF65-F5344CB8AC3E}">
        <p14:creationId xmlns:p14="http://schemas.microsoft.com/office/powerpoint/2010/main" val="2600650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17</a:t>
            </a:r>
            <a:endParaRPr lang="en-US" dirty="0"/>
          </a:p>
        </p:txBody>
      </p:sp>
      <p:sp>
        <p:nvSpPr>
          <p:cNvPr id="3" name="Subtitle 2"/>
          <p:cNvSpPr>
            <a:spLocks noGrp="1"/>
          </p:cNvSpPr>
          <p:nvPr>
            <p:ph type="subTitle" idx="1"/>
          </p:nvPr>
        </p:nvSpPr>
        <p:spPr/>
        <p:txBody>
          <a:bodyPr/>
          <a:lstStyle/>
          <a:p>
            <a:r>
              <a:rPr lang="en-US" dirty="0" smtClean="0"/>
              <a:t>Warm Up, Intro, example, notes, classwork</a:t>
            </a:r>
            <a:endParaRPr lang="en-US" dirty="0"/>
          </a:p>
        </p:txBody>
      </p:sp>
    </p:spTree>
    <p:extLst>
      <p:ext uri="{BB962C8B-B14F-4D97-AF65-F5344CB8AC3E}">
        <p14:creationId xmlns:p14="http://schemas.microsoft.com/office/powerpoint/2010/main" val="24910251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Warm Up</a:t>
            </a:r>
            <a:endParaRPr lang="en-US" dirty="0"/>
          </a:p>
        </p:txBody>
      </p:sp>
      <p:sp>
        <p:nvSpPr>
          <p:cNvPr id="10" name="TextBox 9"/>
          <p:cNvSpPr txBox="1"/>
          <p:nvPr/>
        </p:nvSpPr>
        <p:spPr>
          <a:xfrm>
            <a:off x="428731" y="1018301"/>
            <a:ext cx="8393448" cy="1200328"/>
          </a:xfrm>
          <a:prstGeom prst="rect">
            <a:avLst/>
          </a:prstGeom>
          <a:noFill/>
        </p:spPr>
        <p:txBody>
          <a:bodyPr wrap="square" rtlCol="0">
            <a:spAutoFit/>
          </a:bodyPr>
          <a:lstStyle/>
          <a:p>
            <a:r>
              <a:rPr lang="en-US" sz="2400" dirty="0"/>
              <a:t>Suppose you are given a scatter plot and least squares line that looks like </a:t>
            </a:r>
            <a:r>
              <a:rPr lang="en-US" sz="2400" dirty="0" smtClean="0"/>
              <a:t>the one below. </a:t>
            </a:r>
            <a:r>
              <a:rPr lang="en-US" sz="2400" dirty="0"/>
              <a:t>Describe what you think the residual plot would look like. </a:t>
            </a:r>
            <a:endParaRPr lang="en-US" sz="2400" dirty="0" smtClean="0"/>
          </a:p>
        </p:txBody>
      </p:sp>
      <p:pic>
        <p:nvPicPr>
          <p:cNvPr id="6" name="Picture 5" descr="C:\Users\Cakes\Downloads\Picture2.png"/>
          <p:cNvPicPr/>
          <p:nvPr/>
        </p:nvPicPr>
        <p:blipFill>
          <a:blip r:embed="rId2">
            <a:extLst>
              <a:ext uri="{28A0092B-C50C-407E-A947-70E740481C1C}">
                <a14:useLocalDpi xmlns:a14="http://schemas.microsoft.com/office/drawing/2010/main" val="0"/>
              </a:ext>
            </a:extLst>
          </a:blip>
          <a:srcRect/>
          <a:stretch>
            <a:fillRect/>
          </a:stretch>
        </p:blipFill>
        <p:spPr bwMode="auto">
          <a:xfrm>
            <a:off x="1525820" y="2218629"/>
            <a:ext cx="5253869" cy="3856396"/>
          </a:xfrm>
          <a:prstGeom prst="rect">
            <a:avLst/>
          </a:prstGeom>
          <a:noFill/>
          <a:ln>
            <a:noFill/>
          </a:ln>
        </p:spPr>
      </p:pic>
    </p:spTree>
    <p:extLst>
      <p:ext uri="{BB962C8B-B14F-4D97-AF65-F5344CB8AC3E}">
        <p14:creationId xmlns:p14="http://schemas.microsoft.com/office/powerpoint/2010/main" val="25639365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Introduction</a:t>
            </a:r>
            <a:endParaRPr lang="en-US" dirty="0"/>
          </a:p>
        </p:txBody>
      </p:sp>
      <p:sp>
        <p:nvSpPr>
          <p:cNvPr id="10" name="TextBox 9"/>
          <p:cNvSpPr txBox="1"/>
          <p:nvPr/>
        </p:nvSpPr>
        <p:spPr>
          <a:xfrm>
            <a:off x="308584" y="1018301"/>
            <a:ext cx="8393448" cy="461665"/>
          </a:xfrm>
          <a:prstGeom prst="rect">
            <a:avLst/>
          </a:prstGeom>
          <a:noFill/>
        </p:spPr>
        <p:txBody>
          <a:bodyPr wrap="square" rtlCol="0">
            <a:spAutoFit/>
          </a:bodyPr>
          <a:lstStyle/>
          <a:p>
            <a:r>
              <a:rPr lang="en-US" sz="2400" dirty="0" smtClean="0"/>
              <a:t>The residual plot loots like this:</a:t>
            </a:r>
          </a:p>
        </p:txBody>
      </p:sp>
      <p:pic>
        <p:nvPicPr>
          <p:cNvPr id="5" name="Picture 4" descr="C:\Users\Cakes\Downloads\Picture1.png"/>
          <p:cNvPicPr/>
          <p:nvPr/>
        </p:nvPicPr>
        <p:blipFill>
          <a:blip r:embed="rId2">
            <a:extLst>
              <a:ext uri="{28A0092B-C50C-407E-A947-70E740481C1C}">
                <a14:useLocalDpi xmlns:a14="http://schemas.microsoft.com/office/drawing/2010/main" val="0"/>
              </a:ext>
            </a:extLst>
          </a:blip>
          <a:srcRect/>
          <a:stretch>
            <a:fillRect/>
          </a:stretch>
        </p:blipFill>
        <p:spPr bwMode="auto">
          <a:xfrm>
            <a:off x="428730" y="1539290"/>
            <a:ext cx="6289093" cy="3375241"/>
          </a:xfrm>
          <a:prstGeom prst="rect">
            <a:avLst/>
          </a:prstGeom>
          <a:noFill/>
          <a:ln>
            <a:noFill/>
          </a:ln>
        </p:spPr>
      </p:pic>
      <p:pic>
        <p:nvPicPr>
          <p:cNvPr id="6" name="Picture 5" descr="C:\Users\Cakes\Downloads\Picture2.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33433" y="567555"/>
            <a:ext cx="2488746" cy="1943469"/>
          </a:xfrm>
          <a:prstGeom prst="rect">
            <a:avLst/>
          </a:prstGeom>
          <a:noFill/>
          <a:ln>
            <a:noFill/>
          </a:ln>
        </p:spPr>
      </p:pic>
      <p:sp>
        <p:nvSpPr>
          <p:cNvPr id="3" name="TextBox 2"/>
          <p:cNvSpPr txBox="1"/>
          <p:nvPr/>
        </p:nvSpPr>
        <p:spPr>
          <a:xfrm>
            <a:off x="428730" y="5783287"/>
            <a:ext cx="8135993" cy="400110"/>
          </a:xfrm>
          <a:prstGeom prst="rect">
            <a:avLst/>
          </a:prstGeom>
          <a:noFill/>
        </p:spPr>
        <p:txBody>
          <a:bodyPr wrap="square" rtlCol="0">
            <a:spAutoFit/>
          </a:bodyPr>
          <a:lstStyle/>
          <a:p>
            <a:r>
              <a:rPr lang="en-US" sz="2000" dirty="0">
                <a:solidFill>
                  <a:srgbClr val="3366FF"/>
                </a:solidFill>
              </a:rPr>
              <a:t>Why is looking at the pattern in the residual plot important? </a:t>
            </a:r>
          </a:p>
        </p:txBody>
      </p:sp>
    </p:spTree>
    <p:extLst>
      <p:ext uri="{BB962C8B-B14F-4D97-AF65-F5344CB8AC3E}">
        <p14:creationId xmlns:p14="http://schemas.microsoft.com/office/powerpoint/2010/main" val="12505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a:t>
            </a:r>
            <a:endParaRPr lang="en-US" dirty="0"/>
          </a:p>
        </p:txBody>
      </p:sp>
      <p:sp>
        <p:nvSpPr>
          <p:cNvPr id="10" name="TextBox 9"/>
          <p:cNvSpPr txBox="1"/>
          <p:nvPr/>
        </p:nvSpPr>
        <p:spPr>
          <a:xfrm>
            <a:off x="308584" y="1018301"/>
            <a:ext cx="8393448" cy="1569660"/>
          </a:xfrm>
          <a:prstGeom prst="rect">
            <a:avLst/>
          </a:prstGeom>
          <a:noFill/>
        </p:spPr>
        <p:txBody>
          <a:bodyPr wrap="square" rtlCol="0">
            <a:spAutoFit/>
          </a:bodyPr>
          <a:lstStyle/>
          <a:p>
            <a:r>
              <a:rPr lang="en-US" sz="2400" dirty="0"/>
              <a:t>In the previous lesson, you looked at a scatter plot showing how fuel efficiency was related to curb weight for five compact cars.  The scatter plot and least squares line are shown below.</a:t>
            </a:r>
          </a:p>
        </p:txBody>
      </p:sp>
      <p:pic>
        <p:nvPicPr>
          <p:cNvPr id="7" name="Picture 6"/>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8584" y="2587961"/>
            <a:ext cx="4343400" cy="2865120"/>
          </a:xfrm>
          <a:prstGeom prst="rect">
            <a:avLst/>
          </a:prstGeom>
          <a:noFill/>
          <a:ln>
            <a:noFill/>
          </a:ln>
        </p:spPr>
      </p:pic>
      <p:sp>
        <p:nvSpPr>
          <p:cNvPr id="4" name="TextBox 3"/>
          <p:cNvSpPr txBox="1"/>
          <p:nvPr/>
        </p:nvSpPr>
        <p:spPr>
          <a:xfrm>
            <a:off x="4531236" y="2587961"/>
            <a:ext cx="4325271" cy="3693319"/>
          </a:xfrm>
          <a:prstGeom prst="rect">
            <a:avLst/>
          </a:prstGeom>
          <a:noFill/>
        </p:spPr>
        <p:txBody>
          <a:bodyPr wrap="square" rtlCol="0">
            <a:spAutoFit/>
          </a:bodyPr>
          <a:lstStyle/>
          <a:p>
            <a:pPr lvl="0"/>
            <a:r>
              <a:rPr lang="en-US" dirty="0"/>
              <a:t>What kind of residual does Point A have?</a:t>
            </a:r>
          </a:p>
          <a:p>
            <a:r>
              <a:rPr lang="en-US" dirty="0"/>
              <a:t> </a:t>
            </a:r>
          </a:p>
          <a:p>
            <a:r>
              <a:rPr lang="en-US" dirty="0"/>
              <a:t> </a:t>
            </a:r>
          </a:p>
          <a:p>
            <a:r>
              <a:rPr lang="en-US" dirty="0"/>
              <a:t> </a:t>
            </a:r>
          </a:p>
          <a:p>
            <a:pPr lvl="0"/>
            <a:r>
              <a:rPr lang="en-US" dirty="0"/>
              <a:t>What kind of residual does Point B have? </a:t>
            </a:r>
          </a:p>
          <a:p>
            <a:r>
              <a:rPr lang="en-US" dirty="0"/>
              <a:t> </a:t>
            </a:r>
          </a:p>
          <a:p>
            <a:r>
              <a:rPr lang="en-US" dirty="0"/>
              <a:t> </a:t>
            </a:r>
          </a:p>
          <a:p>
            <a:r>
              <a:rPr lang="en-US" dirty="0"/>
              <a:t> </a:t>
            </a:r>
          </a:p>
          <a:p>
            <a:pPr lvl="0"/>
            <a:r>
              <a:rPr lang="en-US" dirty="0"/>
              <a:t>What kind of residual does Point C have?  </a:t>
            </a:r>
          </a:p>
          <a:p>
            <a:endParaRPr lang="en-US" dirty="0"/>
          </a:p>
        </p:txBody>
      </p:sp>
    </p:spTree>
    <p:extLst>
      <p:ext uri="{BB962C8B-B14F-4D97-AF65-F5344CB8AC3E}">
        <p14:creationId xmlns:p14="http://schemas.microsoft.com/office/powerpoint/2010/main" val="41696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Example, continued</a:t>
            </a:r>
            <a:endParaRPr lang="en-US" dirty="0"/>
          </a:p>
        </p:txBody>
      </p:sp>
      <p:sp>
        <p:nvSpPr>
          <p:cNvPr id="10" name="TextBox 9"/>
          <p:cNvSpPr txBox="1"/>
          <p:nvPr/>
        </p:nvSpPr>
        <p:spPr>
          <a:xfrm>
            <a:off x="308584" y="1018301"/>
            <a:ext cx="8393448" cy="461665"/>
          </a:xfrm>
          <a:prstGeom prst="rect">
            <a:avLst/>
          </a:prstGeom>
          <a:noFill/>
        </p:spPr>
        <p:txBody>
          <a:bodyPr wrap="square" rtlCol="0">
            <a:spAutoFit/>
          </a:bodyPr>
          <a:lstStyle/>
          <a:p>
            <a:r>
              <a:rPr lang="en-US" sz="2400" dirty="0" smtClean="0"/>
              <a:t>The </a:t>
            </a:r>
            <a:r>
              <a:rPr lang="en-US" sz="2400" dirty="0"/>
              <a:t>residual plot for this data </a:t>
            </a:r>
            <a:r>
              <a:rPr lang="en-US" sz="2400" dirty="0" smtClean="0"/>
              <a:t>set looked like this:</a:t>
            </a:r>
            <a:endParaRPr lang="en-US" sz="2400" dirty="0"/>
          </a:p>
        </p:txBody>
      </p:sp>
      <p:pic>
        <p:nvPicPr>
          <p:cNvPr id="6" name="Picture 5"/>
          <p:cNvPicPr/>
          <p:nvPr/>
        </p:nvPicPr>
        <p:blipFill rotWithShape="1">
          <a:blip r:embed="rId2">
            <a:extLst>
              <a:ext uri="{28A0092B-C50C-407E-A947-70E740481C1C}">
                <a14:useLocalDpi xmlns:a14="http://schemas.microsoft.com/office/drawing/2010/main" val="0"/>
              </a:ext>
            </a:extLst>
          </a:blip>
          <a:srcRect t="3555"/>
          <a:stretch/>
        </p:blipFill>
        <p:spPr bwMode="auto">
          <a:xfrm>
            <a:off x="1096293" y="1479966"/>
            <a:ext cx="6764713" cy="401158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52775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Notes - Analyzing residuals</a:t>
            </a:r>
            <a:endParaRPr lang="en-US" dirty="0"/>
          </a:p>
        </p:txBody>
      </p:sp>
      <p:sp>
        <p:nvSpPr>
          <p:cNvPr id="10" name="TextBox 9"/>
          <p:cNvSpPr txBox="1"/>
          <p:nvPr/>
        </p:nvSpPr>
        <p:spPr>
          <a:xfrm>
            <a:off x="308584" y="1018301"/>
            <a:ext cx="8393448" cy="1938992"/>
          </a:xfrm>
          <a:prstGeom prst="rect">
            <a:avLst/>
          </a:prstGeom>
          <a:noFill/>
        </p:spPr>
        <p:txBody>
          <a:bodyPr wrap="square" rtlCol="0">
            <a:spAutoFit/>
          </a:bodyPr>
          <a:lstStyle/>
          <a:p>
            <a:r>
              <a:rPr lang="en-US" sz="2400" dirty="0" smtClean="0"/>
              <a:t>If a residual plot has a pattern to it, then a linear model was NOT the best fit.</a:t>
            </a:r>
          </a:p>
          <a:p>
            <a:endParaRPr lang="en-US" sz="2400" dirty="0"/>
          </a:p>
          <a:p>
            <a:r>
              <a:rPr lang="en-US" sz="2400" dirty="0" smtClean="0"/>
              <a:t>If a residual plot is scattered, then a linear model was the best fit for the data.</a:t>
            </a:r>
            <a:endParaRPr lang="en-US" sz="2400" dirty="0"/>
          </a:p>
        </p:txBody>
      </p:sp>
    </p:spTree>
    <p:extLst>
      <p:ext uri="{BB962C8B-B14F-4D97-AF65-F5344CB8AC3E}">
        <p14:creationId xmlns:p14="http://schemas.microsoft.com/office/powerpoint/2010/main" val="27788241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Tech Time</a:t>
            </a:r>
            <a:endParaRPr lang="en-US" dirty="0"/>
          </a:p>
        </p:txBody>
      </p:sp>
      <p:sp>
        <p:nvSpPr>
          <p:cNvPr id="10" name="TextBox 9"/>
          <p:cNvSpPr txBox="1"/>
          <p:nvPr/>
        </p:nvSpPr>
        <p:spPr>
          <a:xfrm>
            <a:off x="308584" y="1018301"/>
            <a:ext cx="8393448" cy="2308324"/>
          </a:xfrm>
          <a:prstGeom prst="rect">
            <a:avLst/>
          </a:prstGeom>
          <a:noFill/>
        </p:spPr>
        <p:txBody>
          <a:bodyPr wrap="square" rtlCol="0">
            <a:spAutoFit/>
          </a:bodyPr>
          <a:lstStyle/>
          <a:p>
            <a:r>
              <a:rPr lang="en-US" sz="2400" dirty="0" smtClean="0"/>
              <a:t>Take out your calculator handbooks to learn how to use the calculators to create residual plots!</a:t>
            </a:r>
          </a:p>
          <a:p>
            <a:endParaRPr lang="en-US" sz="2400" dirty="0"/>
          </a:p>
          <a:p>
            <a:r>
              <a:rPr lang="en-US" sz="2400" dirty="0" smtClean="0"/>
              <a:t>This </a:t>
            </a:r>
            <a:r>
              <a:rPr lang="en-US" sz="2400" dirty="0"/>
              <a:t>data set </a:t>
            </a:r>
            <a:r>
              <a:rPr lang="en-US" sz="2400" dirty="0" smtClean="0"/>
              <a:t>of shoe lengths and heights of 12 adult women is </a:t>
            </a:r>
            <a:r>
              <a:rPr lang="en-US" sz="2400" dirty="0"/>
              <a:t>shown in the table below.</a:t>
            </a:r>
          </a:p>
          <a:p>
            <a:endParaRPr lang="en-US" sz="2400" dirty="0"/>
          </a:p>
        </p:txBody>
      </p:sp>
      <p:pic>
        <p:nvPicPr>
          <p:cNvPr id="3" name="Picture 2" descr="Screen Shot 2018-12-08 at 9.4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6194" y="2730500"/>
            <a:ext cx="2985916" cy="3790714"/>
          </a:xfrm>
          <a:prstGeom prst="rect">
            <a:avLst/>
          </a:prstGeom>
        </p:spPr>
      </p:pic>
    </p:spTree>
    <p:extLst>
      <p:ext uri="{BB962C8B-B14F-4D97-AF65-F5344CB8AC3E}">
        <p14:creationId xmlns:p14="http://schemas.microsoft.com/office/powerpoint/2010/main" val="2476543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Classwork17 (sketch residual plot based on calculator)</a:t>
            </a:r>
          </a:p>
          <a:p>
            <a:r>
              <a:rPr lang="en-US" dirty="0" smtClean="0"/>
              <a:t>Exit ticket #15-16</a:t>
            </a:r>
          </a:p>
          <a:p>
            <a:pPr marL="0" indent="0">
              <a:buNone/>
            </a:pPr>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a:t>HW </a:t>
            </a:r>
            <a:r>
              <a:rPr lang="en-US" sz="2000" dirty="0" smtClean="0"/>
              <a:t>(so </a:t>
            </a:r>
            <a:r>
              <a:rPr lang="en-US" sz="2000" dirty="0"/>
              <a:t>you don’t need a calculator)</a:t>
            </a:r>
          </a:p>
          <a:p>
            <a:r>
              <a:rPr lang="en-US" dirty="0"/>
              <a:t>Crossing the River/Carnival Bears</a:t>
            </a:r>
          </a:p>
          <a:p>
            <a:r>
              <a:rPr lang="en-US" dirty="0"/>
              <a:t>Exponents review/practice</a:t>
            </a:r>
          </a:p>
          <a:p>
            <a:r>
              <a:rPr lang="en-US" dirty="0"/>
              <a:t>Inky puzzles</a:t>
            </a:r>
          </a:p>
          <a:p>
            <a:endParaRPr lang="en-US" dirty="0" smtClean="0"/>
          </a:p>
          <a:p>
            <a:endParaRPr lang="en-US" dirty="0"/>
          </a:p>
        </p:txBody>
      </p:sp>
    </p:spTree>
    <p:extLst>
      <p:ext uri="{BB962C8B-B14F-4D97-AF65-F5344CB8AC3E}">
        <p14:creationId xmlns:p14="http://schemas.microsoft.com/office/powerpoint/2010/main" val="2833361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10</a:t>
            </a:r>
            <a:endParaRPr lang="en-US" dirty="0"/>
          </a:p>
        </p:txBody>
      </p:sp>
      <p:sp>
        <p:nvSpPr>
          <p:cNvPr id="3" name="Subtitle 2"/>
          <p:cNvSpPr>
            <a:spLocks noGrp="1"/>
          </p:cNvSpPr>
          <p:nvPr>
            <p:ph type="subTitle" idx="1"/>
          </p:nvPr>
        </p:nvSpPr>
        <p:spPr/>
        <p:txBody>
          <a:bodyPr/>
          <a:lstStyle/>
          <a:p>
            <a:r>
              <a:rPr lang="en-US" dirty="0" smtClean="0"/>
              <a:t>Intro/Example, Notes, Classwork</a:t>
            </a:r>
            <a:endParaRPr lang="en-US" dirty="0"/>
          </a:p>
        </p:txBody>
      </p:sp>
    </p:spTree>
    <p:extLst>
      <p:ext uri="{BB962C8B-B14F-4D97-AF65-F5344CB8AC3E}">
        <p14:creationId xmlns:p14="http://schemas.microsoft.com/office/powerpoint/2010/main" val="892306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18</a:t>
            </a:r>
            <a:endParaRPr lang="en-US" dirty="0"/>
          </a:p>
        </p:txBody>
      </p:sp>
      <p:sp>
        <p:nvSpPr>
          <p:cNvPr id="3" name="Subtitle 2"/>
          <p:cNvSpPr>
            <a:spLocks noGrp="1"/>
          </p:cNvSpPr>
          <p:nvPr>
            <p:ph type="subTitle" idx="1"/>
          </p:nvPr>
        </p:nvSpPr>
        <p:spPr/>
        <p:txBody>
          <a:bodyPr/>
          <a:lstStyle/>
          <a:p>
            <a:r>
              <a:rPr lang="en-US" dirty="0" smtClean="0"/>
              <a:t>Recall, Intro, example, notes, classwork</a:t>
            </a:r>
            <a:endParaRPr lang="en-US" dirty="0"/>
          </a:p>
        </p:txBody>
      </p:sp>
    </p:spTree>
    <p:extLst>
      <p:ext uri="{BB962C8B-B14F-4D97-AF65-F5344CB8AC3E}">
        <p14:creationId xmlns:p14="http://schemas.microsoft.com/office/powerpoint/2010/main" val="38686793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67"/>
            <a:ext cx="8229600" cy="990600"/>
          </a:xfrm>
        </p:spPr>
        <p:txBody>
          <a:bodyPr/>
          <a:lstStyle/>
          <a:p>
            <a:r>
              <a:rPr lang="en-US" dirty="0" smtClean="0"/>
              <a:t>Recall - Analyzing residuals</a:t>
            </a:r>
            <a:endParaRPr lang="en-US" dirty="0"/>
          </a:p>
        </p:txBody>
      </p:sp>
      <p:sp>
        <p:nvSpPr>
          <p:cNvPr id="10" name="TextBox 9"/>
          <p:cNvSpPr txBox="1"/>
          <p:nvPr/>
        </p:nvSpPr>
        <p:spPr>
          <a:xfrm>
            <a:off x="308584" y="1018301"/>
            <a:ext cx="8393448" cy="1938992"/>
          </a:xfrm>
          <a:prstGeom prst="rect">
            <a:avLst/>
          </a:prstGeom>
          <a:noFill/>
        </p:spPr>
        <p:txBody>
          <a:bodyPr wrap="square" rtlCol="0">
            <a:spAutoFit/>
          </a:bodyPr>
          <a:lstStyle/>
          <a:p>
            <a:r>
              <a:rPr lang="en-US" sz="2400" dirty="0" smtClean="0"/>
              <a:t>If the points in a residual plot are random, then a linear model is the best fit.</a:t>
            </a:r>
          </a:p>
          <a:p>
            <a:endParaRPr lang="en-US" sz="2400" dirty="0"/>
          </a:p>
          <a:p>
            <a:r>
              <a:rPr lang="en-US" sz="2400" dirty="0" smtClean="0"/>
              <a:t>If the points in a residual plot have a pattern, then a linear model was NOT the best fit.</a:t>
            </a:r>
            <a:endParaRPr lang="en-US" sz="2400" dirty="0"/>
          </a:p>
        </p:txBody>
      </p:sp>
    </p:spTree>
    <p:extLst>
      <p:ext uri="{BB962C8B-B14F-4D97-AF65-F5344CB8AC3E}">
        <p14:creationId xmlns:p14="http://schemas.microsoft.com/office/powerpoint/2010/main" val="19269158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2-09 at 9.11.1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041" y="120127"/>
            <a:ext cx="7655043" cy="6693082"/>
          </a:xfrm>
          <a:prstGeom prst="rect">
            <a:avLst/>
          </a:prstGeom>
        </p:spPr>
      </p:pic>
    </p:spTree>
    <p:extLst>
      <p:ext uri="{BB962C8B-B14F-4D97-AF65-F5344CB8AC3E}">
        <p14:creationId xmlns:p14="http://schemas.microsoft.com/office/powerpoint/2010/main" val="1463043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8-12-09 at 9.11.18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52849" y="4095064"/>
            <a:ext cx="3160038" cy="2762936"/>
          </a:xfrm>
          <a:prstGeom prst="rect">
            <a:avLst/>
          </a:prstGeom>
        </p:spPr>
      </p:pic>
      <p:sp>
        <p:nvSpPr>
          <p:cNvPr id="2" name="Title 1"/>
          <p:cNvSpPr>
            <a:spLocks noGrp="1"/>
          </p:cNvSpPr>
          <p:nvPr>
            <p:ph type="title"/>
          </p:nvPr>
        </p:nvSpPr>
        <p:spPr>
          <a:xfrm>
            <a:off x="51492" y="104373"/>
            <a:ext cx="8229600" cy="990600"/>
          </a:xfrm>
        </p:spPr>
        <p:txBody>
          <a:bodyPr/>
          <a:lstStyle/>
          <a:p>
            <a:r>
              <a:rPr lang="en-US" dirty="0" smtClean="0"/>
              <a:t>Follow Up</a:t>
            </a:r>
            <a:endParaRPr lang="en-US" dirty="0"/>
          </a:p>
        </p:txBody>
      </p:sp>
      <p:sp>
        <p:nvSpPr>
          <p:cNvPr id="4" name="TextBox 3"/>
          <p:cNvSpPr txBox="1"/>
          <p:nvPr/>
        </p:nvSpPr>
        <p:spPr>
          <a:xfrm>
            <a:off x="377603" y="1269921"/>
            <a:ext cx="8377824" cy="4893648"/>
          </a:xfrm>
          <a:prstGeom prst="rect">
            <a:avLst/>
          </a:prstGeom>
          <a:noFill/>
        </p:spPr>
        <p:txBody>
          <a:bodyPr wrap="square" rtlCol="0">
            <a:spAutoFit/>
          </a:bodyPr>
          <a:lstStyle/>
          <a:p>
            <a:pPr marL="285750" indent="-285750">
              <a:buFont typeface="Arial"/>
              <a:buChar char="•"/>
            </a:pPr>
            <a:r>
              <a:rPr lang="en-US" dirty="0" smtClean="0"/>
              <a:t>Why is the first residual plot arch shaped?</a:t>
            </a:r>
          </a:p>
          <a:p>
            <a:pPr marL="285750" indent="-285750">
              <a:buFont typeface="Arial"/>
              <a:buChar char="•"/>
            </a:pPr>
            <a:r>
              <a:rPr lang="en-US" dirty="0" smtClean="0"/>
              <a:t>Why is the second plot U-shaped?</a:t>
            </a:r>
          </a:p>
          <a:p>
            <a:pPr marL="285750" indent="-285750">
              <a:buFont typeface="Arial"/>
              <a:buChar char="•"/>
            </a:pPr>
            <a:r>
              <a:rPr lang="en-US" dirty="0" smtClean="0"/>
              <a:t>Why does the third seem to be scattered?</a:t>
            </a:r>
          </a:p>
          <a:p>
            <a:pPr marL="285750" indent="-285750">
              <a:buFont typeface="Arial"/>
              <a:buChar char="•"/>
            </a:pPr>
            <a:r>
              <a:rPr lang="en-US" dirty="0" smtClean="0"/>
              <a:t>What does it mean when there is a curved pattern in the residual plot?</a:t>
            </a:r>
          </a:p>
          <a:p>
            <a:pPr marL="285750" indent="-285750">
              <a:buFont typeface="Arial"/>
              <a:buChar char="•"/>
            </a:pPr>
            <a:r>
              <a:rPr lang="en-US" dirty="0"/>
              <a:t>What does it mean when </a:t>
            </a:r>
            <a:r>
              <a:rPr lang="en-US" dirty="0" smtClean="0"/>
              <a:t>the points in </a:t>
            </a:r>
            <a:r>
              <a:rPr lang="en-US" dirty="0"/>
              <a:t>the residual </a:t>
            </a:r>
            <a:r>
              <a:rPr lang="en-US" dirty="0" smtClean="0"/>
              <a:t>plot seem to be scattered?</a:t>
            </a:r>
          </a:p>
          <a:p>
            <a:pPr marL="285750" indent="-285750">
              <a:buFont typeface="Arial"/>
              <a:buChar char="•"/>
            </a:pPr>
            <a:endParaRPr lang="en-US" dirty="0"/>
          </a:p>
          <a:p>
            <a:pPr marL="285750" indent="-285750">
              <a:buFont typeface="Arial"/>
              <a:buChar char="•"/>
            </a:pPr>
            <a:endParaRPr lang="en-US" dirty="0" smtClean="0"/>
          </a:p>
          <a:p>
            <a:pPr marL="285750" indent="-285750">
              <a:buFont typeface="Arial"/>
              <a:buChar char="•"/>
            </a:pPr>
            <a:r>
              <a:rPr lang="en-US" sz="2800" dirty="0" smtClean="0"/>
              <a:t>If the pattern isn’t actually linear, what type of pattern could it be?</a:t>
            </a:r>
          </a:p>
          <a:p>
            <a:endParaRPr lang="en-US" sz="2800" dirty="0" smtClean="0"/>
          </a:p>
          <a:p>
            <a:pPr marL="285750" indent="-285750">
              <a:buFont typeface="Arial"/>
              <a:buChar char="•"/>
            </a:pPr>
            <a:r>
              <a:rPr lang="en-US" sz="2800" dirty="0" smtClean="0"/>
              <a:t>How can looking at the original</a:t>
            </a:r>
          </a:p>
          <a:p>
            <a:r>
              <a:rPr lang="en-US" sz="2800" dirty="0"/>
              <a:t>d</a:t>
            </a:r>
            <a:r>
              <a:rPr lang="en-US" sz="2800" dirty="0" smtClean="0"/>
              <a:t>ata set lead to the wrong </a:t>
            </a:r>
          </a:p>
          <a:p>
            <a:r>
              <a:rPr lang="en-US" sz="2800" dirty="0" smtClean="0"/>
              <a:t>conclusion?</a:t>
            </a:r>
            <a:endParaRPr lang="en-US" sz="2800" dirty="0"/>
          </a:p>
          <a:p>
            <a:pPr marL="285750" indent="-285750">
              <a:buFont typeface="Arial"/>
              <a:buChar char="•"/>
            </a:pPr>
            <a:endParaRPr lang="en-US" dirty="0"/>
          </a:p>
        </p:txBody>
      </p:sp>
    </p:spTree>
    <p:extLst>
      <p:ext uri="{BB962C8B-B14F-4D97-AF65-F5344CB8AC3E}">
        <p14:creationId xmlns:p14="http://schemas.microsoft.com/office/powerpoint/2010/main" val="14269073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 y="104373"/>
            <a:ext cx="8229600" cy="990600"/>
          </a:xfrm>
        </p:spPr>
        <p:txBody>
          <a:bodyPr/>
          <a:lstStyle/>
          <a:p>
            <a:r>
              <a:rPr lang="en-US" dirty="0" smtClean="0"/>
              <a:t>Example 2</a:t>
            </a:r>
            <a:endParaRPr lang="en-US" dirty="0"/>
          </a:p>
        </p:txBody>
      </p:sp>
      <p:sp>
        <p:nvSpPr>
          <p:cNvPr id="4" name="TextBox 3"/>
          <p:cNvSpPr txBox="1"/>
          <p:nvPr/>
        </p:nvSpPr>
        <p:spPr>
          <a:xfrm>
            <a:off x="377603" y="870724"/>
            <a:ext cx="8377824" cy="1107996"/>
          </a:xfrm>
          <a:prstGeom prst="rect">
            <a:avLst/>
          </a:prstGeom>
          <a:noFill/>
        </p:spPr>
        <p:txBody>
          <a:bodyPr wrap="square" rtlCol="0">
            <a:spAutoFit/>
          </a:bodyPr>
          <a:lstStyle/>
          <a:p>
            <a:r>
              <a:rPr lang="en-US" sz="2400" dirty="0" smtClean="0"/>
              <a:t>How can looking at the original data set lead to the wrong conclusion?</a:t>
            </a:r>
            <a:endParaRPr lang="en-US" sz="2400" dirty="0"/>
          </a:p>
          <a:p>
            <a:pPr marL="285750" indent="-285750">
              <a:buFont typeface="Arial"/>
              <a:buChar char="•"/>
            </a:pPr>
            <a:endParaRPr lang="en-US" sz="1600" dirty="0"/>
          </a:p>
        </p:txBody>
      </p:sp>
      <p:pic>
        <p:nvPicPr>
          <p:cNvPr id="5" name="Picture 4"/>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7603" y="1777059"/>
            <a:ext cx="4023360" cy="2651760"/>
          </a:xfrm>
          <a:prstGeom prst="rect">
            <a:avLst/>
          </a:prstGeom>
          <a:noFill/>
          <a:ln>
            <a:noFill/>
          </a:ln>
        </p:spPr>
      </p:pic>
      <p:pic>
        <p:nvPicPr>
          <p:cNvPr id="6" name="Picture 5"/>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32067" y="1777059"/>
            <a:ext cx="4023360" cy="2651760"/>
          </a:xfrm>
          <a:prstGeom prst="rect">
            <a:avLst/>
          </a:prstGeom>
          <a:noFill/>
          <a:ln>
            <a:noFill/>
          </a:ln>
        </p:spPr>
      </p:pic>
      <p:sp>
        <p:nvSpPr>
          <p:cNvPr id="7" name="TextBox 6"/>
          <p:cNvSpPr txBox="1"/>
          <p:nvPr/>
        </p:nvSpPr>
        <p:spPr>
          <a:xfrm>
            <a:off x="497749" y="4963963"/>
            <a:ext cx="8257678" cy="1477328"/>
          </a:xfrm>
          <a:prstGeom prst="rect">
            <a:avLst/>
          </a:prstGeom>
          <a:noFill/>
        </p:spPr>
        <p:txBody>
          <a:bodyPr wrap="square" rtlCol="0">
            <a:spAutoFit/>
          </a:bodyPr>
          <a:lstStyle/>
          <a:p>
            <a:r>
              <a:rPr lang="en-US" dirty="0"/>
              <a:t>The residuals are the vertical deviations from the least squares line in the original scatter plot.  Because of the change of </a:t>
            </a:r>
            <a:r>
              <a:rPr lang="en-US" b="1" dirty="0"/>
              <a:t>scale</a:t>
            </a:r>
            <a:r>
              <a:rPr lang="en-US" dirty="0"/>
              <a:t>, tiny vertical deviations can be shown as much larger distances from the zero line in the residual plot.  Therefore, a </a:t>
            </a:r>
            <a:r>
              <a:rPr lang="en-US" b="1" dirty="0"/>
              <a:t>very subtle curvature </a:t>
            </a:r>
            <a:r>
              <a:rPr lang="en-US" dirty="0"/>
              <a:t>in the original relationship can be seen more clearly in the residual plot.  This is why you draw residual plots</a:t>
            </a:r>
            <a:r>
              <a:rPr lang="en-US" dirty="0" smtClean="0"/>
              <a:t>.</a:t>
            </a:r>
            <a:endParaRPr lang="en-US" dirty="0"/>
          </a:p>
        </p:txBody>
      </p:sp>
    </p:spTree>
    <p:extLst>
      <p:ext uri="{BB962C8B-B14F-4D97-AF65-F5344CB8AC3E}">
        <p14:creationId xmlns:p14="http://schemas.microsoft.com/office/powerpoint/2010/main" val="82290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Classwork18 #1-3</a:t>
            </a:r>
          </a:p>
          <a:p>
            <a:r>
              <a:rPr lang="en-US" dirty="0"/>
              <a:t>Exit ticket #17-18</a:t>
            </a:r>
          </a:p>
          <a:p>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a:t>KhanAcademy</a:t>
            </a:r>
            <a:endParaRPr lang="en-US" dirty="0"/>
          </a:p>
          <a:p>
            <a:r>
              <a:rPr lang="en-US" dirty="0" smtClean="0"/>
              <a:t>Crossing </a:t>
            </a:r>
            <a:r>
              <a:rPr lang="en-US" dirty="0"/>
              <a:t>the River/Carnival Bears</a:t>
            </a:r>
          </a:p>
          <a:p>
            <a:r>
              <a:rPr lang="en-US" dirty="0"/>
              <a:t>Exponents review/practice</a:t>
            </a:r>
          </a:p>
          <a:p>
            <a:r>
              <a:rPr lang="en-US" dirty="0"/>
              <a:t>Inky puzzles</a:t>
            </a:r>
          </a:p>
          <a:p>
            <a:endParaRPr lang="en-US" dirty="0" smtClean="0"/>
          </a:p>
          <a:p>
            <a:endParaRPr lang="en-US" dirty="0"/>
          </a:p>
        </p:txBody>
      </p:sp>
    </p:spTree>
    <p:extLst>
      <p:ext uri="{BB962C8B-B14F-4D97-AF65-F5344CB8AC3E}">
        <p14:creationId xmlns:p14="http://schemas.microsoft.com/office/powerpoint/2010/main" val="23677922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19</a:t>
            </a:r>
            <a:endParaRPr lang="en-US" dirty="0"/>
          </a:p>
        </p:txBody>
      </p:sp>
      <p:sp>
        <p:nvSpPr>
          <p:cNvPr id="3" name="Subtitle 2"/>
          <p:cNvSpPr>
            <a:spLocks noGrp="1"/>
          </p:cNvSpPr>
          <p:nvPr>
            <p:ph type="subTitle" idx="1"/>
          </p:nvPr>
        </p:nvSpPr>
        <p:spPr/>
        <p:txBody>
          <a:bodyPr/>
          <a:lstStyle/>
          <a:p>
            <a:r>
              <a:rPr lang="en-US" dirty="0" smtClean="0"/>
              <a:t>Recall, example/notes, classwork</a:t>
            </a:r>
            <a:endParaRPr lang="en-US" dirty="0"/>
          </a:p>
        </p:txBody>
      </p:sp>
    </p:spTree>
    <p:extLst>
      <p:ext uri="{BB962C8B-B14F-4D97-AF65-F5344CB8AC3E}">
        <p14:creationId xmlns:p14="http://schemas.microsoft.com/office/powerpoint/2010/main" val="3289409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2" y="121535"/>
            <a:ext cx="8229600" cy="990600"/>
          </a:xfrm>
        </p:spPr>
        <p:txBody>
          <a:bodyPr/>
          <a:lstStyle/>
          <a:p>
            <a:r>
              <a:rPr lang="en-US" dirty="0" smtClean="0"/>
              <a:t>Warm Up/example</a:t>
            </a:r>
            <a:endParaRPr lang="en-US" dirty="0"/>
          </a:p>
        </p:txBody>
      </p:sp>
      <p:sp>
        <p:nvSpPr>
          <p:cNvPr id="3" name="Content Placeholder 2"/>
          <p:cNvSpPr>
            <a:spLocks noGrp="1"/>
          </p:cNvSpPr>
          <p:nvPr>
            <p:ph idx="1"/>
          </p:nvPr>
        </p:nvSpPr>
        <p:spPr>
          <a:xfrm>
            <a:off x="457200" y="948080"/>
            <a:ext cx="8229600" cy="1660407"/>
          </a:xfrm>
        </p:spPr>
        <p:txBody>
          <a:bodyPr/>
          <a:lstStyle/>
          <a:p>
            <a:pPr marL="0" indent="0">
              <a:buNone/>
            </a:pPr>
            <a:r>
              <a:rPr lang="en-US" dirty="0"/>
              <a:t>Linear relationships can be described as either positive or negative.  Below are two scatter plots that display a linear relationship between two numerical variables </a:t>
            </a:r>
            <a:r>
              <a:rPr lang="en-US" i="1" dirty="0"/>
              <a:t>x</a:t>
            </a:r>
            <a:r>
              <a:rPr lang="en-US" dirty="0"/>
              <a:t> and </a:t>
            </a:r>
            <a:r>
              <a:rPr lang="en-US" i="1" dirty="0"/>
              <a:t>y</a:t>
            </a:r>
            <a:r>
              <a:rPr lang="en-US" dirty="0"/>
              <a:t>. </a:t>
            </a:r>
            <a:r>
              <a:rPr lang="en-US" dirty="0" smtClean="0"/>
              <a:t> Which is positive and which is negative? Why?</a:t>
            </a:r>
            <a:endParaRPr lang="en-US" dirty="0"/>
          </a:p>
        </p:txBody>
      </p:sp>
      <p:pic>
        <p:nvPicPr>
          <p:cNvPr id="4" name="Picture 3" descr="Screen Shot 2018-12-09 at 9.32.1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7808"/>
            <a:ext cx="9144000" cy="3348150"/>
          </a:xfrm>
          <a:prstGeom prst="rect">
            <a:avLst/>
          </a:prstGeom>
        </p:spPr>
      </p:pic>
    </p:spTree>
    <p:extLst>
      <p:ext uri="{BB962C8B-B14F-4D97-AF65-F5344CB8AC3E}">
        <p14:creationId xmlns:p14="http://schemas.microsoft.com/office/powerpoint/2010/main" val="13838449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2" y="121535"/>
            <a:ext cx="8229600" cy="990600"/>
          </a:xfrm>
        </p:spPr>
        <p:txBody>
          <a:bodyPr/>
          <a:lstStyle/>
          <a:p>
            <a:r>
              <a:rPr lang="en-US" dirty="0" smtClean="0"/>
              <a:t>Warm Up/example, part 2</a:t>
            </a:r>
            <a:endParaRPr lang="en-US" dirty="0"/>
          </a:p>
        </p:txBody>
      </p:sp>
      <p:pic>
        <p:nvPicPr>
          <p:cNvPr id="6" name="Picture 5" descr="Screen Shot 2018-12-09 at 9.33.2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25010"/>
            <a:ext cx="9144000" cy="3285344"/>
          </a:xfrm>
          <a:prstGeom prst="rect">
            <a:avLst/>
          </a:prstGeom>
        </p:spPr>
      </p:pic>
      <p:sp>
        <p:nvSpPr>
          <p:cNvPr id="3" name="Content Placeholder 2"/>
          <p:cNvSpPr>
            <a:spLocks noGrp="1"/>
          </p:cNvSpPr>
          <p:nvPr>
            <p:ph idx="1"/>
          </p:nvPr>
        </p:nvSpPr>
        <p:spPr>
          <a:xfrm>
            <a:off x="457200" y="948080"/>
            <a:ext cx="8229600" cy="1660407"/>
          </a:xfrm>
        </p:spPr>
        <p:txBody>
          <a:bodyPr/>
          <a:lstStyle/>
          <a:p>
            <a:pPr marL="0" indent="0">
              <a:buNone/>
            </a:pPr>
            <a:r>
              <a:rPr lang="en-US" dirty="0"/>
              <a:t>It is also common to describe the strength of a linear relationship.  </a:t>
            </a:r>
            <a:r>
              <a:rPr lang="en-US" dirty="0" smtClean="0"/>
              <a:t>Both of these are positive relationships. Which would you say is stronger and why?</a:t>
            </a:r>
            <a:endParaRPr lang="en-US" dirty="0"/>
          </a:p>
        </p:txBody>
      </p:sp>
      <p:sp>
        <p:nvSpPr>
          <p:cNvPr id="7" name="TextBox 6"/>
          <p:cNvSpPr txBox="1"/>
          <p:nvPr/>
        </p:nvSpPr>
        <p:spPr>
          <a:xfrm>
            <a:off x="285562" y="5735910"/>
            <a:ext cx="8553781" cy="646331"/>
          </a:xfrm>
          <a:prstGeom prst="rect">
            <a:avLst/>
          </a:prstGeom>
          <a:noFill/>
        </p:spPr>
        <p:txBody>
          <a:bodyPr wrap="square" rtlCol="0">
            <a:spAutoFit/>
          </a:bodyPr>
          <a:lstStyle/>
          <a:p>
            <a:r>
              <a:rPr lang="en-US" dirty="0" smtClean="0">
                <a:solidFill>
                  <a:srgbClr val="3366FF"/>
                </a:solidFill>
              </a:rPr>
              <a:t>What would a scatterplot with the strongest possible  positive linear relationship look like? The strongest negative linear relationship?</a:t>
            </a:r>
            <a:endParaRPr lang="en-US" dirty="0">
              <a:solidFill>
                <a:srgbClr val="3366FF"/>
              </a:solidFill>
            </a:endParaRPr>
          </a:p>
        </p:txBody>
      </p:sp>
    </p:spTree>
    <p:extLst>
      <p:ext uri="{BB962C8B-B14F-4D97-AF65-F5344CB8AC3E}">
        <p14:creationId xmlns:p14="http://schemas.microsoft.com/office/powerpoint/2010/main" val="307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4" y="-204524"/>
            <a:ext cx="8229600" cy="990600"/>
          </a:xfrm>
        </p:spPr>
        <p:txBody>
          <a:bodyPr/>
          <a:lstStyle/>
          <a:p>
            <a:r>
              <a:rPr lang="en-US" dirty="0" smtClean="0"/>
              <a:t>Warm Up/example, part 3</a:t>
            </a:r>
            <a:endParaRPr lang="en-US" dirty="0"/>
          </a:p>
        </p:txBody>
      </p:sp>
      <p:sp>
        <p:nvSpPr>
          <p:cNvPr id="3" name="Content Placeholder 2"/>
          <p:cNvSpPr>
            <a:spLocks noGrp="1"/>
          </p:cNvSpPr>
          <p:nvPr>
            <p:ph idx="1"/>
          </p:nvPr>
        </p:nvSpPr>
        <p:spPr>
          <a:xfrm>
            <a:off x="457200" y="570537"/>
            <a:ext cx="8229600" cy="1231378"/>
          </a:xfrm>
        </p:spPr>
        <p:txBody>
          <a:bodyPr>
            <a:normAutofit/>
          </a:bodyPr>
          <a:lstStyle/>
          <a:p>
            <a:pPr marL="0" indent="0">
              <a:buNone/>
            </a:pPr>
            <a:r>
              <a:rPr lang="en-US" sz="1800" dirty="0"/>
              <a:t>Consider the three scatter plots below.  Place them in order from the one that shows the strongest linear relationship to the one that shows the weakest linear relationship. </a:t>
            </a:r>
          </a:p>
        </p:txBody>
      </p:sp>
      <p:pic>
        <p:nvPicPr>
          <p:cNvPr id="4" name="Picture 3" descr="Screen Shot 2018-12-09 at 9.37.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8161" y="1301458"/>
            <a:ext cx="6499557" cy="5402091"/>
          </a:xfrm>
          <a:prstGeom prst="rect">
            <a:avLst/>
          </a:prstGeom>
        </p:spPr>
      </p:pic>
    </p:spTree>
    <p:extLst>
      <p:ext uri="{BB962C8B-B14F-4D97-AF65-F5344CB8AC3E}">
        <p14:creationId xmlns:p14="http://schemas.microsoft.com/office/powerpoint/2010/main" val="2713402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084" y="155858"/>
            <a:ext cx="8229600" cy="990600"/>
          </a:xfrm>
        </p:spPr>
        <p:txBody>
          <a:bodyPr/>
          <a:lstStyle/>
          <a:p>
            <a:r>
              <a:rPr lang="en-US" dirty="0" smtClean="0"/>
              <a:t>Intro</a:t>
            </a:r>
            <a:endParaRPr lang="en-US" dirty="0"/>
          </a:p>
        </p:txBody>
      </p:sp>
      <p:sp>
        <p:nvSpPr>
          <p:cNvPr id="4" name="Content Placeholder 3"/>
          <p:cNvSpPr>
            <a:spLocks noGrp="1"/>
          </p:cNvSpPr>
          <p:nvPr>
            <p:ph idx="1"/>
          </p:nvPr>
        </p:nvSpPr>
        <p:spPr>
          <a:xfrm>
            <a:off x="131084" y="982403"/>
            <a:ext cx="8742587" cy="4876800"/>
          </a:xfrm>
        </p:spPr>
        <p:txBody>
          <a:bodyPr/>
          <a:lstStyle/>
          <a:p>
            <a:pPr marL="0" indent="0">
              <a:buNone/>
            </a:pPr>
            <a:r>
              <a:rPr lang="en-US" dirty="0"/>
              <a:t>Determining the number of students in each cell presents the first step in organizing bivariate categorical data.  Another way of analyzing the data in the table is to calculate the </a:t>
            </a:r>
            <a:r>
              <a:rPr lang="en-US" i="1" dirty="0"/>
              <a:t>relative frequency</a:t>
            </a:r>
            <a:r>
              <a:rPr lang="en-US" dirty="0"/>
              <a:t> for each cell.  </a:t>
            </a:r>
            <a:r>
              <a:rPr lang="en-US" u="sng" dirty="0"/>
              <a:t>Relative frequencies </a:t>
            </a:r>
            <a:r>
              <a:rPr lang="en-US" dirty="0"/>
              <a:t>relate each frequency count to the total number of observations.  For each cell in this table, the relative frequency of a cell is found by </a:t>
            </a:r>
            <a:r>
              <a:rPr lang="en-US" u="sng" dirty="0"/>
              <a:t>dividing the frequency of that cell by the total number of responses</a:t>
            </a:r>
            <a:r>
              <a:rPr lang="en-US" dirty="0"/>
              <a:t>. </a:t>
            </a:r>
          </a:p>
        </p:txBody>
      </p:sp>
    </p:spTree>
    <p:extLst>
      <p:ext uri="{BB962C8B-B14F-4D97-AF65-F5344CB8AC3E}">
        <p14:creationId xmlns:p14="http://schemas.microsoft.com/office/powerpoint/2010/main" val="424821256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4" y="70052"/>
            <a:ext cx="8229600" cy="990600"/>
          </a:xfrm>
        </p:spPr>
        <p:txBody>
          <a:bodyPr/>
          <a:lstStyle/>
          <a:p>
            <a:r>
              <a:rPr lang="en-US" dirty="0" smtClean="0"/>
              <a:t>Warm Up/example, part 4</a:t>
            </a:r>
            <a:endParaRPr lang="en-US" dirty="0"/>
          </a:p>
        </p:txBody>
      </p:sp>
      <p:sp>
        <p:nvSpPr>
          <p:cNvPr id="3" name="Content Placeholder 2"/>
          <p:cNvSpPr>
            <a:spLocks noGrp="1"/>
          </p:cNvSpPr>
          <p:nvPr>
            <p:ph idx="1"/>
          </p:nvPr>
        </p:nvSpPr>
        <p:spPr>
          <a:xfrm>
            <a:off x="457200" y="845113"/>
            <a:ext cx="8229600" cy="1231378"/>
          </a:xfrm>
        </p:spPr>
        <p:txBody>
          <a:bodyPr>
            <a:normAutofit/>
          </a:bodyPr>
          <a:lstStyle/>
          <a:p>
            <a:pPr marL="0" indent="0">
              <a:buNone/>
            </a:pPr>
            <a:r>
              <a:rPr lang="en-US" sz="1800" dirty="0"/>
              <a:t>Which of the following two scatter plots shows the stronger linear relationship?  (Think carefully about this one!) </a:t>
            </a:r>
            <a:r>
              <a:rPr lang="en-US" sz="1800" dirty="0" smtClean="0"/>
              <a:t> </a:t>
            </a:r>
            <a:endParaRPr lang="en-US" sz="1800" dirty="0"/>
          </a:p>
        </p:txBody>
      </p:sp>
      <p:pic>
        <p:nvPicPr>
          <p:cNvPr id="5" name="Picture 4" descr="Screen Shot 2018-12-09 at 9.39.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124" y="2076491"/>
            <a:ext cx="7645400" cy="2438400"/>
          </a:xfrm>
          <a:prstGeom prst="rect">
            <a:avLst/>
          </a:prstGeom>
        </p:spPr>
      </p:pic>
    </p:spTree>
    <p:extLst>
      <p:ext uri="{BB962C8B-B14F-4D97-AF65-F5344CB8AC3E}">
        <p14:creationId xmlns:p14="http://schemas.microsoft.com/office/powerpoint/2010/main" val="215495588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 y="141066"/>
            <a:ext cx="8229600" cy="990600"/>
          </a:xfrm>
        </p:spPr>
        <p:txBody>
          <a:bodyPr>
            <a:normAutofit/>
          </a:bodyPr>
          <a:lstStyle/>
          <a:p>
            <a:r>
              <a:rPr lang="en-US" dirty="0" smtClean="0"/>
              <a:t>Notes (LAST ONES FOR THE UNIT)</a:t>
            </a:r>
            <a:endParaRPr lang="en-US" dirty="0"/>
          </a:p>
        </p:txBody>
      </p:sp>
      <p:sp>
        <p:nvSpPr>
          <p:cNvPr id="3" name="Content Placeholder 2"/>
          <p:cNvSpPr>
            <a:spLocks noGrp="1"/>
          </p:cNvSpPr>
          <p:nvPr>
            <p:ph idx="1"/>
          </p:nvPr>
        </p:nvSpPr>
        <p:spPr>
          <a:xfrm>
            <a:off x="457200" y="978182"/>
            <a:ext cx="8229600" cy="5567462"/>
          </a:xfrm>
        </p:spPr>
        <p:txBody>
          <a:bodyPr>
            <a:normAutofit lnSpcReduction="10000"/>
          </a:bodyPr>
          <a:lstStyle/>
          <a:p>
            <a:pPr marL="0" lvl="0" indent="0">
              <a:buNone/>
            </a:pPr>
            <a:r>
              <a:rPr lang="en-US" dirty="0"/>
              <a:t>Linear relationships are often described in terms of strength and direction</a:t>
            </a:r>
            <a:r>
              <a:rPr lang="en-US" dirty="0" smtClean="0"/>
              <a:t>.</a:t>
            </a:r>
          </a:p>
          <a:p>
            <a:r>
              <a:rPr lang="en-US" dirty="0" smtClean="0"/>
              <a:t>Positive relationship: x and y increase together</a:t>
            </a:r>
          </a:p>
          <a:p>
            <a:r>
              <a:rPr lang="en-US" dirty="0" smtClean="0"/>
              <a:t>Negative relationships: as x increases, y decreased</a:t>
            </a:r>
          </a:p>
          <a:p>
            <a:r>
              <a:rPr lang="en-US" dirty="0" smtClean="0"/>
              <a:t>The closer the points are to a line, the stronger the relationship.</a:t>
            </a:r>
          </a:p>
          <a:p>
            <a:pPr lvl="0"/>
            <a:endParaRPr lang="en-US" dirty="0"/>
          </a:p>
          <a:p>
            <a:pPr marL="0" lvl="0" indent="0">
              <a:buNone/>
            </a:pPr>
            <a:r>
              <a:rPr lang="en-US" dirty="0"/>
              <a:t>The </a:t>
            </a:r>
            <a:r>
              <a:rPr lang="en-US" u="sng" dirty="0"/>
              <a:t>correlation coefficient</a:t>
            </a:r>
            <a:r>
              <a:rPr lang="en-US" dirty="0"/>
              <a:t> </a:t>
            </a:r>
            <a:r>
              <a:rPr lang="en-US" i="1" dirty="0" smtClean="0"/>
              <a:t>(r)</a:t>
            </a:r>
            <a:r>
              <a:rPr lang="en-US" dirty="0" smtClean="0"/>
              <a:t> is </a:t>
            </a:r>
            <a:r>
              <a:rPr lang="en-US" dirty="0"/>
              <a:t>a measure of the strength and direction of a linear relationship. </a:t>
            </a:r>
          </a:p>
          <a:p>
            <a:pPr lvl="0"/>
            <a:r>
              <a:rPr lang="en-US" dirty="0"/>
              <a:t>The closer the </a:t>
            </a:r>
            <a:r>
              <a:rPr lang="en-US" dirty="0" smtClean="0"/>
              <a:t>is </a:t>
            </a:r>
            <a:r>
              <a:rPr lang="en-US" dirty="0"/>
              <a:t>to </a:t>
            </a:r>
            <a:r>
              <a:rPr lang="en-US" i="1" dirty="0"/>
              <a:t>+1</a:t>
            </a:r>
            <a:r>
              <a:rPr lang="en-US" dirty="0"/>
              <a:t> or </a:t>
            </a:r>
            <a:r>
              <a:rPr lang="en-US" i="1" dirty="0"/>
              <a:t>-1</a:t>
            </a:r>
            <a:r>
              <a:rPr lang="en-US" dirty="0"/>
              <a:t>, the stronger the linear relationship. </a:t>
            </a:r>
          </a:p>
          <a:p>
            <a:pPr lvl="0"/>
            <a:r>
              <a:rPr lang="en-US" dirty="0"/>
              <a:t>Just because there is a strong correlation between the two variables does not mean there is a cause-and-effect relationship.</a:t>
            </a:r>
          </a:p>
          <a:p>
            <a:endParaRPr lang="en-US" dirty="0"/>
          </a:p>
        </p:txBody>
      </p:sp>
    </p:spTree>
    <p:extLst>
      <p:ext uri="{BB962C8B-B14F-4D97-AF65-F5344CB8AC3E}">
        <p14:creationId xmlns:p14="http://schemas.microsoft.com/office/powerpoint/2010/main" val="2892387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8-12-09 at 9.53.4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840"/>
            <a:ext cx="9099894" cy="3888975"/>
          </a:xfrm>
          <a:prstGeom prst="rect">
            <a:avLst/>
          </a:prstGeom>
        </p:spPr>
      </p:pic>
    </p:spTree>
    <p:extLst>
      <p:ext uri="{BB962C8B-B14F-4D97-AF65-F5344CB8AC3E}">
        <p14:creationId xmlns:p14="http://schemas.microsoft.com/office/powerpoint/2010/main" val="3861634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48" y="120890"/>
            <a:ext cx="8229600" cy="990600"/>
          </a:xfrm>
        </p:spPr>
        <p:txBody>
          <a:bodyPr/>
          <a:lstStyle/>
          <a:p>
            <a:r>
              <a:rPr lang="en-US" dirty="0" smtClean="0"/>
              <a:t>Activity</a:t>
            </a:r>
            <a:endParaRPr lang="en-US" dirty="0"/>
          </a:p>
        </p:txBody>
      </p:sp>
      <p:sp>
        <p:nvSpPr>
          <p:cNvPr id="4" name="Content Placeholder 3"/>
          <p:cNvSpPr>
            <a:spLocks noGrp="1"/>
          </p:cNvSpPr>
          <p:nvPr>
            <p:ph idx="1"/>
          </p:nvPr>
        </p:nvSpPr>
        <p:spPr>
          <a:xfrm>
            <a:off x="457200" y="982401"/>
            <a:ext cx="8229600" cy="1591762"/>
          </a:xfrm>
        </p:spPr>
        <p:txBody>
          <a:bodyPr>
            <a:noAutofit/>
          </a:bodyPr>
          <a:lstStyle/>
          <a:p>
            <a:pPr marL="0" indent="0">
              <a:buNone/>
            </a:pPr>
            <a:r>
              <a:rPr lang="en-US" sz="3200" dirty="0" smtClean="0"/>
              <a:t>Sort/match the graphs and correlation coefficients.</a:t>
            </a:r>
            <a:endParaRPr lang="en-US" sz="3200" dirty="0"/>
          </a:p>
        </p:txBody>
      </p:sp>
    </p:spTree>
    <p:extLst>
      <p:ext uri="{BB962C8B-B14F-4D97-AF65-F5344CB8AC3E}">
        <p14:creationId xmlns:p14="http://schemas.microsoft.com/office/powerpoint/2010/main" val="30434209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4" y="258823"/>
            <a:ext cx="8229600" cy="990600"/>
          </a:xfrm>
        </p:spPr>
        <p:txBody>
          <a:bodyPr/>
          <a:lstStyle/>
          <a:p>
            <a:r>
              <a:rPr lang="en-US" dirty="0" smtClean="0"/>
              <a:t>Recall: Correlation ≠ Causation</a:t>
            </a:r>
            <a:endParaRPr lang="en-US" dirty="0"/>
          </a:p>
        </p:txBody>
      </p:sp>
      <p:pic>
        <p:nvPicPr>
          <p:cNvPr id="4" name="Picture 3"/>
          <p:cNvPicPr>
            <a:picLocks noChangeAspect="1"/>
          </p:cNvPicPr>
          <p:nvPr/>
        </p:nvPicPr>
        <p:blipFill rotWithShape="1">
          <a:blip r:embed="rId2"/>
          <a:srcRect t="13286"/>
          <a:stretch/>
        </p:blipFill>
        <p:spPr>
          <a:xfrm>
            <a:off x="300019" y="1506840"/>
            <a:ext cx="3382649" cy="2217116"/>
          </a:xfrm>
          <a:prstGeom prst="rect">
            <a:avLst/>
          </a:prstGeom>
        </p:spPr>
      </p:pic>
      <p:sp>
        <p:nvSpPr>
          <p:cNvPr id="5" name="TextBox 4"/>
          <p:cNvSpPr txBox="1"/>
          <p:nvPr/>
        </p:nvSpPr>
        <p:spPr>
          <a:xfrm>
            <a:off x="3896176" y="1174640"/>
            <a:ext cx="4737202" cy="3046988"/>
          </a:xfrm>
          <a:prstGeom prst="rect">
            <a:avLst/>
          </a:prstGeom>
          <a:noFill/>
        </p:spPr>
        <p:txBody>
          <a:bodyPr wrap="square" rtlCol="0">
            <a:spAutoFit/>
          </a:bodyPr>
          <a:lstStyle/>
          <a:p>
            <a:r>
              <a:rPr lang="en-US" sz="2400" b="1" dirty="0" smtClean="0"/>
              <a:t>Even an incredibly strong correlations DOES NOT mean that there is a causal relationships between the two variables. That comes from human analysis and thinking about other reasons the data could be connected!</a:t>
            </a:r>
            <a:endParaRPr lang="en-US" sz="2400" b="1" dirty="0"/>
          </a:p>
        </p:txBody>
      </p:sp>
      <p:sp>
        <p:nvSpPr>
          <p:cNvPr id="6" name="TextBox 5"/>
          <p:cNvSpPr txBox="1"/>
          <p:nvPr/>
        </p:nvSpPr>
        <p:spPr>
          <a:xfrm>
            <a:off x="300020" y="4855851"/>
            <a:ext cx="8341593" cy="1477328"/>
          </a:xfrm>
          <a:prstGeom prst="rect">
            <a:avLst/>
          </a:prstGeom>
          <a:noFill/>
        </p:spPr>
        <p:txBody>
          <a:bodyPr wrap="square" rtlCol="0">
            <a:spAutoFit/>
          </a:bodyPr>
          <a:lstStyle/>
          <a:p>
            <a:r>
              <a:rPr lang="en-US" dirty="0"/>
              <a:t>T</a:t>
            </a:r>
            <a:r>
              <a:rPr lang="en-US" dirty="0" smtClean="0"/>
              <a:t>here </a:t>
            </a:r>
            <a:r>
              <a:rPr lang="en-US" dirty="0"/>
              <a:t>is a strong positive correlation between shoe size and reading ability in children.  But it would be silly to think that having big feet causes children to read better.  It just means that the two variables vary together in a predictable way.  Can you think of a reason that might explain why children with larger feet also tend to score higher on reading tests? </a:t>
            </a:r>
          </a:p>
        </p:txBody>
      </p:sp>
    </p:spTree>
    <p:extLst>
      <p:ext uri="{BB962C8B-B14F-4D97-AF65-F5344CB8AC3E}">
        <p14:creationId xmlns:p14="http://schemas.microsoft.com/office/powerpoint/2010/main" val="7091631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 y="155858"/>
            <a:ext cx="8229600" cy="990600"/>
          </a:xfrm>
        </p:spPr>
        <p:txBody>
          <a:bodyPr/>
          <a:lstStyle/>
          <a:p>
            <a:r>
              <a:rPr lang="en-US" dirty="0" smtClean="0"/>
              <a:t>Correlation Coefficient</a:t>
            </a:r>
            <a:endParaRPr lang="en-US" dirty="0"/>
          </a:p>
        </p:txBody>
      </p:sp>
      <p:sp>
        <p:nvSpPr>
          <p:cNvPr id="3" name="Content Placeholder 2"/>
          <p:cNvSpPr>
            <a:spLocks noGrp="1"/>
          </p:cNvSpPr>
          <p:nvPr>
            <p:ph idx="1"/>
          </p:nvPr>
        </p:nvSpPr>
        <p:spPr>
          <a:xfrm>
            <a:off x="457200" y="1016726"/>
            <a:ext cx="8229600" cy="1282863"/>
          </a:xfrm>
        </p:spPr>
        <p:txBody>
          <a:bodyPr/>
          <a:lstStyle/>
          <a:p>
            <a:pPr marL="0" indent="0">
              <a:buNone/>
            </a:pPr>
            <a:r>
              <a:rPr lang="en-US" dirty="0" smtClean="0"/>
              <a:t>There is an equation used to calculate the correlation coefficient (that you may use in AP statistics) but we will the graphing calculator to calculate this:</a:t>
            </a:r>
            <a:endParaRPr lang="en-US" dirty="0"/>
          </a:p>
        </p:txBody>
      </p:sp>
      <p:pic>
        <p:nvPicPr>
          <p:cNvPr id="4" name="Picture 3" descr="Screen Shot 2018-12-09 at 9.51.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074" y="2488358"/>
            <a:ext cx="6147187" cy="2179457"/>
          </a:xfrm>
          <a:prstGeom prst="rect">
            <a:avLst/>
          </a:prstGeom>
        </p:spPr>
      </p:pic>
    </p:spTree>
    <p:extLst>
      <p:ext uri="{BB962C8B-B14F-4D97-AF65-F5344CB8AC3E}">
        <p14:creationId xmlns:p14="http://schemas.microsoft.com/office/powerpoint/2010/main" val="3318500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2" y="173019"/>
            <a:ext cx="8229600" cy="990600"/>
          </a:xfrm>
        </p:spPr>
        <p:txBody>
          <a:bodyPr/>
          <a:lstStyle/>
          <a:p>
            <a:r>
              <a:rPr lang="en-US" dirty="0" smtClean="0"/>
              <a:t>Example</a:t>
            </a:r>
            <a:endParaRPr lang="en-US" dirty="0"/>
          </a:p>
        </p:txBody>
      </p:sp>
      <p:sp>
        <p:nvSpPr>
          <p:cNvPr id="3" name="Content Placeholder 2"/>
          <p:cNvSpPr>
            <a:spLocks noGrp="1"/>
          </p:cNvSpPr>
          <p:nvPr>
            <p:ph idx="1"/>
          </p:nvPr>
        </p:nvSpPr>
        <p:spPr>
          <a:xfrm>
            <a:off x="457200" y="1068209"/>
            <a:ext cx="8229600" cy="853836"/>
          </a:xfrm>
        </p:spPr>
        <p:txBody>
          <a:bodyPr/>
          <a:lstStyle/>
          <a:p>
            <a:pPr marL="0" indent="0">
              <a:buNone/>
            </a:pPr>
            <a:r>
              <a:rPr lang="en-US" dirty="0" smtClean="0"/>
              <a:t>Enter this data </a:t>
            </a:r>
            <a:r>
              <a:rPr lang="en-US" dirty="0"/>
              <a:t>on shoe length in inches and height in inches for </a:t>
            </a:r>
            <a:r>
              <a:rPr lang="en-US" i="1" dirty="0"/>
              <a:t>10</a:t>
            </a:r>
            <a:r>
              <a:rPr lang="en-US" dirty="0"/>
              <a:t> </a:t>
            </a:r>
            <a:r>
              <a:rPr lang="en-US" dirty="0" smtClean="0"/>
              <a:t>men</a:t>
            </a:r>
            <a:r>
              <a:rPr lang="en-US" dirty="0"/>
              <a:t> </a:t>
            </a:r>
            <a:r>
              <a:rPr lang="en-US" dirty="0" smtClean="0"/>
              <a:t>into your calculator</a:t>
            </a:r>
            <a:endParaRPr lang="en-US" dirty="0"/>
          </a:p>
        </p:txBody>
      </p:sp>
      <p:pic>
        <p:nvPicPr>
          <p:cNvPr id="4" name="Picture 3" descr="Screen Shot 2018-12-09 at 9.55.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87383"/>
            <a:ext cx="4064934" cy="4330864"/>
          </a:xfrm>
          <a:prstGeom prst="rect">
            <a:avLst/>
          </a:prstGeom>
        </p:spPr>
      </p:pic>
      <p:sp>
        <p:nvSpPr>
          <p:cNvPr id="5" name="TextBox 4"/>
          <p:cNvSpPr txBox="1"/>
          <p:nvPr/>
        </p:nvSpPr>
        <p:spPr>
          <a:xfrm>
            <a:off x="4617055" y="2968868"/>
            <a:ext cx="4327202" cy="1384995"/>
          </a:xfrm>
          <a:prstGeom prst="rect">
            <a:avLst/>
          </a:prstGeom>
          <a:noFill/>
        </p:spPr>
        <p:txBody>
          <a:bodyPr wrap="square" rtlCol="0">
            <a:spAutoFit/>
          </a:bodyPr>
          <a:lstStyle/>
          <a:p>
            <a:r>
              <a:rPr lang="en-US" sz="2800" dirty="0" smtClean="0"/>
              <a:t>Calculate the correlation coefficient and interpret its value.</a:t>
            </a:r>
            <a:endParaRPr lang="en-US" sz="2800" dirty="0"/>
          </a:p>
        </p:txBody>
      </p:sp>
    </p:spTree>
    <p:extLst>
      <p:ext uri="{BB962C8B-B14F-4D97-AF65-F5344CB8AC3E}">
        <p14:creationId xmlns:p14="http://schemas.microsoft.com/office/powerpoint/2010/main" val="39831216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Classwork19 #1-6</a:t>
            </a:r>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HW 2a and 3b and 3d    </a:t>
            </a:r>
            <a:r>
              <a:rPr lang="en-US" sz="1800" dirty="0" smtClean="0"/>
              <a:t>(so you don’t need a calculator)</a:t>
            </a:r>
            <a:endParaRPr lang="en-US" sz="1800" dirty="0"/>
          </a:p>
          <a:p>
            <a:r>
              <a:rPr lang="en-US" dirty="0" smtClean="0"/>
              <a:t>Crossing </a:t>
            </a:r>
            <a:r>
              <a:rPr lang="en-US" dirty="0"/>
              <a:t>the River/Carnival Bears</a:t>
            </a:r>
          </a:p>
          <a:p>
            <a:r>
              <a:rPr lang="en-US" dirty="0"/>
              <a:t>Exponents review/practice</a:t>
            </a:r>
          </a:p>
          <a:p>
            <a:r>
              <a:rPr lang="en-US" dirty="0"/>
              <a:t>Inky puzzles</a:t>
            </a:r>
          </a:p>
          <a:p>
            <a:endParaRPr lang="en-US" dirty="0" smtClean="0"/>
          </a:p>
          <a:p>
            <a:endParaRPr lang="en-US" dirty="0"/>
          </a:p>
        </p:txBody>
      </p:sp>
    </p:spTree>
    <p:extLst>
      <p:ext uri="{BB962C8B-B14F-4D97-AF65-F5344CB8AC3E}">
        <p14:creationId xmlns:p14="http://schemas.microsoft.com/office/powerpoint/2010/main" val="22490788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20</a:t>
            </a:r>
            <a:endParaRPr lang="en-US" dirty="0"/>
          </a:p>
        </p:txBody>
      </p:sp>
      <p:sp>
        <p:nvSpPr>
          <p:cNvPr id="3" name="Subtitle 2"/>
          <p:cNvSpPr>
            <a:spLocks noGrp="1"/>
          </p:cNvSpPr>
          <p:nvPr>
            <p:ph type="subTitle" idx="1"/>
          </p:nvPr>
        </p:nvSpPr>
        <p:spPr/>
        <p:txBody>
          <a:bodyPr/>
          <a:lstStyle/>
          <a:p>
            <a:r>
              <a:rPr lang="en-US" dirty="0" smtClean="0"/>
              <a:t>Poster making</a:t>
            </a:r>
            <a:endParaRPr lang="en-US" dirty="0"/>
          </a:p>
        </p:txBody>
      </p:sp>
    </p:spTree>
    <p:extLst>
      <p:ext uri="{BB962C8B-B14F-4D97-AF65-F5344CB8AC3E}">
        <p14:creationId xmlns:p14="http://schemas.microsoft.com/office/powerpoint/2010/main" val="240897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Workshop</a:t>
            </a:r>
            <a:endParaRPr lang="en-US" sz="4800" dirty="0"/>
          </a:p>
        </p:txBody>
      </p:sp>
      <p:sp>
        <p:nvSpPr>
          <p:cNvPr id="3" name="Text Placeholder 2"/>
          <p:cNvSpPr>
            <a:spLocks noGrp="1"/>
          </p:cNvSpPr>
          <p:nvPr>
            <p:ph type="body" idx="1"/>
          </p:nvPr>
        </p:nvSpPr>
        <p:spPr/>
        <p:txBody>
          <a:bodyPr>
            <a:noAutofit/>
          </a:bodyPr>
          <a:lstStyle/>
          <a:p>
            <a:r>
              <a:rPr lang="en-US" sz="3200" dirty="0" smtClean="0"/>
              <a:t>Must Do</a:t>
            </a:r>
            <a:endParaRPr lang="en-US" sz="3200" dirty="0"/>
          </a:p>
        </p:txBody>
      </p:sp>
      <p:sp>
        <p:nvSpPr>
          <p:cNvPr id="4" name="Content Placeholder 3"/>
          <p:cNvSpPr>
            <a:spLocks noGrp="1"/>
          </p:cNvSpPr>
          <p:nvPr>
            <p:ph sz="half" idx="2"/>
          </p:nvPr>
        </p:nvSpPr>
        <p:spPr/>
        <p:txBody>
          <a:bodyPr/>
          <a:lstStyle/>
          <a:p>
            <a:r>
              <a:rPr lang="en-US" dirty="0" smtClean="0"/>
              <a:t>Poster project</a:t>
            </a:r>
          </a:p>
          <a:p>
            <a:pPr lvl="1"/>
            <a:r>
              <a:rPr lang="en-US" dirty="0" smtClean="0"/>
              <a:t>Shoe length and height(14)</a:t>
            </a:r>
          </a:p>
          <a:p>
            <a:pPr lvl="1"/>
            <a:r>
              <a:rPr lang="en-US" dirty="0" smtClean="0"/>
              <a:t>Gestation and longevity(15)</a:t>
            </a:r>
          </a:p>
          <a:p>
            <a:pPr lvl="1"/>
            <a:r>
              <a:rPr lang="en-US" dirty="0" smtClean="0"/>
              <a:t>Time and cost surgery(15)</a:t>
            </a:r>
          </a:p>
          <a:p>
            <a:pPr lvl="1"/>
            <a:r>
              <a:rPr lang="en-US" dirty="0" smtClean="0"/>
              <a:t>Curb weight and efficiency(16)</a:t>
            </a:r>
          </a:p>
          <a:p>
            <a:pPr lvl="1"/>
            <a:r>
              <a:rPr lang="en-US" dirty="0" smtClean="0"/>
              <a:t>Athlete track times(16)</a:t>
            </a:r>
          </a:p>
          <a:p>
            <a:pPr lvl="1"/>
            <a:r>
              <a:rPr lang="en-US" dirty="0" smtClean="0"/>
              <a:t>Temperature and volume(18)</a:t>
            </a:r>
          </a:p>
          <a:p>
            <a:pPr lvl="1"/>
            <a:r>
              <a:rPr lang="en-US" dirty="0" smtClean="0"/>
              <a:t>Latitude and # of chicks(13)</a:t>
            </a:r>
          </a:p>
          <a:p>
            <a:pPr lvl="1"/>
            <a:r>
              <a:rPr lang="en-US" dirty="0" smtClean="0"/>
              <a:t>Elevation and clear days(12)</a:t>
            </a:r>
          </a:p>
          <a:p>
            <a:pPr lvl="1"/>
            <a:endParaRPr lang="en-US" dirty="0" smtClean="0"/>
          </a:p>
          <a:p>
            <a:pPr>
              <a:buNone/>
            </a:pPr>
            <a:endParaRPr lang="en-US" dirty="0"/>
          </a:p>
        </p:txBody>
      </p:sp>
      <p:sp>
        <p:nvSpPr>
          <p:cNvPr id="5" name="Text Placeholder 4"/>
          <p:cNvSpPr>
            <a:spLocks noGrp="1"/>
          </p:cNvSpPr>
          <p:nvPr>
            <p:ph type="body" sz="quarter" idx="3"/>
          </p:nvPr>
        </p:nvSpPr>
        <p:spPr/>
        <p:txBody>
          <a:bodyPr>
            <a:noAutofit/>
          </a:bodyPr>
          <a:lstStyle/>
          <a:p>
            <a:r>
              <a:rPr lang="en-US" sz="3200" dirty="0" smtClean="0"/>
              <a:t>May Do</a:t>
            </a:r>
            <a:endParaRPr lang="en-US" sz="3200" dirty="0"/>
          </a:p>
        </p:txBody>
      </p:sp>
      <p:sp>
        <p:nvSpPr>
          <p:cNvPr id="6" name="Content Placeholder 5"/>
          <p:cNvSpPr>
            <a:spLocks noGrp="1"/>
          </p:cNvSpPr>
          <p:nvPr>
            <p:ph sz="quarter" idx="4"/>
          </p:nvPr>
        </p:nvSpPr>
        <p:spPr/>
        <p:txBody>
          <a:bodyPr/>
          <a:lstStyle/>
          <a:p>
            <a:r>
              <a:rPr lang="en-US" dirty="0" err="1" smtClean="0"/>
              <a:t>KhanAcademy</a:t>
            </a:r>
            <a:endParaRPr lang="en-US" dirty="0" smtClean="0"/>
          </a:p>
          <a:p>
            <a:r>
              <a:rPr lang="en-US" dirty="0" smtClean="0"/>
              <a:t>HW </a:t>
            </a:r>
            <a:r>
              <a:rPr lang="en-US" dirty="0" smtClean="0"/>
              <a:t>#19</a:t>
            </a:r>
            <a:endParaRPr lang="en-US" sz="1800" dirty="0"/>
          </a:p>
          <a:p>
            <a:r>
              <a:rPr lang="en-US" dirty="0" err="1" smtClean="0"/>
              <a:t>Notesheet</a:t>
            </a:r>
            <a:endParaRPr lang="en-US" dirty="0" smtClean="0"/>
          </a:p>
          <a:p>
            <a:r>
              <a:rPr lang="en-US" dirty="0" smtClean="0"/>
              <a:t>Folder organize</a:t>
            </a:r>
          </a:p>
          <a:p>
            <a:r>
              <a:rPr lang="en-US" dirty="0" smtClean="0"/>
              <a:t>All past </a:t>
            </a:r>
            <a:r>
              <a:rPr lang="en-US" dirty="0" err="1" smtClean="0"/>
              <a:t>cw</a:t>
            </a:r>
            <a:r>
              <a:rPr lang="en-US" dirty="0" smtClean="0"/>
              <a:t>/</a:t>
            </a:r>
            <a:r>
              <a:rPr lang="en-US" dirty="0" err="1" smtClean="0"/>
              <a:t>hw</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54605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 y="228600"/>
            <a:ext cx="8229600" cy="990600"/>
          </a:xfrm>
        </p:spPr>
        <p:txBody>
          <a:bodyPr/>
          <a:lstStyle/>
          <a:p>
            <a:r>
              <a:rPr lang="en-US" dirty="0" smtClean="0"/>
              <a:t>Example (</a:t>
            </a:r>
            <a:r>
              <a:rPr lang="en-US" i="1" dirty="0" smtClean="0"/>
              <a:t>on your classwork</a:t>
            </a:r>
            <a:r>
              <a:rPr lang="en-US" dirty="0" smtClean="0"/>
              <a:t>)</a:t>
            </a:r>
            <a:endParaRPr lang="en-US" dirty="0"/>
          </a:p>
        </p:txBody>
      </p:sp>
      <p:pic>
        <p:nvPicPr>
          <p:cNvPr id="3" name="Picture 2" descr="Screen Shot 2018-11-27 at 9.23.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20" y="1219199"/>
            <a:ext cx="7934972" cy="1475091"/>
          </a:xfrm>
          <a:prstGeom prst="rect">
            <a:avLst/>
          </a:prstGeom>
        </p:spPr>
      </p:pic>
      <p:pic>
        <p:nvPicPr>
          <p:cNvPr id="4" name="Picture 3" descr="Screen Shot 2018-11-27 at 9.23.5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79" y="2836483"/>
            <a:ext cx="8904301" cy="2653888"/>
          </a:xfrm>
          <a:prstGeom prst="rect">
            <a:avLst/>
          </a:prstGeom>
        </p:spPr>
      </p:pic>
      <p:sp>
        <p:nvSpPr>
          <p:cNvPr id="5" name="TextBox 4"/>
          <p:cNvSpPr txBox="1"/>
          <p:nvPr/>
        </p:nvSpPr>
        <p:spPr>
          <a:xfrm>
            <a:off x="274620" y="5731804"/>
            <a:ext cx="8736360" cy="646331"/>
          </a:xfrm>
          <a:prstGeom prst="rect">
            <a:avLst/>
          </a:prstGeom>
          <a:noFill/>
        </p:spPr>
        <p:txBody>
          <a:bodyPr wrap="square" rtlCol="0">
            <a:spAutoFit/>
          </a:bodyPr>
          <a:lstStyle/>
          <a:p>
            <a:r>
              <a:rPr lang="en-US" dirty="0" smtClean="0"/>
              <a:t>How would the frequencies look if males and females had the same opinions about their favorite superpower?</a:t>
            </a:r>
            <a:endParaRPr lang="en-US" dirty="0"/>
          </a:p>
        </p:txBody>
      </p:sp>
    </p:spTree>
    <p:extLst>
      <p:ext uri="{BB962C8B-B14F-4D97-AF65-F5344CB8AC3E}">
        <p14:creationId xmlns:p14="http://schemas.microsoft.com/office/powerpoint/2010/main" val="9648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 y="167640"/>
            <a:ext cx="8702040" cy="990600"/>
          </a:xfrm>
        </p:spPr>
        <p:txBody>
          <a:bodyPr/>
          <a:lstStyle/>
          <a:p>
            <a:r>
              <a:rPr lang="en-US" dirty="0" smtClean="0"/>
              <a:t>Test</a:t>
            </a:r>
            <a:endParaRPr lang="en-US" dirty="0"/>
          </a:p>
        </p:txBody>
      </p:sp>
      <p:sp>
        <p:nvSpPr>
          <p:cNvPr id="3" name="Content Placeholder 2"/>
          <p:cNvSpPr>
            <a:spLocks noGrp="1"/>
          </p:cNvSpPr>
          <p:nvPr>
            <p:ph idx="1"/>
          </p:nvPr>
        </p:nvSpPr>
        <p:spPr>
          <a:xfrm>
            <a:off x="167640" y="1036320"/>
            <a:ext cx="8702040" cy="5654040"/>
          </a:xfrm>
        </p:spPr>
        <p:txBody>
          <a:bodyPr>
            <a:normAutofit fontScale="92500" lnSpcReduction="10000"/>
          </a:bodyPr>
          <a:lstStyle/>
          <a:p>
            <a:pPr marL="0" indent="0">
              <a:buNone/>
            </a:pPr>
            <a:r>
              <a:rPr lang="en-US" sz="2000" dirty="0" smtClean="0"/>
              <a:t>1 (Lesson 1-8)</a:t>
            </a:r>
          </a:p>
          <a:p>
            <a:r>
              <a:rPr lang="en-US" sz="2000" dirty="0" smtClean="0"/>
              <a:t>1a – choose mean vs median</a:t>
            </a:r>
          </a:p>
          <a:p>
            <a:r>
              <a:rPr lang="en-US" sz="2000" dirty="0" smtClean="0"/>
              <a:t>1b-d – calculate and analyze mean and median</a:t>
            </a:r>
            <a:endParaRPr lang="en-US" sz="2000" dirty="0"/>
          </a:p>
          <a:p>
            <a:pPr marL="0" indent="0">
              <a:buNone/>
            </a:pPr>
            <a:r>
              <a:rPr lang="en-US" sz="2000" dirty="0" smtClean="0"/>
              <a:t>2 (Lesson 9-11)</a:t>
            </a:r>
          </a:p>
          <a:p>
            <a:r>
              <a:rPr lang="en-US" sz="2000" dirty="0" smtClean="0"/>
              <a:t>Analyze conditional relative frequencies</a:t>
            </a:r>
          </a:p>
          <a:p>
            <a:pPr marL="0" indent="0">
              <a:buNone/>
            </a:pPr>
            <a:r>
              <a:rPr lang="en-US" sz="2000" dirty="0" smtClean="0"/>
              <a:t>3 (Lesson 9-11)</a:t>
            </a:r>
          </a:p>
          <a:p>
            <a:r>
              <a:rPr lang="en-US" sz="2000" dirty="0" smtClean="0"/>
              <a:t>Fill in missing data entries in table to make frequencies a certain way</a:t>
            </a:r>
          </a:p>
          <a:p>
            <a:pPr marL="0" indent="0">
              <a:buNone/>
            </a:pPr>
            <a:r>
              <a:rPr lang="en-US" sz="2000" dirty="0" smtClean="0"/>
              <a:t>4 (Lesson 18-19)</a:t>
            </a:r>
          </a:p>
          <a:p>
            <a:r>
              <a:rPr lang="en-US" sz="2000" dirty="0" smtClean="0"/>
              <a:t>4a-b – estimate correlation coefficient</a:t>
            </a:r>
          </a:p>
          <a:p>
            <a:r>
              <a:rPr lang="en-US" sz="2000" dirty="0" smtClean="0"/>
              <a:t>4c – predict based on graphs</a:t>
            </a:r>
          </a:p>
          <a:p>
            <a:pPr marL="0" indent="0">
              <a:buNone/>
            </a:pPr>
            <a:r>
              <a:rPr lang="en-US" sz="2000" dirty="0" smtClean="0"/>
              <a:t>5 (Lesson 12-19)</a:t>
            </a:r>
          </a:p>
          <a:p>
            <a:r>
              <a:rPr lang="en-US" sz="2000" dirty="0" smtClean="0"/>
              <a:t>5a(lesson14) – Interpret the slope</a:t>
            </a:r>
          </a:p>
          <a:p>
            <a:r>
              <a:rPr lang="en-US" sz="2000" dirty="0" smtClean="0"/>
              <a:t>5b(lesson 14-15) – meaning of residual</a:t>
            </a:r>
          </a:p>
          <a:p>
            <a:r>
              <a:rPr lang="en-US" sz="2000" dirty="0" smtClean="0"/>
              <a:t>5c(lesson 12-3) – Explain what relationship means about variables</a:t>
            </a:r>
          </a:p>
          <a:p>
            <a:r>
              <a:rPr lang="en-US" sz="2000" dirty="0" smtClean="0"/>
              <a:t>5d-e(lesson17-19) – how to check if model is good</a:t>
            </a:r>
          </a:p>
          <a:p>
            <a:pPr marL="0" indent="0">
              <a:buNone/>
            </a:pPr>
            <a:r>
              <a:rPr lang="en-US" sz="2000" dirty="0" smtClean="0"/>
              <a:t>6 (calculator skills)</a:t>
            </a:r>
          </a:p>
          <a:p>
            <a:r>
              <a:rPr lang="en-US" sz="2000" dirty="0" smtClean="0"/>
              <a:t>Scatterplot, regression line, residual plot, correlation coefficient</a:t>
            </a:r>
          </a:p>
        </p:txBody>
      </p:sp>
    </p:spTree>
    <p:extLst>
      <p:ext uri="{BB962C8B-B14F-4D97-AF65-F5344CB8AC3E}">
        <p14:creationId xmlns:p14="http://schemas.microsoft.com/office/powerpoint/2010/main" val="1381110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155749"/>
            <a:ext cx="8229600" cy="990600"/>
          </a:xfrm>
        </p:spPr>
        <p:txBody>
          <a:bodyPr/>
          <a:lstStyle/>
          <a:p>
            <a:r>
              <a:rPr lang="en-US" dirty="0" smtClean="0"/>
              <a:t>Notes</a:t>
            </a:r>
            <a:endParaRPr lang="en-US" dirty="0"/>
          </a:p>
        </p:txBody>
      </p:sp>
      <p:sp>
        <p:nvSpPr>
          <p:cNvPr id="3" name="Content Placeholder 2"/>
          <p:cNvSpPr>
            <a:spLocks noGrp="1"/>
          </p:cNvSpPr>
          <p:nvPr>
            <p:ph idx="1"/>
          </p:nvPr>
        </p:nvSpPr>
        <p:spPr>
          <a:xfrm>
            <a:off x="247815" y="884849"/>
            <a:ext cx="8673538" cy="5499075"/>
          </a:xfrm>
        </p:spPr>
        <p:txBody>
          <a:bodyPr>
            <a:normAutofit/>
          </a:bodyPr>
          <a:lstStyle/>
          <a:p>
            <a:pPr marL="0" indent="0">
              <a:buNone/>
            </a:pPr>
            <a:r>
              <a:rPr lang="en-US" sz="1800" u="sng" dirty="0" smtClean="0"/>
              <a:t>Two-way frequency table</a:t>
            </a:r>
            <a:r>
              <a:rPr lang="en-US" sz="1800" dirty="0" smtClean="0"/>
              <a:t>: used to summarize bivariate data</a:t>
            </a:r>
          </a:p>
          <a:p>
            <a:pPr marL="0" indent="0">
              <a:buNone/>
            </a:pPr>
            <a:r>
              <a:rPr lang="en-US" sz="1800" u="sng" dirty="0" smtClean="0"/>
              <a:t>Joint frequencies</a:t>
            </a:r>
            <a:r>
              <a:rPr lang="en-US" sz="1800" dirty="0" smtClean="0"/>
              <a:t>: numbers within a two-way table</a:t>
            </a:r>
          </a:p>
          <a:p>
            <a:pPr marL="0" indent="0">
              <a:buNone/>
            </a:pPr>
            <a:r>
              <a:rPr lang="en-US" sz="1800" u="sng" dirty="0" smtClean="0"/>
              <a:t>Marginal frequencies</a:t>
            </a:r>
            <a:r>
              <a:rPr lang="en-US" sz="1800" dirty="0" smtClean="0"/>
              <a:t>: the totals for each categorical variable (row and column totals)</a:t>
            </a:r>
          </a:p>
          <a:p>
            <a:pPr marL="0" indent="0">
              <a:buNone/>
            </a:pPr>
            <a:endParaRPr lang="en-US" sz="2000" dirty="0"/>
          </a:p>
          <a:p>
            <a:pPr marL="0" indent="0">
              <a:buNone/>
            </a:pPr>
            <a:r>
              <a:rPr lang="en-US" sz="2800" u="sng" dirty="0" smtClean="0"/>
              <a:t>Relative frequency</a:t>
            </a:r>
            <a:r>
              <a:rPr lang="en-US" sz="2800" dirty="0" smtClean="0"/>
              <a:t>:</a:t>
            </a:r>
            <a:r>
              <a:rPr lang="en-US" sz="2800" dirty="0"/>
              <a:t> </a:t>
            </a:r>
            <a:r>
              <a:rPr lang="en-US" sz="2800" dirty="0" smtClean="0"/>
              <a:t>compares a frequency count to the total observations. There can be </a:t>
            </a:r>
            <a:r>
              <a:rPr lang="en-US" sz="2800" u="sng" dirty="0" smtClean="0"/>
              <a:t>joint</a:t>
            </a:r>
            <a:r>
              <a:rPr lang="en-US" sz="2800" dirty="0" smtClean="0"/>
              <a:t> relative frequencies and </a:t>
            </a:r>
            <a:r>
              <a:rPr lang="en-US" sz="2800" u="sng" dirty="0" smtClean="0"/>
              <a:t>marginal</a:t>
            </a:r>
            <a:r>
              <a:rPr lang="en-US" sz="2800" dirty="0" smtClean="0"/>
              <a:t> relative frequencies.</a:t>
            </a:r>
          </a:p>
          <a:p>
            <a:r>
              <a:rPr lang="en-US" sz="2800" dirty="0" smtClean="0"/>
              <a:t>Found by dividing the frequency in a cell by the total observations. </a:t>
            </a:r>
            <a:endParaRPr lang="en-US" sz="2800" dirty="0"/>
          </a:p>
          <a:p>
            <a:r>
              <a:rPr lang="en-US" sz="2800" dirty="0" smtClean="0"/>
              <a:t>Expressed as a decimal or fraction.</a:t>
            </a:r>
          </a:p>
          <a:p>
            <a:pPr marL="0" indent="0">
              <a:buNone/>
            </a:pPr>
            <a:endParaRPr lang="en-US" sz="2800" dirty="0" smtClean="0"/>
          </a:p>
        </p:txBody>
      </p:sp>
    </p:spTree>
    <p:extLst>
      <p:ext uri="{BB962C8B-B14F-4D97-AF65-F5344CB8AC3E}">
        <p14:creationId xmlns:p14="http://schemas.microsoft.com/office/powerpoint/2010/main" val="32016094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1594</TotalTime>
  <Words>3589</Words>
  <Application>Microsoft Office PowerPoint</Application>
  <PresentationFormat>On-screen Show (4:3)</PresentationFormat>
  <Paragraphs>434</Paragraphs>
  <Slides>80</Slides>
  <Notes>0</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Clarity</vt:lpstr>
      <vt:lpstr>Lesson 9</vt:lpstr>
      <vt:lpstr>Recall</vt:lpstr>
      <vt:lpstr>Intro</vt:lpstr>
      <vt:lpstr>Workshop</vt:lpstr>
      <vt:lpstr>Notes</vt:lpstr>
      <vt:lpstr>Lesson 10</vt:lpstr>
      <vt:lpstr>Intro</vt:lpstr>
      <vt:lpstr>Example (on your classwork)</vt:lpstr>
      <vt:lpstr>Notes</vt:lpstr>
      <vt:lpstr>Workshop</vt:lpstr>
      <vt:lpstr>Lesson 11</vt:lpstr>
      <vt:lpstr>Intro</vt:lpstr>
      <vt:lpstr>Notes</vt:lpstr>
      <vt:lpstr>Example</vt:lpstr>
      <vt:lpstr>Workshop</vt:lpstr>
      <vt:lpstr>Correlation ≠ causation examples</vt:lpstr>
      <vt:lpstr>Correlation ≠ causation examples</vt:lpstr>
      <vt:lpstr>Correlation ≠ causation examples</vt:lpstr>
      <vt:lpstr>Correlation ≠ causation examples</vt:lpstr>
      <vt:lpstr>Lesson 12</vt:lpstr>
      <vt:lpstr>Intro</vt:lpstr>
      <vt:lpstr>Example</vt:lpstr>
      <vt:lpstr>Notes</vt:lpstr>
      <vt:lpstr>Workshop</vt:lpstr>
      <vt:lpstr>Lesson 13</vt:lpstr>
      <vt:lpstr>Intro</vt:lpstr>
      <vt:lpstr>Notes</vt:lpstr>
      <vt:lpstr>Example1</vt:lpstr>
      <vt:lpstr>Example2</vt:lpstr>
      <vt:lpstr>Workshop</vt:lpstr>
      <vt:lpstr>Lesson 14</vt:lpstr>
      <vt:lpstr>Warm Up</vt:lpstr>
      <vt:lpstr>Example 1</vt:lpstr>
      <vt:lpstr>Classwork</vt:lpstr>
      <vt:lpstr>Example 2</vt:lpstr>
      <vt:lpstr>PowerPoint Presentation</vt:lpstr>
      <vt:lpstr>Classwork</vt:lpstr>
      <vt:lpstr>Notes</vt:lpstr>
      <vt:lpstr>PowerPoint Presentation</vt:lpstr>
      <vt:lpstr>Workshop</vt:lpstr>
      <vt:lpstr>Lesson 15</vt:lpstr>
      <vt:lpstr>Review/Warm Up</vt:lpstr>
      <vt:lpstr>Think…</vt:lpstr>
      <vt:lpstr>Key Points: Residuals</vt:lpstr>
      <vt:lpstr>Workshop</vt:lpstr>
      <vt:lpstr>Lesson 16</vt:lpstr>
      <vt:lpstr>Warm Up</vt:lpstr>
      <vt:lpstr>Intro</vt:lpstr>
      <vt:lpstr>Example</vt:lpstr>
      <vt:lpstr>Example 2/Notes</vt:lpstr>
      <vt:lpstr>Workshop</vt:lpstr>
      <vt:lpstr>Lesson 17</vt:lpstr>
      <vt:lpstr>Warm Up</vt:lpstr>
      <vt:lpstr>Introduction</vt:lpstr>
      <vt:lpstr>Example</vt:lpstr>
      <vt:lpstr>Example, continued</vt:lpstr>
      <vt:lpstr>Notes - Analyzing residuals</vt:lpstr>
      <vt:lpstr>Tech Time</vt:lpstr>
      <vt:lpstr>Workshop</vt:lpstr>
      <vt:lpstr>Lesson 18</vt:lpstr>
      <vt:lpstr>Recall - Analyzing residuals</vt:lpstr>
      <vt:lpstr>PowerPoint Presentation</vt:lpstr>
      <vt:lpstr>Follow Up</vt:lpstr>
      <vt:lpstr>Example 2</vt:lpstr>
      <vt:lpstr>Workshop</vt:lpstr>
      <vt:lpstr>Lesson 19</vt:lpstr>
      <vt:lpstr>Warm Up/example</vt:lpstr>
      <vt:lpstr>Warm Up/example, part 2</vt:lpstr>
      <vt:lpstr>Warm Up/example, part 3</vt:lpstr>
      <vt:lpstr>Warm Up/example, part 4</vt:lpstr>
      <vt:lpstr>Notes (LAST ONES FOR THE UNIT)</vt:lpstr>
      <vt:lpstr>PowerPoint Presentation</vt:lpstr>
      <vt:lpstr>Activity</vt:lpstr>
      <vt:lpstr>Recall: Correlation ≠ Causation</vt:lpstr>
      <vt:lpstr>Correlation Coefficient</vt:lpstr>
      <vt:lpstr>Example</vt:lpstr>
      <vt:lpstr>Workshop</vt:lpstr>
      <vt:lpstr>Lesson 20</vt:lpstr>
      <vt:lpstr>Workshop</vt:lpstr>
      <vt:lpstr>Test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Plocher</dc:creator>
  <cp:lastModifiedBy>FCS</cp:lastModifiedBy>
  <cp:revision>249</cp:revision>
  <dcterms:created xsi:type="dcterms:W3CDTF">2017-09-23T20:54:56Z</dcterms:created>
  <dcterms:modified xsi:type="dcterms:W3CDTF">2018-12-17T12:16:56Z</dcterms:modified>
</cp:coreProperties>
</file>