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9" r:id="rId2"/>
    <p:sldId id="323" r:id="rId3"/>
    <p:sldId id="324" r:id="rId4"/>
    <p:sldId id="331" r:id="rId5"/>
    <p:sldId id="274" r:id="rId6"/>
    <p:sldId id="325" r:id="rId7"/>
    <p:sldId id="332" r:id="rId8"/>
    <p:sldId id="270" r:id="rId9"/>
    <p:sldId id="327" r:id="rId10"/>
    <p:sldId id="277" r:id="rId11"/>
    <p:sldId id="328" r:id="rId12"/>
    <p:sldId id="280" r:id="rId13"/>
    <p:sldId id="333" r:id="rId14"/>
    <p:sldId id="334" r:id="rId15"/>
    <p:sldId id="329" r:id="rId16"/>
    <p:sldId id="335" r:id="rId17"/>
    <p:sldId id="330" r:id="rId18"/>
    <p:sldId id="278" r:id="rId19"/>
    <p:sldId id="288" r:id="rId20"/>
    <p:sldId id="336" r:id="rId21"/>
    <p:sldId id="337" r:id="rId22"/>
    <p:sldId id="338" r:id="rId23"/>
    <p:sldId id="340" r:id="rId24"/>
    <p:sldId id="341" r:id="rId25"/>
    <p:sldId id="292" r:id="rId26"/>
    <p:sldId id="293" r:id="rId27"/>
    <p:sldId id="345" r:id="rId28"/>
    <p:sldId id="346" r:id="rId29"/>
    <p:sldId id="347" r:id="rId30"/>
    <p:sldId id="348" r:id="rId31"/>
    <p:sldId id="349" r:id="rId32"/>
    <p:sldId id="350" r:id="rId33"/>
    <p:sldId id="351" r:id="rId34"/>
    <p:sldId id="352" r:id="rId35"/>
    <p:sldId id="353" r:id="rId36"/>
    <p:sldId id="295" r:id="rId37"/>
    <p:sldId id="296" r:id="rId38"/>
    <p:sldId id="342" r:id="rId39"/>
    <p:sldId id="344" r:id="rId40"/>
    <p:sldId id="298" r:id="rId41"/>
    <p:sldId id="343" r:id="rId42"/>
    <p:sldId id="300" r:id="rId43"/>
    <p:sldId id="354" r:id="rId44"/>
    <p:sldId id="355" r:id="rId45"/>
    <p:sldId id="356" r:id="rId46"/>
    <p:sldId id="357" r:id="rId47"/>
    <p:sldId id="358"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7"/>
    <p:restoredTop sz="94671"/>
  </p:normalViewPr>
  <p:slideViewPr>
    <p:cSldViewPr snapToGrid="0" snapToObjects="1">
      <p:cViewPr varScale="1">
        <p:scale>
          <a:sx n="104" d="100"/>
          <a:sy n="104" d="100"/>
        </p:scale>
        <p:origin x="15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len\Desktop\Algebra%20I%20NY\Lesson%206%20Algebra%20I%20Mod%203%20Materia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llen\Desktop\Algebra%20I%20NY\Lesson%206%20Algebra%20I%20Mod%203%20Materia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len\Desktop\Algebra%20I%20NY\Lesson%206%20Algebra%20I%20Mod%203%20Materi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World Population</a:t>
            </a:r>
          </a:p>
        </c:rich>
      </c:tx>
      <c:overlay val="0"/>
    </c:title>
    <c:autoTitleDeleted val="0"/>
    <c:plotArea>
      <c:layout/>
      <c:lineChart>
        <c:grouping val="standard"/>
        <c:varyColors val="0"/>
        <c:ser>
          <c:idx val="0"/>
          <c:order val="0"/>
          <c:cat>
            <c:numRef>
              <c:f>Sheet1!$A$8:$A$13</c:f>
              <c:numCache>
                <c:formatCode>General</c:formatCode>
                <c:ptCount val="6"/>
                <c:pt idx="0">
                  <c:v>1950</c:v>
                </c:pt>
                <c:pt idx="1">
                  <c:v>1960</c:v>
                </c:pt>
                <c:pt idx="2">
                  <c:v>1970</c:v>
                </c:pt>
                <c:pt idx="3">
                  <c:v>1980</c:v>
                </c:pt>
                <c:pt idx="4">
                  <c:v>1990</c:v>
                </c:pt>
                <c:pt idx="5">
                  <c:v>2000</c:v>
                </c:pt>
              </c:numCache>
            </c:numRef>
          </c:cat>
          <c:val>
            <c:numRef>
              <c:f>Sheet1!$B$8:$B$13</c:f>
              <c:numCache>
                <c:formatCode>General</c:formatCode>
                <c:ptCount val="6"/>
                <c:pt idx="0">
                  <c:v>2519</c:v>
                </c:pt>
                <c:pt idx="1">
                  <c:v>2982</c:v>
                </c:pt>
                <c:pt idx="2">
                  <c:v>3692</c:v>
                </c:pt>
                <c:pt idx="3">
                  <c:v>4435</c:v>
                </c:pt>
                <c:pt idx="4">
                  <c:v>5263</c:v>
                </c:pt>
                <c:pt idx="5">
                  <c:v>6070</c:v>
                </c:pt>
              </c:numCache>
            </c:numRef>
          </c:val>
          <c:smooth val="0"/>
          <c:extLst>
            <c:ext xmlns:c16="http://schemas.microsoft.com/office/drawing/2014/chart" uri="{C3380CC4-5D6E-409C-BE32-E72D297353CC}">
              <c16:uniqueId val="{00000000-72B1-B943-98D8-14F4784D8179}"/>
            </c:ext>
          </c:extLst>
        </c:ser>
        <c:dLbls>
          <c:showLegendKey val="0"/>
          <c:showVal val="0"/>
          <c:showCatName val="0"/>
          <c:showSerName val="0"/>
          <c:showPercent val="0"/>
          <c:showBubbleSize val="0"/>
        </c:dLbls>
        <c:marker val="1"/>
        <c:smooth val="0"/>
        <c:axId val="503202032"/>
        <c:axId val="670270960"/>
      </c:lineChart>
      <c:catAx>
        <c:axId val="503202032"/>
        <c:scaling>
          <c:orientation val="minMax"/>
        </c:scaling>
        <c:delete val="0"/>
        <c:axPos val="b"/>
        <c:title>
          <c:tx>
            <c:rich>
              <a:bodyPr/>
              <a:lstStyle/>
              <a:p>
                <a:pPr>
                  <a:defRPr sz="900"/>
                </a:pPr>
                <a:r>
                  <a:rPr lang="en-US" sz="900"/>
                  <a:t>Year</a:t>
                </a:r>
              </a:p>
            </c:rich>
          </c:tx>
          <c:overlay val="0"/>
        </c:title>
        <c:numFmt formatCode="General" sourceLinked="1"/>
        <c:majorTickMark val="out"/>
        <c:minorTickMark val="none"/>
        <c:tickLblPos val="nextTo"/>
        <c:crossAx val="670270960"/>
        <c:crosses val="autoZero"/>
        <c:auto val="1"/>
        <c:lblAlgn val="ctr"/>
        <c:lblOffset val="100"/>
        <c:noMultiLvlLbl val="0"/>
      </c:catAx>
      <c:valAx>
        <c:axId val="670270960"/>
        <c:scaling>
          <c:orientation val="minMax"/>
        </c:scaling>
        <c:delete val="0"/>
        <c:axPos val="l"/>
        <c:majorGridlines/>
        <c:title>
          <c:tx>
            <c:rich>
              <a:bodyPr rot="-5400000" vert="horz"/>
              <a:lstStyle/>
              <a:p>
                <a:pPr>
                  <a:defRPr sz="900"/>
                </a:pPr>
                <a:r>
                  <a:rPr lang="en-US" sz="900"/>
                  <a:t>Population (in millions)</a:t>
                </a:r>
              </a:p>
            </c:rich>
          </c:tx>
          <c:overlay val="0"/>
        </c:title>
        <c:numFmt formatCode="General" sourceLinked="1"/>
        <c:majorTickMark val="out"/>
        <c:minorTickMark val="none"/>
        <c:tickLblPos val="nextTo"/>
        <c:crossAx val="503202032"/>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Population</a:t>
            </a:r>
          </a:p>
        </c:rich>
      </c:tx>
      <c:overlay val="0"/>
    </c:title>
    <c:autoTitleDeleted val="0"/>
    <c:plotArea>
      <c:layout/>
      <c:lineChart>
        <c:grouping val="standard"/>
        <c:varyColors val="0"/>
        <c:ser>
          <c:idx val="0"/>
          <c:order val="0"/>
          <c:cat>
            <c:numRef>
              <c:f>Sheet1!$A$8:$A$13</c:f>
              <c:numCache>
                <c:formatCode>General</c:formatCode>
                <c:ptCount val="6"/>
                <c:pt idx="0">
                  <c:v>1950</c:v>
                </c:pt>
                <c:pt idx="1">
                  <c:v>1960</c:v>
                </c:pt>
                <c:pt idx="2">
                  <c:v>1970</c:v>
                </c:pt>
                <c:pt idx="3">
                  <c:v>1980</c:v>
                </c:pt>
                <c:pt idx="4">
                  <c:v>1990</c:v>
                </c:pt>
                <c:pt idx="5">
                  <c:v>2000</c:v>
                </c:pt>
              </c:numCache>
            </c:numRef>
          </c:cat>
          <c:val>
            <c:numRef>
              <c:f>Sheet1!$C$8:$C$13</c:f>
              <c:numCache>
                <c:formatCode>General</c:formatCode>
                <c:ptCount val="6"/>
                <c:pt idx="0">
                  <c:v>152</c:v>
                </c:pt>
                <c:pt idx="1">
                  <c:v>181</c:v>
                </c:pt>
                <c:pt idx="2">
                  <c:v>205</c:v>
                </c:pt>
                <c:pt idx="3">
                  <c:v>227</c:v>
                </c:pt>
                <c:pt idx="4">
                  <c:v>249</c:v>
                </c:pt>
                <c:pt idx="5">
                  <c:v>282</c:v>
                </c:pt>
              </c:numCache>
            </c:numRef>
          </c:val>
          <c:smooth val="0"/>
          <c:extLst>
            <c:ext xmlns:c16="http://schemas.microsoft.com/office/drawing/2014/chart" uri="{C3380CC4-5D6E-409C-BE32-E72D297353CC}">
              <c16:uniqueId val="{00000000-409D-B14A-AF23-374FC74C9F7F}"/>
            </c:ext>
          </c:extLst>
        </c:ser>
        <c:dLbls>
          <c:showLegendKey val="0"/>
          <c:showVal val="0"/>
          <c:showCatName val="0"/>
          <c:showSerName val="0"/>
          <c:showPercent val="0"/>
          <c:showBubbleSize val="0"/>
        </c:dLbls>
        <c:marker val="1"/>
        <c:smooth val="0"/>
        <c:axId val="670263344"/>
        <c:axId val="670274768"/>
      </c:lineChart>
      <c:catAx>
        <c:axId val="670263344"/>
        <c:scaling>
          <c:orientation val="minMax"/>
        </c:scaling>
        <c:delete val="0"/>
        <c:axPos val="b"/>
        <c:title>
          <c:tx>
            <c:rich>
              <a:bodyPr/>
              <a:lstStyle/>
              <a:p>
                <a:pPr>
                  <a:defRPr sz="900"/>
                </a:pPr>
                <a:r>
                  <a:rPr lang="en-US" sz="900"/>
                  <a:t>Year</a:t>
                </a:r>
              </a:p>
            </c:rich>
          </c:tx>
          <c:overlay val="0"/>
        </c:title>
        <c:numFmt formatCode="General" sourceLinked="1"/>
        <c:majorTickMark val="out"/>
        <c:minorTickMark val="none"/>
        <c:tickLblPos val="nextTo"/>
        <c:crossAx val="670274768"/>
        <c:crosses val="autoZero"/>
        <c:auto val="1"/>
        <c:lblAlgn val="ctr"/>
        <c:lblOffset val="100"/>
        <c:noMultiLvlLbl val="0"/>
      </c:catAx>
      <c:valAx>
        <c:axId val="670274768"/>
        <c:scaling>
          <c:orientation val="minMax"/>
        </c:scaling>
        <c:delete val="0"/>
        <c:axPos val="l"/>
        <c:majorGridlines/>
        <c:title>
          <c:tx>
            <c:rich>
              <a:bodyPr rot="-5400000" vert="horz"/>
              <a:lstStyle/>
              <a:p>
                <a:pPr>
                  <a:defRPr sz="900"/>
                </a:pPr>
                <a:r>
                  <a:rPr lang="en-US" sz="900"/>
                  <a:t>Population (in millions)</a:t>
                </a:r>
              </a:p>
            </c:rich>
          </c:tx>
          <c:overlay val="0"/>
        </c:title>
        <c:numFmt formatCode="General" sourceLinked="1"/>
        <c:majorTickMark val="out"/>
        <c:minorTickMark val="none"/>
        <c:tickLblPos val="nextTo"/>
        <c:crossAx val="670263344"/>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World Population</a:t>
            </a:r>
          </a:p>
        </c:rich>
      </c:tx>
      <c:overlay val="0"/>
    </c:title>
    <c:autoTitleDeleted val="0"/>
    <c:plotArea>
      <c:layout/>
      <c:lineChart>
        <c:grouping val="standard"/>
        <c:varyColors val="0"/>
        <c:ser>
          <c:idx val="0"/>
          <c:order val="0"/>
          <c:cat>
            <c:numRef>
              <c:f>Sheet1!$A$118:$A$124</c:f>
              <c:numCache>
                <c:formatCode>General</c:formatCode>
                <c:ptCount val="7"/>
                <c:pt idx="0">
                  <c:v>1700</c:v>
                </c:pt>
                <c:pt idx="1">
                  <c:v>1750</c:v>
                </c:pt>
                <c:pt idx="2">
                  <c:v>1800</c:v>
                </c:pt>
                <c:pt idx="3">
                  <c:v>1850</c:v>
                </c:pt>
                <c:pt idx="4">
                  <c:v>1900</c:v>
                </c:pt>
                <c:pt idx="5">
                  <c:v>1950</c:v>
                </c:pt>
                <c:pt idx="6">
                  <c:v>2000</c:v>
                </c:pt>
              </c:numCache>
            </c:numRef>
          </c:cat>
          <c:val>
            <c:numRef>
              <c:f>Sheet1!$B$118:$B$124</c:f>
              <c:numCache>
                <c:formatCode>General</c:formatCode>
                <c:ptCount val="7"/>
                <c:pt idx="0">
                  <c:v>640</c:v>
                </c:pt>
                <c:pt idx="1">
                  <c:v>824</c:v>
                </c:pt>
                <c:pt idx="2">
                  <c:v>978</c:v>
                </c:pt>
                <c:pt idx="3">
                  <c:v>1244</c:v>
                </c:pt>
                <c:pt idx="4">
                  <c:v>1650</c:v>
                </c:pt>
                <c:pt idx="5">
                  <c:v>2519</c:v>
                </c:pt>
                <c:pt idx="6">
                  <c:v>6070</c:v>
                </c:pt>
              </c:numCache>
            </c:numRef>
          </c:val>
          <c:smooth val="0"/>
          <c:extLst>
            <c:ext xmlns:c16="http://schemas.microsoft.com/office/drawing/2014/chart" uri="{C3380CC4-5D6E-409C-BE32-E72D297353CC}">
              <c16:uniqueId val="{00000000-4F5D-8A42-A5C5-C142447289B3}"/>
            </c:ext>
          </c:extLst>
        </c:ser>
        <c:dLbls>
          <c:showLegendKey val="0"/>
          <c:showVal val="0"/>
          <c:showCatName val="0"/>
          <c:showSerName val="0"/>
          <c:showPercent val="0"/>
          <c:showBubbleSize val="0"/>
        </c:dLbls>
        <c:marker val="1"/>
        <c:smooth val="0"/>
        <c:axId val="423600528"/>
        <c:axId val="423613584"/>
      </c:lineChart>
      <c:catAx>
        <c:axId val="423600528"/>
        <c:scaling>
          <c:orientation val="minMax"/>
        </c:scaling>
        <c:delete val="0"/>
        <c:axPos val="b"/>
        <c:title>
          <c:tx>
            <c:rich>
              <a:bodyPr/>
              <a:lstStyle/>
              <a:p>
                <a:pPr>
                  <a:defRPr sz="900"/>
                </a:pPr>
                <a:r>
                  <a:rPr lang="en-US" sz="900"/>
                  <a:t>Year</a:t>
                </a:r>
              </a:p>
            </c:rich>
          </c:tx>
          <c:layout>
            <c:manualLayout>
              <c:xMode val="edge"/>
              <c:yMode val="edge"/>
              <c:x val="0.49036374241098601"/>
              <c:y val="0.88447167961072704"/>
            </c:manualLayout>
          </c:layout>
          <c:overlay val="0"/>
        </c:title>
        <c:numFmt formatCode="General" sourceLinked="1"/>
        <c:majorTickMark val="out"/>
        <c:minorTickMark val="none"/>
        <c:tickLblPos val="nextTo"/>
        <c:txPr>
          <a:bodyPr/>
          <a:lstStyle/>
          <a:p>
            <a:pPr>
              <a:defRPr sz="800"/>
            </a:pPr>
            <a:endParaRPr lang="en-US"/>
          </a:p>
        </c:txPr>
        <c:crossAx val="423613584"/>
        <c:crosses val="autoZero"/>
        <c:auto val="1"/>
        <c:lblAlgn val="ctr"/>
        <c:lblOffset val="100"/>
        <c:noMultiLvlLbl val="0"/>
      </c:catAx>
      <c:valAx>
        <c:axId val="423613584"/>
        <c:scaling>
          <c:orientation val="minMax"/>
        </c:scaling>
        <c:delete val="0"/>
        <c:axPos val="l"/>
        <c:majorGridlines/>
        <c:title>
          <c:tx>
            <c:rich>
              <a:bodyPr rot="-5400000" vert="horz"/>
              <a:lstStyle/>
              <a:p>
                <a:pPr>
                  <a:defRPr sz="900"/>
                </a:pPr>
                <a:r>
                  <a:rPr lang="en-US" sz="900"/>
                  <a:t>Population (in millions)</a:t>
                </a:r>
              </a:p>
            </c:rich>
          </c:tx>
          <c:overlay val="0"/>
        </c:title>
        <c:numFmt formatCode="General" sourceLinked="1"/>
        <c:majorTickMark val="out"/>
        <c:minorTickMark val="none"/>
        <c:tickLblPos val="nextTo"/>
        <c:txPr>
          <a:bodyPr/>
          <a:lstStyle/>
          <a:p>
            <a:pPr>
              <a:defRPr sz="800"/>
            </a:pPr>
            <a:endParaRPr lang="en-US"/>
          </a:p>
        </c:txPr>
        <c:crossAx val="42360052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January 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Wednesday, January 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January 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Wednesday, January 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January 9,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January 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January 9,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Wednesday, January 9,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January 9,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January 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January 9,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January 9,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a:t>
            </a:r>
          </a:p>
        </p:txBody>
      </p:sp>
      <p:sp>
        <p:nvSpPr>
          <p:cNvPr id="3" name="Subtitle 2"/>
          <p:cNvSpPr>
            <a:spLocks noGrp="1"/>
          </p:cNvSpPr>
          <p:nvPr>
            <p:ph type="subTitle" idx="1"/>
          </p:nvPr>
        </p:nvSpPr>
        <p:spPr>
          <a:xfrm>
            <a:off x="685799" y="3505200"/>
            <a:ext cx="7677969" cy="1752600"/>
          </a:xfrm>
        </p:spPr>
        <p:txBody>
          <a:bodyPr/>
          <a:lstStyle/>
          <a:p>
            <a:r>
              <a:rPr lang="en-US" dirty="0"/>
              <a:t>Warm Up, example, notes, example, classwork</a:t>
            </a:r>
          </a:p>
        </p:txBody>
      </p:sp>
    </p:spTree>
    <p:extLst>
      <p:ext uri="{BB962C8B-B14F-4D97-AF65-F5344CB8AC3E}">
        <p14:creationId xmlns:p14="http://schemas.microsoft.com/office/powerpoint/2010/main" val="16007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a:t>
            </a:r>
          </a:p>
        </p:txBody>
      </p:sp>
      <p:sp>
        <p:nvSpPr>
          <p:cNvPr id="3" name="Subtitle 2"/>
          <p:cNvSpPr>
            <a:spLocks noGrp="1"/>
          </p:cNvSpPr>
          <p:nvPr>
            <p:ph type="subTitle" idx="1"/>
          </p:nvPr>
        </p:nvSpPr>
        <p:spPr/>
        <p:txBody>
          <a:bodyPr/>
          <a:lstStyle/>
          <a:p>
            <a:r>
              <a:rPr lang="en-US" dirty="0"/>
              <a:t>Warm Up, Example, Notes</a:t>
            </a:r>
          </a:p>
        </p:txBody>
      </p:sp>
    </p:spTree>
    <p:extLst>
      <p:ext uri="{BB962C8B-B14F-4D97-AF65-F5344CB8AC3E}">
        <p14:creationId xmlns:p14="http://schemas.microsoft.com/office/powerpoint/2010/main" val="89230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920" y="115629"/>
            <a:ext cx="8229600" cy="990600"/>
          </a:xfrm>
        </p:spPr>
        <p:txBody>
          <a:bodyPr/>
          <a:lstStyle/>
          <a:p>
            <a:r>
              <a:rPr lang="en-US" dirty="0"/>
              <a:t>Warm Up/Recall</a:t>
            </a:r>
          </a:p>
        </p:txBody>
      </p:sp>
      <p:sp>
        <p:nvSpPr>
          <p:cNvPr id="4" name="TextBox 3"/>
          <p:cNvSpPr txBox="1"/>
          <p:nvPr/>
        </p:nvSpPr>
        <p:spPr>
          <a:xfrm>
            <a:off x="162920" y="917458"/>
            <a:ext cx="8813733" cy="5293757"/>
          </a:xfrm>
          <a:prstGeom prst="rect">
            <a:avLst/>
          </a:prstGeom>
          <a:noFill/>
        </p:spPr>
        <p:txBody>
          <a:bodyPr wrap="square" rtlCol="0">
            <a:spAutoFit/>
          </a:bodyPr>
          <a:lstStyle/>
          <a:p>
            <a:r>
              <a:rPr lang="en-US" sz="2400" b="1" cap="small" dirty="0"/>
              <a:t>Recursive sequence</a:t>
            </a:r>
            <a:r>
              <a:rPr lang="en-US" sz="2400" b="1" dirty="0"/>
              <a:t>:</a:t>
            </a:r>
            <a:r>
              <a:rPr lang="en-US" sz="2400" dirty="0"/>
              <a:t>  A </a:t>
            </a:r>
            <a:r>
              <a:rPr lang="en-US" sz="2400" i="1" dirty="0"/>
              <a:t>recursive sequence</a:t>
            </a:r>
            <a:r>
              <a:rPr lang="en-US" sz="2400" dirty="0"/>
              <a:t> is a sequence that is defined by (1) giving an initial term and (2) building off that term with a set rule.</a:t>
            </a:r>
            <a:br>
              <a:rPr lang="en-US" sz="2400" dirty="0"/>
            </a:br>
            <a:r>
              <a:rPr lang="en-US" sz="2000" i="1" dirty="0"/>
              <a:t>We saw these in Module 1 when you explore the double and add 5 game.</a:t>
            </a:r>
          </a:p>
          <a:p>
            <a:endParaRPr lang="en-US" sz="2400" dirty="0"/>
          </a:p>
          <a:p>
            <a:r>
              <a:rPr lang="en-US" sz="2400" dirty="0"/>
              <a:t>Find the first 5 terms of these recursive sequences:</a:t>
            </a:r>
          </a:p>
          <a:p>
            <a:endParaRPr lang="en-US" sz="2400" dirty="0"/>
          </a:p>
          <a:p>
            <a:pPr marL="0" lvl="1"/>
            <a:r>
              <a:rPr lang="it-IT" sz="2400" i="1" dirty="0"/>
              <a:t>a</a:t>
            </a:r>
            <a:r>
              <a:rPr lang="it-IT" sz="2400" i="1" baseline="-25000" dirty="0"/>
              <a:t>1</a:t>
            </a:r>
            <a:r>
              <a:rPr lang="en-US" sz="2400" baseline="-25000" dirty="0"/>
              <a:t> </a:t>
            </a:r>
            <a:r>
              <a:rPr lang="en-US" sz="2400" dirty="0"/>
              <a:t>= 3 and </a:t>
            </a:r>
            <a:r>
              <a:rPr lang="en-US" sz="2400" i="1" dirty="0"/>
              <a:t>a</a:t>
            </a:r>
            <a:r>
              <a:rPr lang="en-US" sz="2400" i="1" baseline="-25000" dirty="0"/>
              <a:t>i</a:t>
            </a:r>
            <a:r>
              <a:rPr lang="en-US" sz="2400" baseline="-25000" dirty="0"/>
              <a:t>+1</a:t>
            </a:r>
            <a:r>
              <a:rPr lang="en-US" sz="2400" dirty="0"/>
              <a:t>=</a:t>
            </a:r>
            <a:r>
              <a:rPr lang="en-US" sz="2400" i="1" dirty="0" err="1"/>
              <a:t>a</a:t>
            </a:r>
            <a:r>
              <a:rPr lang="en-US" sz="2400" i="1" baseline="-25000" dirty="0" err="1"/>
              <a:t>i</a:t>
            </a:r>
            <a:r>
              <a:rPr lang="en-US" sz="2400" i="1" baseline="-25000" dirty="0"/>
              <a:t> </a:t>
            </a:r>
            <a:r>
              <a:rPr lang="en-US" sz="2400" dirty="0"/>
              <a:t>+ 3, for </a:t>
            </a:r>
            <a:r>
              <a:rPr lang="en-US" sz="2400" i="1" dirty="0" err="1"/>
              <a:t>i</a:t>
            </a:r>
            <a:r>
              <a:rPr lang="en-US" sz="2400" i="1" dirty="0"/>
              <a:t> </a:t>
            </a:r>
            <a:r>
              <a:rPr lang="en-US" sz="2400" dirty="0"/>
              <a:t>≥ 1, </a:t>
            </a:r>
          </a:p>
          <a:p>
            <a:pPr marL="0" lvl="1"/>
            <a:endParaRPr lang="en-US" sz="2400" dirty="0"/>
          </a:p>
          <a:p>
            <a:pPr marL="0" lvl="1"/>
            <a:endParaRPr lang="en-US" sz="2400" dirty="0"/>
          </a:p>
          <a:p>
            <a:pPr marL="0" lvl="1"/>
            <a:endParaRPr lang="en-US" sz="2400" dirty="0"/>
          </a:p>
          <a:p>
            <a:pPr marL="0" lvl="1"/>
            <a:r>
              <a:rPr lang="en-US" sz="2400" i="1" dirty="0"/>
              <a:t>a</a:t>
            </a:r>
            <a:r>
              <a:rPr lang="en-US" sz="2400" baseline="-25000" dirty="0"/>
              <a:t>1 </a:t>
            </a:r>
            <a:r>
              <a:rPr lang="en-US" sz="2400" dirty="0"/>
              <a:t>= 3 and </a:t>
            </a:r>
            <a:r>
              <a:rPr lang="en-US" sz="2400" i="1" dirty="0"/>
              <a:t>a</a:t>
            </a:r>
            <a:r>
              <a:rPr lang="en-US" sz="2400" i="1" baseline="-25000" dirty="0"/>
              <a:t>i</a:t>
            </a:r>
            <a:r>
              <a:rPr lang="en-US" sz="2400" baseline="-25000" dirty="0"/>
              <a:t>+1 </a:t>
            </a:r>
            <a:r>
              <a:rPr lang="en-US" sz="2400" dirty="0"/>
              <a:t>= 3</a:t>
            </a:r>
            <a:r>
              <a:rPr lang="en-US" sz="2400" i="1" dirty="0"/>
              <a:t>a</a:t>
            </a:r>
            <a:r>
              <a:rPr lang="en-US" sz="2400" i="1" baseline="-25000" dirty="0"/>
              <a:t>i</a:t>
            </a:r>
            <a:r>
              <a:rPr lang="en-US" sz="2400" dirty="0"/>
              <a:t>, for </a:t>
            </a:r>
            <a:r>
              <a:rPr lang="en-US" sz="2400" i="1" dirty="0" err="1"/>
              <a:t>i</a:t>
            </a:r>
            <a:r>
              <a:rPr lang="en-US" sz="2400" i="1" dirty="0"/>
              <a:t> </a:t>
            </a:r>
            <a:r>
              <a:rPr lang="en-US" sz="2400" dirty="0"/>
              <a:t>≥ 1, </a:t>
            </a:r>
          </a:p>
          <a:p>
            <a:pPr marL="0" lvl="1"/>
            <a:endParaRPr lang="en-US" dirty="0"/>
          </a:p>
          <a:p>
            <a:endParaRPr lang="en-US" dirty="0"/>
          </a:p>
          <a:p>
            <a:endParaRPr lang="en-US" dirty="0"/>
          </a:p>
        </p:txBody>
      </p:sp>
    </p:spTree>
    <p:extLst>
      <p:ext uri="{BB962C8B-B14F-4D97-AF65-F5344CB8AC3E}">
        <p14:creationId xmlns:p14="http://schemas.microsoft.com/office/powerpoint/2010/main" val="424821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1</a:t>
            </a:r>
          </a:p>
        </p:txBody>
      </p:sp>
      <p:sp>
        <p:nvSpPr>
          <p:cNvPr id="12" name="Rectangle 11"/>
          <p:cNvSpPr/>
          <p:nvPr/>
        </p:nvSpPr>
        <p:spPr>
          <a:xfrm>
            <a:off x="226035" y="961785"/>
            <a:ext cx="8726295" cy="1200328"/>
          </a:xfrm>
          <a:prstGeom prst="rect">
            <a:avLst/>
          </a:prstGeom>
        </p:spPr>
        <p:txBody>
          <a:bodyPr wrap="square">
            <a:spAutoFit/>
          </a:bodyPr>
          <a:lstStyle/>
          <a:p>
            <a:r>
              <a:rPr lang="en-US" sz="2400" dirty="0"/>
              <a:t>Consider </a:t>
            </a:r>
            <a:r>
              <a:rPr lang="en-US" sz="2400" dirty="0" err="1"/>
              <a:t>Akelia’s</a:t>
            </a:r>
            <a:r>
              <a:rPr lang="en-US" sz="2400" dirty="0"/>
              <a:t> sequence </a:t>
            </a:r>
            <a:r>
              <a:rPr lang="en-US" sz="2400" i="1" dirty="0"/>
              <a:t>5</a:t>
            </a:r>
            <a:r>
              <a:rPr lang="en-US" sz="2400" dirty="0"/>
              <a:t>, </a:t>
            </a:r>
            <a:r>
              <a:rPr lang="en-US" sz="2400" i="1" dirty="0"/>
              <a:t>8</a:t>
            </a:r>
            <a:r>
              <a:rPr lang="en-US" sz="2400" dirty="0"/>
              <a:t>, </a:t>
            </a:r>
            <a:r>
              <a:rPr lang="en-US" sz="2400" i="1" dirty="0"/>
              <a:t>11</a:t>
            </a:r>
            <a:r>
              <a:rPr lang="en-US" sz="2400" dirty="0"/>
              <a:t>, </a:t>
            </a:r>
            <a:r>
              <a:rPr lang="en-US" sz="2400" i="1" dirty="0"/>
              <a:t>14</a:t>
            </a:r>
            <a:r>
              <a:rPr lang="en-US" sz="2400" dirty="0"/>
              <a:t>, </a:t>
            </a:r>
            <a:r>
              <a:rPr lang="en-US" sz="2400" i="1" dirty="0"/>
              <a:t>17</a:t>
            </a:r>
            <a:r>
              <a:rPr lang="en-US" sz="2400" dirty="0"/>
              <a:t>, ….</a:t>
            </a:r>
          </a:p>
          <a:p>
            <a:pPr marL="800100" lvl="1" indent="-342900">
              <a:buFont typeface="Arial"/>
              <a:buChar char="•"/>
            </a:pPr>
            <a:r>
              <a:rPr lang="en-US" sz="2400" dirty="0"/>
              <a:t>If you believed the pattern, what might you say is the next number?</a:t>
            </a:r>
          </a:p>
        </p:txBody>
      </p:sp>
      <p:sp>
        <p:nvSpPr>
          <p:cNvPr id="3" name="TextBox 2"/>
          <p:cNvSpPr txBox="1"/>
          <p:nvPr/>
        </p:nvSpPr>
        <p:spPr>
          <a:xfrm>
            <a:off x="175336" y="2884960"/>
            <a:ext cx="8776994" cy="3231654"/>
          </a:xfrm>
          <a:prstGeom prst="rect">
            <a:avLst/>
          </a:prstGeom>
          <a:noFill/>
        </p:spPr>
        <p:txBody>
          <a:bodyPr wrap="square" rtlCol="0">
            <a:spAutoFit/>
          </a:bodyPr>
          <a:lstStyle/>
          <a:p>
            <a:pPr marL="742950" lvl="1" indent="-285750">
              <a:buFont typeface="Arial"/>
              <a:buChar char="•"/>
            </a:pPr>
            <a:r>
              <a:rPr lang="en-US" sz="2400" dirty="0"/>
              <a:t>When asked to write a formula for her sequence, </a:t>
            </a:r>
            <a:r>
              <a:rPr lang="en-US" sz="2400" dirty="0" err="1"/>
              <a:t>Akelia</a:t>
            </a:r>
            <a:r>
              <a:rPr lang="en-US" sz="2400" dirty="0"/>
              <a:t> started by writing:</a:t>
            </a:r>
          </a:p>
          <a:p>
            <a:r>
              <a:rPr lang="en-US" dirty="0"/>
              <a:t>		</a:t>
            </a:r>
            <a:r>
              <a:rPr lang="en-US" sz="2000" dirty="0"/>
              <a:t>5</a:t>
            </a:r>
            <a:br>
              <a:rPr lang="en-US" sz="2000" dirty="0"/>
            </a:br>
            <a:r>
              <a:rPr lang="en-US" sz="2000" dirty="0"/>
              <a:t>		8   = 5 + 3</a:t>
            </a:r>
            <a:br>
              <a:rPr lang="en-US" sz="2000" dirty="0"/>
            </a:br>
            <a:r>
              <a:rPr lang="en-US" sz="2000" dirty="0"/>
              <a:t>	             11 = 5 + 3 + 3 = 5 + 2×3</a:t>
            </a:r>
            <a:br>
              <a:rPr lang="en-US" sz="2000" dirty="0"/>
            </a:br>
            <a:r>
              <a:rPr lang="en-US" sz="2000" dirty="0"/>
              <a:t>	             14 = 5 + 3 + 3 + 3 = 5 + 3×3 </a:t>
            </a:r>
            <a:endParaRPr lang="en-US" sz="2800" dirty="0"/>
          </a:p>
          <a:p>
            <a:pPr lvl="1"/>
            <a:r>
              <a:rPr lang="en-US" sz="2400" dirty="0"/>
              <a:t>Use this reasoning to help write her formula, using the letter A to name it, for </a:t>
            </a:r>
            <a:r>
              <a:rPr lang="en-US" sz="2400" dirty="0" err="1"/>
              <a:t>Akelia’s</a:t>
            </a:r>
            <a:r>
              <a:rPr lang="en-US" sz="2400" dirty="0"/>
              <a:t> sequence. </a:t>
            </a:r>
          </a:p>
          <a:p>
            <a:r>
              <a:rPr lang="en-US" sz="2400" dirty="0"/>
              <a:t> </a:t>
            </a:r>
          </a:p>
        </p:txBody>
      </p:sp>
    </p:spTree>
    <p:extLst>
      <p:ext uri="{BB962C8B-B14F-4D97-AF65-F5344CB8AC3E}">
        <p14:creationId xmlns:p14="http://schemas.microsoft.com/office/powerpoint/2010/main" val="9648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1, continued</a:t>
            </a:r>
          </a:p>
        </p:txBody>
      </p:sp>
      <p:sp>
        <p:nvSpPr>
          <p:cNvPr id="12" name="Rectangle 11"/>
          <p:cNvSpPr/>
          <p:nvPr/>
        </p:nvSpPr>
        <p:spPr>
          <a:xfrm>
            <a:off x="226035" y="961785"/>
            <a:ext cx="8726295" cy="2308324"/>
          </a:xfrm>
          <a:prstGeom prst="rect">
            <a:avLst/>
          </a:prstGeom>
        </p:spPr>
        <p:txBody>
          <a:bodyPr wrap="square">
            <a:spAutoFit/>
          </a:bodyPr>
          <a:lstStyle/>
          <a:p>
            <a:r>
              <a:rPr lang="en-US" sz="2400" dirty="0" err="1"/>
              <a:t>Akelia’s</a:t>
            </a:r>
            <a:r>
              <a:rPr lang="en-US" sz="2400" dirty="0"/>
              <a:t> sequence </a:t>
            </a:r>
            <a:r>
              <a:rPr lang="en-US" sz="2400" i="1" dirty="0"/>
              <a:t>5</a:t>
            </a:r>
            <a:r>
              <a:rPr lang="en-US" sz="2400" dirty="0"/>
              <a:t>, </a:t>
            </a:r>
            <a:r>
              <a:rPr lang="en-US" sz="2400" i="1" dirty="0"/>
              <a:t>8</a:t>
            </a:r>
            <a:r>
              <a:rPr lang="en-US" sz="2400" dirty="0"/>
              <a:t>, </a:t>
            </a:r>
            <a:r>
              <a:rPr lang="en-US" sz="2400" i="1" dirty="0"/>
              <a:t>11</a:t>
            </a:r>
            <a:r>
              <a:rPr lang="en-US" sz="2400" dirty="0"/>
              <a:t>, </a:t>
            </a:r>
            <a:r>
              <a:rPr lang="en-US" sz="2400" i="1" dirty="0"/>
              <a:t>14</a:t>
            </a:r>
            <a:r>
              <a:rPr lang="en-US" sz="2400" dirty="0"/>
              <a:t>, </a:t>
            </a:r>
            <a:r>
              <a:rPr lang="en-US" sz="2400" i="1" dirty="0"/>
              <a:t>17</a:t>
            </a:r>
            <a:r>
              <a:rPr lang="en-US" sz="2400" dirty="0"/>
              <a:t>, ….</a:t>
            </a:r>
          </a:p>
          <a:p>
            <a:endParaRPr lang="en-US" sz="2400" dirty="0"/>
          </a:p>
          <a:p>
            <a:r>
              <a:rPr lang="en-US" sz="2400" dirty="0"/>
              <a:t>Formula: A(</a:t>
            </a:r>
            <a:r>
              <a:rPr lang="en-US" sz="2400" i="1" dirty="0"/>
              <a:t>n</a:t>
            </a:r>
            <a:r>
              <a:rPr lang="en-US" sz="2400" dirty="0"/>
              <a:t>) = 5 + 3(</a:t>
            </a:r>
            <a:r>
              <a:rPr lang="en-US" sz="2400" i="1" dirty="0"/>
              <a:t>n</a:t>
            </a:r>
            <a:r>
              <a:rPr lang="en-US" sz="2400" dirty="0"/>
              <a:t> - 1)</a:t>
            </a:r>
          </a:p>
          <a:p>
            <a:pPr marL="342900" indent="-342900">
              <a:buFont typeface="Arial"/>
              <a:buChar char="•"/>
            </a:pPr>
            <a:r>
              <a:rPr lang="en-US" sz="2400" dirty="0"/>
              <a:t>What does A(n) mean again?</a:t>
            </a:r>
          </a:p>
          <a:p>
            <a:pPr marL="342900" indent="-342900">
              <a:buFont typeface="Arial"/>
              <a:buChar char="•"/>
            </a:pPr>
            <a:r>
              <a:rPr lang="en-US" sz="2400" dirty="0"/>
              <a:t>Explain how each part of the formula relates to the sequence</a:t>
            </a:r>
          </a:p>
          <a:p>
            <a:pPr marL="342900" indent="-342900">
              <a:buFont typeface="Arial"/>
              <a:buChar char="•"/>
            </a:pPr>
            <a:r>
              <a:rPr lang="en-US" sz="2400" dirty="0"/>
              <a:t>What’s another, equivalent, way to write this formula?</a:t>
            </a:r>
          </a:p>
        </p:txBody>
      </p:sp>
    </p:spTree>
    <p:extLst>
      <p:ext uri="{BB962C8B-B14F-4D97-AF65-F5344CB8AC3E}">
        <p14:creationId xmlns:p14="http://schemas.microsoft.com/office/powerpoint/2010/main" val="386492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1, continued</a:t>
            </a:r>
          </a:p>
        </p:txBody>
      </p:sp>
      <p:sp>
        <p:nvSpPr>
          <p:cNvPr id="12" name="Rectangle 11"/>
          <p:cNvSpPr/>
          <p:nvPr/>
        </p:nvSpPr>
        <p:spPr>
          <a:xfrm>
            <a:off x="226035" y="961785"/>
            <a:ext cx="8726295" cy="2677656"/>
          </a:xfrm>
          <a:prstGeom prst="rect">
            <a:avLst/>
          </a:prstGeom>
        </p:spPr>
        <p:txBody>
          <a:bodyPr wrap="square">
            <a:spAutoFit/>
          </a:bodyPr>
          <a:lstStyle/>
          <a:p>
            <a:r>
              <a:rPr lang="en-US" sz="2400" dirty="0" err="1"/>
              <a:t>Akelia’s</a:t>
            </a:r>
            <a:r>
              <a:rPr lang="en-US" sz="2400" dirty="0"/>
              <a:t> sequence </a:t>
            </a:r>
            <a:r>
              <a:rPr lang="en-US" sz="2400" i="1" dirty="0"/>
              <a:t>5</a:t>
            </a:r>
            <a:r>
              <a:rPr lang="en-US" sz="2400" dirty="0"/>
              <a:t>, </a:t>
            </a:r>
            <a:r>
              <a:rPr lang="en-US" sz="2400" i="1" dirty="0"/>
              <a:t>8</a:t>
            </a:r>
            <a:r>
              <a:rPr lang="en-US" sz="2400" dirty="0"/>
              <a:t>, </a:t>
            </a:r>
            <a:r>
              <a:rPr lang="en-US" sz="2400" i="1" dirty="0"/>
              <a:t>11</a:t>
            </a:r>
            <a:r>
              <a:rPr lang="en-US" sz="2400" dirty="0"/>
              <a:t>, </a:t>
            </a:r>
            <a:r>
              <a:rPr lang="en-US" sz="2400" i="1" dirty="0"/>
              <a:t>14</a:t>
            </a:r>
            <a:r>
              <a:rPr lang="en-US" sz="2400" dirty="0"/>
              <a:t>, </a:t>
            </a:r>
            <a:r>
              <a:rPr lang="en-US" sz="2400" i="1" dirty="0"/>
              <a:t>17</a:t>
            </a:r>
            <a:r>
              <a:rPr lang="en-US" sz="2400" dirty="0"/>
              <a:t>, ….</a:t>
            </a:r>
          </a:p>
          <a:p>
            <a:endParaRPr lang="en-US" sz="2400" dirty="0"/>
          </a:p>
          <a:p>
            <a:r>
              <a:rPr lang="en-US" sz="2400" dirty="0"/>
              <a:t>When Johnny saw the sequence he wrote the following:</a:t>
            </a:r>
          </a:p>
          <a:p>
            <a:r>
              <a:rPr lang="en-US" sz="2400" dirty="0"/>
              <a:t>	A(n+1) = A(n) + 3 for n ≥ 1 and A(1) = 5</a:t>
            </a:r>
          </a:p>
          <a:p>
            <a:pPr marL="342900" indent="-342900">
              <a:buFont typeface="Arial"/>
              <a:buChar char="•"/>
            </a:pPr>
            <a:r>
              <a:rPr lang="en-US" sz="2400" dirty="0"/>
              <a:t>What does A(n+1) mean?</a:t>
            </a:r>
          </a:p>
          <a:p>
            <a:pPr marL="342900" indent="-342900">
              <a:buFont typeface="Arial"/>
              <a:buChar char="•"/>
            </a:pPr>
            <a:endParaRPr lang="en-US" sz="2400" dirty="0"/>
          </a:p>
          <a:p>
            <a:endParaRPr lang="en-US" sz="2400" dirty="0"/>
          </a:p>
        </p:txBody>
      </p:sp>
      <p:sp>
        <p:nvSpPr>
          <p:cNvPr id="4" name="TextBox 3"/>
          <p:cNvSpPr txBox="1"/>
          <p:nvPr/>
        </p:nvSpPr>
        <p:spPr>
          <a:xfrm>
            <a:off x="1802195" y="2968658"/>
            <a:ext cx="1888015" cy="1938992"/>
          </a:xfrm>
          <a:prstGeom prst="rect">
            <a:avLst/>
          </a:prstGeom>
          <a:noFill/>
        </p:spPr>
        <p:txBody>
          <a:bodyPr wrap="square" rtlCol="0">
            <a:spAutoFit/>
          </a:bodyPr>
          <a:lstStyle/>
          <a:p>
            <a:r>
              <a:rPr lang="en-US" sz="2400" i="1" dirty="0"/>
              <a:t>5</a:t>
            </a:r>
            <a:br>
              <a:rPr lang="en-US" sz="2400" dirty="0"/>
            </a:br>
            <a:r>
              <a:rPr lang="en-US" sz="2400" i="1" dirty="0"/>
              <a:t>8 = 5+3</a:t>
            </a:r>
            <a:br>
              <a:rPr lang="en-US" sz="2400" dirty="0"/>
            </a:br>
            <a:r>
              <a:rPr lang="en-US" sz="2400" i="1" dirty="0"/>
              <a:t>11 = 8+3</a:t>
            </a:r>
            <a:br>
              <a:rPr lang="en-US" sz="2400" dirty="0"/>
            </a:br>
            <a:r>
              <a:rPr lang="en-US" sz="2400" i="1" dirty="0"/>
              <a:t>14 = 11+3</a:t>
            </a:r>
            <a:br>
              <a:rPr lang="en-US" sz="2400" dirty="0"/>
            </a:br>
            <a:r>
              <a:rPr lang="en-US" sz="2400" i="1" dirty="0"/>
              <a:t>17 = 14+3</a:t>
            </a:r>
            <a:endParaRPr lang="en-US" sz="2400" dirty="0"/>
          </a:p>
        </p:txBody>
      </p:sp>
      <p:sp>
        <p:nvSpPr>
          <p:cNvPr id="6" name="Rectangle 5"/>
          <p:cNvSpPr/>
          <p:nvPr/>
        </p:nvSpPr>
        <p:spPr>
          <a:xfrm>
            <a:off x="223959" y="5009748"/>
            <a:ext cx="8726295" cy="1569660"/>
          </a:xfrm>
          <a:prstGeom prst="rect">
            <a:avLst/>
          </a:prstGeom>
        </p:spPr>
        <p:txBody>
          <a:bodyPr wrap="square">
            <a:spAutoFit/>
          </a:bodyPr>
          <a:lstStyle/>
          <a:p>
            <a:pPr marL="342900" indent="-342900">
              <a:buFont typeface="Arial"/>
              <a:buChar char="•"/>
            </a:pPr>
            <a:r>
              <a:rPr lang="en-US" sz="2400" dirty="0"/>
              <a:t>What do we call the 5</a:t>
            </a:r>
            <a:r>
              <a:rPr lang="en-US" sz="2400" baseline="30000" dirty="0"/>
              <a:t>th</a:t>
            </a:r>
            <a:r>
              <a:rPr lang="en-US" sz="2400" dirty="0"/>
              <a:t> term?</a:t>
            </a:r>
          </a:p>
          <a:p>
            <a:pPr marL="342900" indent="-342900">
              <a:buFont typeface="Arial"/>
              <a:buChar char="•"/>
            </a:pPr>
            <a:r>
              <a:rPr lang="en-US" sz="2400" dirty="0"/>
              <a:t>How do you find the 5</a:t>
            </a:r>
            <a:r>
              <a:rPr lang="en-US" sz="2400" baseline="30000" dirty="0"/>
              <a:t>th</a:t>
            </a:r>
            <a:r>
              <a:rPr lang="en-US" sz="2400" dirty="0"/>
              <a:t> term in terms of the 4</a:t>
            </a:r>
            <a:r>
              <a:rPr lang="en-US" sz="2400" baseline="30000" dirty="0"/>
              <a:t>th</a:t>
            </a:r>
            <a:r>
              <a:rPr lang="en-US" sz="2400" dirty="0"/>
              <a:t> term?</a:t>
            </a:r>
          </a:p>
          <a:p>
            <a:pPr marL="342900" indent="-342900">
              <a:buFont typeface="Arial"/>
              <a:buChar char="•"/>
            </a:pPr>
            <a:r>
              <a:rPr lang="en-US" sz="2400" dirty="0"/>
              <a:t>How do you find the 6</a:t>
            </a:r>
            <a:r>
              <a:rPr lang="en-US" sz="2400" baseline="30000" dirty="0"/>
              <a:t>th</a:t>
            </a:r>
            <a:r>
              <a:rPr lang="en-US" sz="2400" dirty="0"/>
              <a:t> term in terms of the 5</a:t>
            </a:r>
            <a:r>
              <a:rPr lang="en-US" sz="2400" baseline="30000" dirty="0"/>
              <a:t>th</a:t>
            </a:r>
            <a:r>
              <a:rPr lang="en-US" sz="2400" dirty="0"/>
              <a:t> term?</a:t>
            </a:r>
          </a:p>
          <a:p>
            <a:pPr marL="342900" indent="-342900">
              <a:buFont typeface="Arial"/>
              <a:buChar char="•"/>
            </a:pPr>
            <a:r>
              <a:rPr lang="en-US" sz="2400" dirty="0"/>
              <a:t>How do find the (n+1)</a:t>
            </a:r>
            <a:r>
              <a:rPr lang="en-US" sz="2400" baseline="30000" dirty="0" err="1"/>
              <a:t>th</a:t>
            </a:r>
            <a:r>
              <a:rPr lang="en-US" sz="2400" dirty="0"/>
              <a:t> term in terms of the n</a:t>
            </a:r>
            <a:r>
              <a:rPr lang="en-US" sz="2400" baseline="30000" dirty="0"/>
              <a:t>th</a:t>
            </a:r>
            <a:r>
              <a:rPr lang="en-US" sz="2400" dirty="0"/>
              <a:t> term?</a:t>
            </a:r>
          </a:p>
        </p:txBody>
      </p:sp>
    </p:spTree>
    <p:extLst>
      <p:ext uri="{BB962C8B-B14F-4D97-AF65-F5344CB8AC3E}">
        <p14:creationId xmlns:p14="http://schemas.microsoft.com/office/powerpoint/2010/main" val="135053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8473"/>
            <a:ext cx="8229600" cy="990600"/>
          </a:xfrm>
        </p:spPr>
        <p:txBody>
          <a:bodyPr/>
          <a:lstStyle/>
          <a:p>
            <a:r>
              <a:rPr lang="en-US" dirty="0"/>
              <a:t>Notes</a:t>
            </a:r>
          </a:p>
        </p:txBody>
      </p:sp>
      <p:sp>
        <p:nvSpPr>
          <p:cNvPr id="12" name="Rectangle 11"/>
          <p:cNvSpPr/>
          <p:nvPr/>
        </p:nvSpPr>
        <p:spPr>
          <a:xfrm>
            <a:off x="226828" y="974325"/>
            <a:ext cx="8726295" cy="5447645"/>
          </a:xfrm>
          <a:prstGeom prst="rect">
            <a:avLst/>
          </a:prstGeom>
        </p:spPr>
        <p:txBody>
          <a:bodyPr wrap="square">
            <a:spAutoFit/>
          </a:bodyPr>
          <a:lstStyle/>
          <a:p>
            <a:pPr lvl="0"/>
            <a:r>
              <a:rPr lang="en-US" sz="2400" b="1" u="sng" cap="small" dirty="0"/>
              <a:t>Recursive sequence</a:t>
            </a:r>
            <a:r>
              <a:rPr lang="en-US" sz="2400" b="1" dirty="0"/>
              <a:t>:</a:t>
            </a:r>
            <a:r>
              <a:rPr lang="en-US" sz="2400" dirty="0"/>
              <a:t>  A </a:t>
            </a:r>
            <a:r>
              <a:rPr lang="en-US" sz="2400" i="1" dirty="0"/>
              <a:t>recursive sequence</a:t>
            </a:r>
            <a:r>
              <a:rPr lang="en-US" sz="2400" dirty="0"/>
              <a:t> is a sequence that is defined by (1) giving an initial term and (2) building off that term with a set rule.</a:t>
            </a:r>
            <a:br>
              <a:rPr lang="en-US" sz="2400" dirty="0"/>
            </a:br>
            <a:endParaRPr lang="en-US" sz="2400" u="sng" dirty="0"/>
          </a:p>
          <a:p>
            <a:pPr lvl="0"/>
            <a:r>
              <a:rPr lang="en-US" sz="2400" u="sng" dirty="0"/>
              <a:t>Explicit Formula</a:t>
            </a:r>
            <a:r>
              <a:rPr lang="en-US" sz="2400" dirty="0"/>
              <a:t>: specifies the n</a:t>
            </a:r>
            <a:r>
              <a:rPr lang="en-US" sz="2400" baseline="30000" dirty="0"/>
              <a:t>th</a:t>
            </a:r>
            <a:r>
              <a:rPr lang="en-US" sz="2400" dirty="0"/>
              <a:t> term of a sequence as an expression. Used to find any term without know preceding one.</a:t>
            </a:r>
          </a:p>
          <a:p>
            <a:pPr lvl="0"/>
            <a:r>
              <a:rPr lang="en-US" sz="2400" dirty="0"/>
              <a:t>	Example: A(n) = 5 + 3(n - 1)</a:t>
            </a:r>
          </a:p>
          <a:p>
            <a:pPr lvl="0"/>
            <a:endParaRPr lang="en-US" sz="2400" dirty="0"/>
          </a:p>
          <a:p>
            <a:r>
              <a:rPr lang="en-US" sz="2400" u="sng" dirty="0"/>
              <a:t>Recursive Formula</a:t>
            </a:r>
            <a:r>
              <a:rPr lang="en-US" sz="2400" dirty="0"/>
              <a:t>: specifies the n</a:t>
            </a:r>
            <a:r>
              <a:rPr lang="en-US" sz="2400" baseline="30000" dirty="0"/>
              <a:t>th</a:t>
            </a:r>
            <a:r>
              <a:rPr lang="en-US" sz="2400" dirty="0"/>
              <a:t> term of a sequence based on the preceding term(s).</a:t>
            </a:r>
          </a:p>
          <a:p>
            <a:r>
              <a:rPr lang="en-US" sz="2400" dirty="0"/>
              <a:t>	Example: A(n+1) = A(n) + 3</a:t>
            </a:r>
          </a:p>
          <a:p>
            <a:pPr lvl="0"/>
            <a:endParaRPr lang="en-US" sz="2400" dirty="0"/>
          </a:p>
          <a:p>
            <a:pPr lvl="0"/>
            <a:r>
              <a:rPr lang="en-US" sz="2000" u="sng" dirty="0"/>
              <a:t>Note on notation</a:t>
            </a:r>
            <a:r>
              <a:rPr lang="en-US" sz="2000" dirty="0"/>
              <a:t>:</a:t>
            </a:r>
          </a:p>
          <a:p>
            <a:pPr lvl="0"/>
            <a:r>
              <a:rPr lang="en-US" sz="2000" dirty="0"/>
              <a:t>Subscripts and parentheses serve the same purpose in indexing terms in a sequence. Both will be used throughout the unit.</a:t>
            </a:r>
          </a:p>
        </p:txBody>
      </p:sp>
    </p:spTree>
    <p:extLst>
      <p:ext uri="{BB962C8B-B14F-4D97-AF65-F5344CB8AC3E}">
        <p14:creationId xmlns:p14="http://schemas.microsoft.com/office/powerpoint/2010/main" val="291176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1, continued</a:t>
            </a:r>
          </a:p>
        </p:txBody>
      </p:sp>
      <p:sp>
        <p:nvSpPr>
          <p:cNvPr id="12" name="Rectangle 11"/>
          <p:cNvSpPr/>
          <p:nvPr/>
        </p:nvSpPr>
        <p:spPr>
          <a:xfrm>
            <a:off x="226035" y="961785"/>
            <a:ext cx="8726295" cy="4524315"/>
          </a:xfrm>
          <a:prstGeom prst="rect">
            <a:avLst/>
          </a:prstGeom>
        </p:spPr>
        <p:txBody>
          <a:bodyPr wrap="square">
            <a:spAutoFit/>
          </a:bodyPr>
          <a:lstStyle/>
          <a:p>
            <a:r>
              <a:rPr lang="en-US" sz="2400" dirty="0" err="1"/>
              <a:t>Akelia’s</a:t>
            </a:r>
            <a:r>
              <a:rPr lang="en-US" sz="2400" dirty="0"/>
              <a:t> formula was an explicit one. Johnny’s was recursive.</a:t>
            </a:r>
          </a:p>
          <a:p>
            <a:pPr marL="342900" indent="-342900">
              <a:buFont typeface="Arial"/>
              <a:buChar char="•"/>
            </a:pPr>
            <a:r>
              <a:rPr lang="en-US" sz="2400" dirty="0"/>
              <a:t>Why does </a:t>
            </a:r>
            <a:r>
              <a:rPr lang="en-US" sz="2400" dirty="0" err="1"/>
              <a:t>Akelia’s</a:t>
            </a:r>
            <a:r>
              <a:rPr lang="en-US" sz="2400" dirty="0"/>
              <a:t> formula has “times 3” when Johnny’s has “plus 3”?</a:t>
            </a:r>
          </a:p>
          <a:p>
            <a:pPr marL="342900" indent="-342900">
              <a:buFont typeface="Arial"/>
              <a:buChar char="•"/>
            </a:pPr>
            <a:r>
              <a:rPr lang="en-US" sz="2400" dirty="0"/>
              <a:t>If we wanted the 200</a:t>
            </a:r>
            <a:r>
              <a:rPr lang="en-US" sz="2400" baseline="30000" dirty="0"/>
              <a:t>th</a:t>
            </a:r>
            <a:r>
              <a:rPr lang="en-US" sz="2400" dirty="0"/>
              <a:t> term in the sequence, whose formula would we most likely use?</a:t>
            </a:r>
          </a:p>
          <a:p>
            <a:pPr marL="342900" indent="-342900">
              <a:buFont typeface="Arial"/>
              <a:buChar char="•"/>
            </a:pPr>
            <a:r>
              <a:rPr lang="en-US" sz="2400" dirty="0"/>
              <a:t>If you wanted to know how the sequence changes from one term to the next, whose formula is more useful?</a:t>
            </a:r>
          </a:p>
          <a:p>
            <a:pPr marL="342900" indent="-342900">
              <a:buFont typeface="Arial"/>
              <a:buChar char="•"/>
            </a:pPr>
            <a:r>
              <a:rPr lang="en-US" sz="2400" dirty="0"/>
              <a:t>To find the 200</a:t>
            </a:r>
            <a:r>
              <a:rPr lang="en-US" sz="2400" baseline="30000" dirty="0"/>
              <a:t>th</a:t>
            </a:r>
            <a:r>
              <a:rPr lang="en-US" sz="2400" dirty="0"/>
              <a:t> term using Johnny’s formula, what would we need to know?</a:t>
            </a:r>
          </a:p>
          <a:p>
            <a:endParaRPr lang="en-US" sz="2400" dirty="0"/>
          </a:p>
          <a:p>
            <a:pPr marL="342900" indent="-342900">
              <a:buFont typeface="Arial"/>
              <a:buChar char="•"/>
            </a:pPr>
            <a:endParaRPr lang="en-US" sz="2400" dirty="0"/>
          </a:p>
          <a:p>
            <a:endParaRPr lang="en-US" sz="2400" dirty="0"/>
          </a:p>
        </p:txBody>
      </p:sp>
    </p:spTree>
    <p:extLst>
      <p:ext uri="{BB962C8B-B14F-4D97-AF65-F5344CB8AC3E}">
        <p14:creationId xmlns:p14="http://schemas.microsoft.com/office/powerpoint/2010/main" val="426000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25634"/>
            <a:ext cx="8229600" cy="990600"/>
          </a:xfrm>
        </p:spPr>
        <p:txBody>
          <a:bodyPr/>
          <a:lstStyle/>
          <a:p>
            <a:r>
              <a:rPr lang="en-US" dirty="0"/>
              <a:t>Example 2</a:t>
            </a:r>
          </a:p>
        </p:txBody>
      </p:sp>
      <p:sp>
        <p:nvSpPr>
          <p:cNvPr id="12" name="Rectangle 11"/>
          <p:cNvSpPr/>
          <p:nvPr/>
        </p:nvSpPr>
        <p:spPr>
          <a:xfrm>
            <a:off x="226035" y="996107"/>
            <a:ext cx="8726295" cy="4524315"/>
          </a:xfrm>
          <a:prstGeom prst="rect">
            <a:avLst/>
          </a:prstGeom>
        </p:spPr>
        <p:txBody>
          <a:bodyPr wrap="square">
            <a:spAutoFit/>
          </a:bodyPr>
          <a:lstStyle/>
          <a:p>
            <a:r>
              <a:rPr lang="en-US" sz="2400" dirty="0"/>
              <a:t>Consider a sequence given by the formula </a:t>
            </a:r>
          </a:p>
          <a:p>
            <a:r>
              <a:rPr lang="en-US" sz="2400" i="1" dirty="0"/>
              <a:t>	a</a:t>
            </a:r>
            <a:r>
              <a:rPr lang="en-US" sz="2400" i="1" baseline="-25000" dirty="0"/>
              <a:t>n </a:t>
            </a:r>
            <a:r>
              <a:rPr lang="en-US" sz="2400" dirty="0"/>
              <a:t>= </a:t>
            </a:r>
            <a:r>
              <a:rPr lang="en-US" sz="2400" i="1" dirty="0"/>
              <a:t>a</a:t>
            </a:r>
            <a:r>
              <a:rPr lang="en-US" sz="2400" i="1" baseline="-25000" dirty="0"/>
              <a:t>n</a:t>
            </a:r>
            <a:r>
              <a:rPr lang="en-US" sz="2400" baseline="-25000" dirty="0"/>
              <a:t>-1 </a:t>
            </a:r>
            <a:r>
              <a:rPr lang="en-US" sz="2400" dirty="0"/>
              <a:t>- 5, where </a:t>
            </a:r>
            <a:r>
              <a:rPr lang="en-US" sz="2400" i="1" dirty="0"/>
              <a:t>a</a:t>
            </a:r>
            <a:r>
              <a:rPr lang="en-US" sz="2400" baseline="-25000" dirty="0"/>
              <a:t>1 </a:t>
            </a:r>
            <a:r>
              <a:rPr lang="en-US" sz="2400" dirty="0"/>
              <a:t>= 12 and </a:t>
            </a:r>
            <a:r>
              <a:rPr lang="en-US" sz="2400" i="1" dirty="0"/>
              <a:t>n </a:t>
            </a:r>
            <a:r>
              <a:rPr lang="en-US" sz="2400" dirty="0"/>
              <a:t>≥ 2.</a:t>
            </a:r>
          </a:p>
          <a:p>
            <a:endParaRPr lang="en-US" sz="2400" dirty="0"/>
          </a:p>
          <a:p>
            <a:r>
              <a:rPr lang="en-US" sz="2400" dirty="0"/>
              <a:t>List the first five terms of the sequence.</a:t>
            </a:r>
          </a:p>
          <a:p>
            <a:r>
              <a:rPr lang="en-US" sz="2400" dirty="0"/>
              <a:t> </a:t>
            </a:r>
          </a:p>
          <a:p>
            <a:r>
              <a:rPr lang="en-US" sz="2400" dirty="0"/>
              <a:t> </a:t>
            </a:r>
          </a:p>
          <a:p>
            <a:r>
              <a:rPr lang="en-US" sz="2400" dirty="0"/>
              <a:t> </a:t>
            </a:r>
          </a:p>
          <a:p>
            <a:r>
              <a:rPr lang="en-US" sz="2400" dirty="0"/>
              <a:t>Write an explicit formula.</a:t>
            </a:r>
          </a:p>
          <a:p>
            <a:r>
              <a:rPr lang="en-US" sz="2400" dirty="0"/>
              <a:t> </a:t>
            </a:r>
            <a:endParaRPr lang="en-US" sz="3200" dirty="0"/>
          </a:p>
          <a:p>
            <a:r>
              <a:rPr lang="en-US" sz="2400" dirty="0"/>
              <a:t> </a:t>
            </a:r>
          </a:p>
          <a:p>
            <a:r>
              <a:rPr lang="en-US" sz="2400" dirty="0"/>
              <a:t> </a:t>
            </a:r>
          </a:p>
          <a:p>
            <a:r>
              <a:rPr lang="en-US" sz="2400" dirty="0"/>
              <a:t>Find </a:t>
            </a:r>
            <a:r>
              <a:rPr lang="en-US" sz="2400" i="1" dirty="0"/>
              <a:t>a</a:t>
            </a:r>
            <a:r>
              <a:rPr lang="en-US" sz="2400" i="1" baseline="-25000" dirty="0"/>
              <a:t>6</a:t>
            </a:r>
            <a:r>
              <a:rPr lang="en-US" sz="2400" dirty="0"/>
              <a:t> and </a:t>
            </a:r>
            <a:r>
              <a:rPr lang="en-US" sz="2400" i="1" dirty="0"/>
              <a:t>a</a:t>
            </a:r>
            <a:r>
              <a:rPr lang="en-US" sz="2400" i="1" baseline="-25000" dirty="0"/>
              <a:t>100</a:t>
            </a:r>
            <a:r>
              <a:rPr lang="en-US" sz="2400" dirty="0"/>
              <a:t> of the sequence.</a:t>
            </a:r>
          </a:p>
        </p:txBody>
      </p:sp>
    </p:spTree>
    <p:extLst>
      <p:ext uri="{BB962C8B-B14F-4D97-AF65-F5344CB8AC3E}">
        <p14:creationId xmlns:p14="http://schemas.microsoft.com/office/powerpoint/2010/main" val="263347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Classwork2 #1-6</a:t>
            </a:r>
          </a:p>
          <a:p>
            <a:r>
              <a:rPr lang="en-US" dirty="0"/>
              <a:t>Summary/Reflection</a:t>
            </a:r>
          </a:p>
          <a:p>
            <a:endParaRPr lang="en-US" dirty="0"/>
          </a:p>
          <a:p>
            <a:pPr marL="0" indent="0">
              <a:buNone/>
            </a:pPr>
            <a:endParaRPr lang="en-US" sz="2000"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Complete </a:t>
            </a:r>
            <a:r>
              <a:rPr lang="en-US" dirty="0" err="1"/>
              <a:t>cw</a:t>
            </a:r>
            <a:r>
              <a:rPr lang="en-US" dirty="0"/>
              <a:t> #1</a:t>
            </a:r>
          </a:p>
          <a:p>
            <a:r>
              <a:rPr lang="en-US" dirty="0"/>
              <a:t>Khan Academy</a:t>
            </a:r>
          </a:p>
          <a:p>
            <a:r>
              <a:rPr lang="en-US" dirty="0"/>
              <a:t>Extension assignment</a:t>
            </a:r>
          </a:p>
          <a:p>
            <a:r>
              <a:rPr lang="en-US" dirty="0"/>
              <a:t>Crossing River/Carnival Bears</a:t>
            </a:r>
          </a:p>
          <a:p>
            <a:r>
              <a:rPr lang="en-US" dirty="0"/>
              <a:t>Linear Equation practice/review</a:t>
            </a:r>
          </a:p>
          <a:p>
            <a:r>
              <a:rPr lang="en-US" dirty="0"/>
              <a:t>Exponents</a:t>
            </a:r>
          </a:p>
          <a:p>
            <a:pPr marL="0" indent="0">
              <a:buNone/>
            </a:pPr>
            <a:endParaRPr lang="en-US" dirty="0"/>
          </a:p>
          <a:p>
            <a:endParaRPr lang="en-US" dirty="0"/>
          </a:p>
        </p:txBody>
      </p:sp>
    </p:spTree>
    <p:extLst>
      <p:ext uri="{BB962C8B-B14F-4D97-AF65-F5344CB8AC3E}">
        <p14:creationId xmlns:p14="http://schemas.microsoft.com/office/powerpoint/2010/main" val="36143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3</a:t>
            </a:r>
          </a:p>
        </p:txBody>
      </p:sp>
      <p:sp>
        <p:nvSpPr>
          <p:cNvPr id="3" name="Subtitle 2"/>
          <p:cNvSpPr>
            <a:spLocks noGrp="1"/>
          </p:cNvSpPr>
          <p:nvPr>
            <p:ph type="subTitle" idx="1"/>
          </p:nvPr>
        </p:nvSpPr>
        <p:spPr/>
        <p:txBody>
          <a:bodyPr/>
          <a:lstStyle/>
          <a:p>
            <a:r>
              <a:rPr lang="en-US" dirty="0"/>
              <a:t>Warm Up, notes, classwork</a:t>
            </a:r>
          </a:p>
        </p:txBody>
      </p:sp>
    </p:spTree>
    <p:extLst>
      <p:ext uri="{BB962C8B-B14F-4D97-AF65-F5344CB8AC3E}">
        <p14:creationId xmlns:p14="http://schemas.microsoft.com/office/powerpoint/2010/main" val="196931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Warm Up</a:t>
            </a:r>
          </a:p>
        </p:txBody>
      </p:sp>
      <p:sp>
        <p:nvSpPr>
          <p:cNvPr id="3" name="Content Placeholder 2"/>
          <p:cNvSpPr>
            <a:spLocks noGrp="1"/>
          </p:cNvSpPr>
          <p:nvPr>
            <p:ph idx="1"/>
          </p:nvPr>
        </p:nvSpPr>
        <p:spPr>
          <a:xfrm>
            <a:off x="193903" y="1011579"/>
            <a:ext cx="8727449" cy="5475312"/>
          </a:xfrm>
        </p:spPr>
        <p:txBody>
          <a:bodyPr>
            <a:normAutofit fontScale="92500"/>
          </a:bodyPr>
          <a:lstStyle/>
          <a:p>
            <a:pPr marL="0" indent="0">
              <a:buNone/>
            </a:pPr>
            <a:r>
              <a:rPr lang="en-US" dirty="0"/>
              <a:t>Mrs. Rosenblatt gave her students what she thought was a simple task:  What is the next number in the sequence </a:t>
            </a:r>
            <a:r>
              <a:rPr lang="en-US" i="1" dirty="0"/>
              <a:t>2</a:t>
            </a:r>
            <a:r>
              <a:rPr lang="en-US" dirty="0"/>
              <a:t>, </a:t>
            </a:r>
            <a:r>
              <a:rPr lang="en-US" i="1" dirty="0"/>
              <a:t>4</a:t>
            </a:r>
            <a:r>
              <a:rPr lang="en-US" dirty="0"/>
              <a:t>, </a:t>
            </a:r>
            <a:r>
              <a:rPr lang="en-US" i="1" dirty="0"/>
              <a:t>6</a:t>
            </a:r>
            <a:r>
              <a:rPr lang="en-US" dirty="0"/>
              <a:t>, </a:t>
            </a:r>
            <a:r>
              <a:rPr lang="en-US" i="1" dirty="0"/>
              <a:t>8</a:t>
            </a:r>
            <a:r>
              <a:rPr lang="en-US" dirty="0"/>
              <a:t>, …?</a:t>
            </a:r>
          </a:p>
          <a:p>
            <a:pPr marL="0" indent="0">
              <a:buNone/>
            </a:pPr>
            <a:r>
              <a:rPr lang="en-US" sz="2400" dirty="0"/>
              <a:t>Cody:  I am thinking of a plus 2 pattern, so it continues 10, 12, 14, 	16, ….</a:t>
            </a:r>
          </a:p>
          <a:p>
            <a:pPr marL="0" indent="0">
              <a:buNone/>
            </a:pPr>
            <a:r>
              <a:rPr lang="en-US" sz="2400" dirty="0"/>
              <a:t>Ali:  I am thinking of a repeating pattern, so it continues 2, 4, 6, 8, 2, 	4, 6, 8, …</a:t>
            </a:r>
            <a:endParaRPr lang="en-US" dirty="0"/>
          </a:p>
          <a:p>
            <a:pPr marL="0" indent="0">
              <a:buNone/>
            </a:pPr>
            <a:r>
              <a:rPr lang="en-US" sz="2400" dirty="0" err="1"/>
              <a:t>Suri</a:t>
            </a:r>
            <a:r>
              <a:rPr lang="en-US" sz="2400" dirty="0"/>
              <a:t>:  I am thinking of the units digits in the multiples of two, so it 	continues 2, 4, 6, 8, 0, 2, 4, 6, 8, ….</a:t>
            </a:r>
          </a:p>
          <a:p>
            <a:pPr marL="0" indent="0">
              <a:buNone/>
            </a:pPr>
            <a:endParaRPr lang="en-US" dirty="0"/>
          </a:p>
          <a:p>
            <a:pPr marL="457200" indent="-457200">
              <a:buAutoNum type="arabicParenR"/>
            </a:pPr>
            <a:r>
              <a:rPr lang="en-US" dirty="0"/>
              <a:t>Are each of these valid responses?  </a:t>
            </a:r>
          </a:p>
          <a:p>
            <a:pPr marL="457200" indent="-457200">
              <a:buAutoNum type="arabicParenR"/>
            </a:pPr>
            <a:r>
              <a:rPr lang="en-US" dirty="0"/>
              <a:t>What is the 100</a:t>
            </a:r>
            <a:r>
              <a:rPr lang="en-US" baseline="30000" dirty="0"/>
              <a:t>th</a:t>
            </a:r>
            <a:r>
              <a:rPr lang="en-US" dirty="0"/>
              <a:t> number in the sequence for each person’s scenario? </a:t>
            </a:r>
          </a:p>
          <a:p>
            <a:pPr marL="457200" indent="-457200">
              <a:buAutoNum type="arabicParenR"/>
            </a:pPr>
            <a:r>
              <a:rPr lang="en-US" dirty="0"/>
              <a:t>What is an expression, in terms of </a:t>
            </a:r>
            <a:r>
              <a:rPr lang="en-US" i="1" dirty="0"/>
              <a:t>n,</a:t>
            </a:r>
            <a:r>
              <a:rPr lang="en-US" dirty="0"/>
              <a:t> for the </a:t>
            </a:r>
            <a:r>
              <a:rPr lang="en-US" i="1" dirty="0"/>
              <a:t>n</a:t>
            </a:r>
            <a:r>
              <a:rPr lang="en-US" baseline="30000" dirty="0"/>
              <a:t>th</a:t>
            </a:r>
            <a:r>
              <a:rPr lang="en-US" dirty="0"/>
              <a:t> number in the sequence in Cody’s scenario? </a:t>
            </a:r>
          </a:p>
        </p:txBody>
      </p:sp>
    </p:spTree>
    <p:extLst>
      <p:ext uri="{BB962C8B-B14F-4D97-AF65-F5344CB8AC3E}">
        <p14:creationId xmlns:p14="http://schemas.microsoft.com/office/powerpoint/2010/main" val="254835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Warm Up/example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4876800"/>
              </a:xfrm>
            </p:spPr>
            <p:txBody>
              <a:bodyPr/>
              <a:lstStyle/>
              <a:p>
                <a:pPr marL="0" lvl="0" indent="0">
                  <a:buNone/>
                </a:pPr>
                <a:r>
                  <a:rPr lang="en-US" dirty="0"/>
                  <a:t>Yesterday, we talked about the sequences created by </a:t>
                </a:r>
                <a:r>
                  <a:rPr lang="en-US" dirty="0" err="1"/>
                  <a:t>Akelia</a:t>
                </a:r>
                <a:r>
                  <a:rPr lang="en-US" dirty="0"/>
                  <a:t>.  </a:t>
                </a:r>
              </a:p>
              <a:p>
                <a:r>
                  <a:rPr lang="en-US" dirty="0"/>
                  <a:t>What sequence does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𝑛</m:t>
                        </m:r>
                        <m:r>
                          <a:rPr lang="en-US">
                            <a:latin typeface="Cambria Math" panose="02040503050406030204" pitchFamily="18" charset="0"/>
                          </a:rPr>
                          <m:t>+1</m:t>
                        </m:r>
                      </m:e>
                    </m:d>
                    <m:r>
                      <a:rPr lang="en-US">
                        <a:latin typeface="Cambria Math" panose="02040503050406030204" pitchFamily="18" charset="0"/>
                      </a:rPr>
                      <m:t>=</m:t>
                    </m:r>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a:latin typeface="Cambria Math" panose="02040503050406030204" pitchFamily="18" charset="0"/>
                      </a:rPr>
                      <m:t>3</m:t>
                    </m:r>
                  </m:oMath>
                </a14:m>
                <a:r>
                  <a:rPr lang="en-US" dirty="0"/>
                  <a:t> and </a:t>
                </a:r>
                <a14:m>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(1)=5</m:t>
                    </m:r>
                  </m:oMath>
                </a14:m>
                <a:r>
                  <a:rPr lang="en-US" dirty="0"/>
                  <a:t> for </a:t>
                </a:r>
                <a14:m>
                  <m:oMath xmlns:m="http://schemas.openxmlformats.org/officeDocument/2006/math">
                    <m:r>
                      <a:rPr lang="en-US" i="1">
                        <a:latin typeface="Cambria Math" panose="02040503050406030204" pitchFamily="18" charset="0"/>
                      </a:rPr>
                      <m:t>𝑛</m:t>
                    </m:r>
                    <m:r>
                      <a:rPr lang="en-US">
                        <a:latin typeface="Cambria Math" panose="02040503050406030204" pitchFamily="18" charset="0"/>
                      </a:rPr>
                      <m:t>≥1</m:t>
                    </m:r>
                  </m:oMath>
                </a14:m>
                <a:r>
                  <a:rPr lang="en-US" dirty="0"/>
                  <a:t> yield?</a:t>
                </a:r>
              </a:p>
              <a:p>
                <a:pPr marL="0" indent="0">
                  <a:buNone/>
                </a:pPr>
                <a:endParaRPr lang="en-US" dirty="0"/>
              </a:p>
              <a:p>
                <a:pPr marL="0" indent="0">
                  <a:buNone/>
                </a:pPr>
                <a:endParaRPr lang="en-US" dirty="0"/>
              </a:p>
              <a:p>
                <a:pPr lvl="0"/>
                <a:r>
                  <a:rPr lang="en-US" dirty="0"/>
                  <a:t>What sequence does </a:t>
                </a:r>
                <a14:m>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𝑛</m:t>
                    </m:r>
                    <m:r>
                      <a:rPr lang="en-US">
                        <a:latin typeface="Cambria Math" panose="02040503050406030204" pitchFamily="18" charset="0"/>
                      </a:rPr>
                      <m:t>+1)=</m:t>
                    </m:r>
                    <m:r>
                      <a:rPr lang="en-US" i="1">
                        <a:latin typeface="Cambria Math" panose="02040503050406030204" pitchFamily="18" charset="0"/>
                      </a:rPr>
                      <m:t>𝐴</m:t>
                    </m:r>
                    <m:r>
                      <a:rPr lang="en-US">
                        <a:latin typeface="Cambria Math" panose="02040503050406030204" pitchFamily="18" charset="0"/>
                      </a:rPr>
                      <m:t>(</m:t>
                    </m:r>
                    <m:r>
                      <a:rPr lang="en-US" i="1">
                        <a:latin typeface="Cambria Math" panose="02040503050406030204" pitchFamily="18" charset="0"/>
                      </a:rPr>
                      <m:t>𝑛</m:t>
                    </m:r>
                    <m:r>
                      <a:rPr lang="en-US">
                        <a:latin typeface="Cambria Math" panose="02040503050406030204" pitchFamily="18" charset="0"/>
                      </a:rPr>
                      <m:t>)+3</m:t>
                    </m:r>
                  </m:oMath>
                </a14:m>
                <a:r>
                  <a:rPr lang="en-US" dirty="0"/>
                  <a:t> and </a:t>
                </a:r>
                <a14:m>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(1)=5</m:t>
                    </m:r>
                  </m:oMath>
                </a14:m>
                <a:r>
                  <a:rPr lang="en-US" dirty="0"/>
                  <a:t> for </a:t>
                </a:r>
                <a14:m>
                  <m:oMath xmlns:m="http://schemas.openxmlformats.org/officeDocument/2006/math">
                    <m:r>
                      <a:rPr lang="en-US" i="1">
                        <a:latin typeface="Cambria Math" panose="02040503050406030204" pitchFamily="18" charset="0"/>
                      </a:rPr>
                      <m:t>𝑛</m:t>
                    </m:r>
                    <m:r>
                      <a:rPr lang="en-US">
                        <a:latin typeface="Cambria Math" panose="02040503050406030204" pitchFamily="18" charset="0"/>
                      </a:rPr>
                      <m:t>≥1</m:t>
                    </m:r>
                  </m:oMath>
                </a14:m>
                <a:r>
                  <a:rPr lang="en-US" dirty="0"/>
                  <a:t> yield?</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4876800"/>
              </a:xfrm>
              <a:blipFill>
                <a:blip r:embed="rId2"/>
                <a:stretch>
                  <a:fillRect l="-1020" t="-779"/>
                </a:stretch>
              </a:blipFill>
            </p:spPr>
            <p:txBody>
              <a:bodyPr/>
              <a:lstStyle/>
              <a:p>
                <a:r>
                  <a:rPr lang="en-US">
                    <a:noFill/>
                  </a:rPr>
                  <a:t> </a:t>
                </a:r>
              </a:p>
            </p:txBody>
          </p:sp>
        </mc:Fallback>
      </mc:AlternateContent>
    </p:spTree>
    <p:extLst>
      <p:ext uri="{BB962C8B-B14F-4D97-AF65-F5344CB8AC3E}">
        <p14:creationId xmlns:p14="http://schemas.microsoft.com/office/powerpoint/2010/main" val="313137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Warm Up/example1, continued</a:t>
            </a:r>
          </a:p>
        </p:txBody>
      </p:sp>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1204789"/>
          </a:xfrm>
        </p:spPr>
        <p:txBody>
          <a:bodyPr/>
          <a:lstStyle/>
          <a:p>
            <a:pPr marL="0" lvl="0" indent="0">
              <a:buNone/>
            </a:pPr>
            <a:r>
              <a:rPr lang="en-US" dirty="0"/>
              <a:t>Johnny suggests that they plot the sequences to help them understand the patterns. </a:t>
            </a:r>
          </a:p>
          <a:p>
            <a:pPr marL="0" indent="0">
              <a:buNone/>
            </a:pPr>
            <a:endParaRPr lang="en-US" dirty="0"/>
          </a:p>
        </p:txBody>
      </p:sp>
      <p:pic>
        <p:nvPicPr>
          <p:cNvPr id="5" name="Picture 4">
            <a:extLst>
              <a:ext uri="{FF2B5EF4-FFF2-40B4-BE49-F238E27FC236}">
                <a16:creationId xmlns:a16="http://schemas.microsoft.com/office/drawing/2014/main" id="{E3C2CBC1-4023-134D-B7BB-AB9295CA1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924904"/>
            <a:ext cx="7518400" cy="2336800"/>
          </a:xfrm>
          <a:prstGeom prst="rect">
            <a:avLst/>
          </a:prstGeom>
        </p:spPr>
      </p:pic>
      <p:sp>
        <p:nvSpPr>
          <p:cNvPr id="6" name="TextBox 5">
            <a:extLst>
              <a:ext uri="{FF2B5EF4-FFF2-40B4-BE49-F238E27FC236}">
                <a16:creationId xmlns:a16="http://schemas.microsoft.com/office/drawing/2014/main" id="{9B2F9D32-69BD-B946-8089-722E466D2FF5}"/>
              </a:ext>
            </a:extLst>
          </p:cNvPr>
          <p:cNvSpPr txBox="1"/>
          <p:nvPr/>
        </p:nvSpPr>
        <p:spPr>
          <a:xfrm>
            <a:off x="358346" y="4942703"/>
            <a:ext cx="8513805" cy="646331"/>
          </a:xfrm>
          <a:prstGeom prst="rect">
            <a:avLst/>
          </a:prstGeom>
          <a:noFill/>
        </p:spPr>
        <p:txBody>
          <a:bodyPr wrap="square" rtlCol="0">
            <a:spAutoFit/>
          </a:bodyPr>
          <a:lstStyle/>
          <a:p>
            <a:r>
              <a:rPr lang="en-US" dirty="0"/>
              <a:t>What is the slope of the line connecting the points?</a:t>
            </a:r>
          </a:p>
          <a:p>
            <a:r>
              <a:rPr lang="en-US" dirty="0"/>
              <a:t>Is there a relationship between the slope and sequences themselves?</a:t>
            </a:r>
          </a:p>
        </p:txBody>
      </p:sp>
      <p:sp>
        <p:nvSpPr>
          <p:cNvPr id="7" name="TextBox 6">
            <a:extLst>
              <a:ext uri="{FF2B5EF4-FFF2-40B4-BE49-F238E27FC236}">
                <a16:creationId xmlns:a16="http://schemas.microsoft.com/office/drawing/2014/main" id="{4DF25B9A-872E-A240-BFE4-585710E145D8}"/>
              </a:ext>
            </a:extLst>
          </p:cNvPr>
          <p:cNvSpPr txBox="1"/>
          <p:nvPr/>
        </p:nvSpPr>
        <p:spPr>
          <a:xfrm>
            <a:off x="358346" y="5906530"/>
            <a:ext cx="8390238" cy="369332"/>
          </a:xfrm>
          <a:prstGeom prst="rect">
            <a:avLst/>
          </a:prstGeom>
          <a:noFill/>
        </p:spPr>
        <p:txBody>
          <a:bodyPr wrap="square" rtlCol="0">
            <a:spAutoFit/>
          </a:bodyPr>
          <a:lstStyle/>
          <a:p>
            <a:r>
              <a:rPr lang="en-US" dirty="0">
                <a:solidFill>
                  <a:srgbClr val="0070C0"/>
                </a:solidFill>
              </a:rPr>
              <a:t>Sequences that create linear graphs are called </a:t>
            </a:r>
            <a:r>
              <a:rPr lang="en-US" u="sng" dirty="0">
                <a:solidFill>
                  <a:srgbClr val="0070C0"/>
                </a:solidFill>
              </a:rPr>
              <a:t>arithmetic</a:t>
            </a:r>
            <a:r>
              <a:rPr lang="en-US" dirty="0"/>
              <a:t>.</a:t>
            </a:r>
          </a:p>
        </p:txBody>
      </p:sp>
    </p:spTree>
    <p:extLst>
      <p:ext uri="{BB962C8B-B14F-4D97-AF65-F5344CB8AC3E}">
        <p14:creationId xmlns:p14="http://schemas.microsoft.com/office/powerpoint/2010/main" val="28910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1204789"/>
              </a:xfrm>
            </p:spPr>
            <p:txBody>
              <a:bodyPr/>
              <a:lstStyle/>
              <a:p>
                <a:pPr marL="0" lvl="0" indent="0">
                  <a:buNone/>
                </a:pPr>
                <a:r>
                  <a:rPr lang="en-US" dirty="0"/>
                  <a:t>Now look at the sequence </a:t>
                </a:r>
                <a14:m>
                  <m:oMath xmlns:m="http://schemas.openxmlformats.org/officeDocument/2006/math">
                    <m:r>
                      <a:rPr lang="en-US" i="1">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3</m:t>
                    </m:r>
                  </m:oMath>
                </a14:m>
                <a:r>
                  <a:rPr lang="en-US" dirty="0"/>
                  <a:t>, </a:t>
                </a:r>
                <a14:m>
                  <m:oMath xmlns:m="http://schemas.openxmlformats.org/officeDocument/2006/math">
                    <m:r>
                      <a:rPr lang="en-US" i="1">
                        <a:latin typeface="Cambria Math" panose="02040503050406030204" pitchFamily="18" charset="0"/>
                      </a:rPr>
                      <m:t>9</m:t>
                    </m:r>
                  </m:oMath>
                </a14:m>
                <a:r>
                  <a:rPr lang="en-US" dirty="0"/>
                  <a:t>, </a:t>
                </a:r>
                <a14:m>
                  <m:oMath xmlns:m="http://schemas.openxmlformats.org/officeDocument/2006/math">
                    <m:r>
                      <a:rPr lang="en-US" i="1">
                        <a:latin typeface="Cambria Math" panose="02040503050406030204" pitchFamily="18" charset="0"/>
                      </a:rPr>
                      <m:t>27</m:t>
                    </m:r>
                  </m:oMath>
                </a14:m>
                <a:r>
                  <a:rPr lang="en-US" dirty="0"/>
                  <a:t>, ….  What do you notice?  How is the sequence different from the sequences before?</a:t>
                </a:r>
                <a:r>
                  <a:rPr lang="en-US" dirty="0">
                    <a:effectLst/>
                  </a:rPr>
                  <a:t> </a:t>
                </a: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1204789"/>
              </a:xfrm>
              <a:blipFill>
                <a:blip r:embed="rId2"/>
                <a:stretch>
                  <a:fillRect l="-1020" t="-3125" r="-20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A88266B-CBA1-9A4E-A393-8D599BB4D669}"/>
              </a:ext>
            </a:extLst>
          </p:cNvPr>
          <p:cNvSpPr txBox="1"/>
          <p:nvPr/>
        </p:nvSpPr>
        <p:spPr>
          <a:xfrm>
            <a:off x="148279" y="2211858"/>
            <a:ext cx="8192530" cy="830997"/>
          </a:xfrm>
          <a:prstGeom prst="rect">
            <a:avLst/>
          </a:prstGeom>
          <a:noFill/>
        </p:spPr>
        <p:txBody>
          <a:bodyPr wrap="square" rtlCol="0">
            <a:spAutoFit/>
          </a:bodyPr>
          <a:lstStyle/>
          <a:p>
            <a:r>
              <a:rPr lang="en-US" sz="2400" dirty="0"/>
              <a:t>If we plot this sequence we get this graph. Is this arithmetic/linear?</a:t>
            </a:r>
          </a:p>
        </p:txBody>
      </p:sp>
      <p:pic>
        <p:nvPicPr>
          <p:cNvPr id="7" name="Picture 6">
            <a:extLst>
              <a:ext uri="{FF2B5EF4-FFF2-40B4-BE49-F238E27FC236}">
                <a16:creationId xmlns:a16="http://schemas.microsoft.com/office/drawing/2014/main" id="{36A8A107-FFA3-5B40-A0C7-AD2EC8581B44}"/>
              </a:ext>
            </a:extLst>
          </p:cNvPr>
          <p:cNvPicPr>
            <a:picLocks noChangeAspect="1"/>
          </p:cNvPicPr>
          <p:nvPr/>
        </p:nvPicPr>
        <p:blipFill>
          <a:blip r:embed="rId3"/>
          <a:stretch>
            <a:fillRect/>
          </a:stretch>
        </p:blipFill>
        <p:spPr>
          <a:xfrm>
            <a:off x="2152649" y="3105662"/>
            <a:ext cx="3924300" cy="2349500"/>
          </a:xfrm>
          <a:prstGeom prst="rect">
            <a:avLst/>
          </a:prstGeom>
        </p:spPr>
      </p:pic>
      <p:sp>
        <p:nvSpPr>
          <p:cNvPr id="8" name="TextBox 7">
            <a:extLst>
              <a:ext uri="{FF2B5EF4-FFF2-40B4-BE49-F238E27FC236}">
                <a16:creationId xmlns:a16="http://schemas.microsoft.com/office/drawing/2014/main" id="{5935E848-621C-C741-8411-AFC726D09295}"/>
              </a:ext>
            </a:extLst>
          </p:cNvPr>
          <p:cNvSpPr txBox="1"/>
          <p:nvPr/>
        </p:nvSpPr>
        <p:spPr>
          <a:xfrm>
            <a:off x="358346" y="5906530"/>
            <a:ext cx="8390238" cy="369332"/>
          </a:xfrm>
          <a:prstGeom prst="rect">
            <a:avLst/>
          </a:prstGeom>
          <a:noFill/>
        </p:spPr>
        <p:txBody>
          <a:bodyPr wrap="square" rtlCol="0">
            <a:spAutoFit/>
          </a:bodyPr>
          <a:lstStyle/>
          <a:p>
            <a:r>
              <a:rPr lang="en-US" dirty="0">
                <a:solidFill>
                  <a:srgbClr val="0070C0"/>
                </a:solidFill>
              </a:rPr>
              <a:t>Sequences that create exponential graphs are called </a:t>
            </a:r>
            <a:r>
              <a:rPr lang="en-US" u="sng" dirty="0">
                <a:solidFill>
                  <a:srgbClr val="0070C0"/>
                </a:solidFill>
              </a:rPr>
              <a:t>geometric</a:t>
            </a:r>
            <a:r>
              <a:rPr lang="en-US" dirty="0"/>
              <a:t>.</a:t>
            </a:r>
          </a:p>
        </p:txBody>
      </p:sp>
    </p:spTree>
    <p:extLst>
      <p:ext uri="{BB962C8B-B14F-4D97-AF65-F5344CB8AC3E}">
        <p14:creationId xmlns:p14="http://schemas.microsoft.com/office/powerpoint/2010/main" val="13992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C7F5-676E-9645-BEA0-A382BD6577EA}"/>
              </a:ext>
            </a:extLst>
          </p:cNvPr>
          <p:cNvSpPr>
            <a:spLocks noGrp="1"/>
          </p:cNvSpPr>
          <p:nvPr>
            <p:ph type="title"/>
          </p:nvPr>
        </p:nvSpPr>
        <p:spPr>
          <a:xfrm>
            <a:off x="148279" y="150339"/>
            <a:ext cx="8847440" cy="990600"/>
          </a:xfrm>
        </p:spPr>
        <p:txBody>
          <a:bodyPr/>
          <a:lstStyle/>
          <a:p>
            <a:r>
              <a:rPr lang="en-US" dirty="0"/>
              <a:t>Notes</a:t>
            </a:r>
          </a:p>
        </p:txBody>
      </p:sp>
      <p:sp>
        <p:nvSpPr>
          <p:cNvPr id="3" name="Content Placeholder 2">
            <a:extLst>
              <a:ext uri="{FF2B5EF4-FFF2-40B4-BE49-F238E27FC236}">
                <a16:creationId xmlns:a16="http://schemas.microsoft.com/office/drawing/2014/main" id="{BA2E7CB9-1262-1E4E-9F80-D297A3EA5A59}"/>
              </a:ext>
            </a:extLst>
          </p:cNvPr>
          <p:cNvSpPr>
            <a:spLocks noGrp="1"/>
          </p:cNvSpPr>
          <p:nvPr>
            <p:ph idx="1"/>
          </p:nvPr>
        </p:nvSpPr>
        <p:spPr>
          <a:xfrm>
            <a:off x="148279" y="1019429"/>
            <a:ext cx="8847440" cy="4876800"/>
          </a:xfrm>
        </p:spPr>
        <p:txBody>
          <a:bodyPr/>
          <a:lstStyle/>
          <a:p>
            <a:pPr marL="0" indent="0">
              <a:buNone/>
            </a:pPr>
            <a:r>
              <a:rPr lang="en-US" dirty="0"/>
              <a:t>There are two primary types of sequences:</a:t>
            </a:r>
          </a:p>
          <a:p>
            <a:pPr marL="0" indent="0">
              <a:buNone/>
            </a:pPr>
            <a:endParaRPr lang="en-US" sz="1200" dirty="0"/>
          </a:p>
          <a:p>
            <a:pPr marL="0" indent="0">
              <a:buNone/>
            </a:pPr>
            <a:r>
              <a:rPr lang="en-US" u="sng" dirty="0"/>
              <a:t>Arithmetic</a:t>
            </a:r>
            <a:r>
              <a:rPr lang="en-US" dirty="0"/>
              <a:t>: sequences that show an addition or subtraction pattern and create linear graphs.</a:t>
            </a:r>
          </a:p>
          <a:p>
            <a:pPr marL="0" indent="0">
              <a:buNone/>
            </a:pPr>
            <a:endParaRPr lang="en-US" dirty="0"/>
          </a:p>
          <a:p>
            <a:pPr marL="0" indent="0">
              <a:buNone/>
            </a:pPr>
            <a:r>
              <a:rPr lang="en-US" dirty="0"/>
              <a:t>Explicit formula:</a:t>
            </a:r>
          </a:p>
          <a:p>
            <a:pPr marL="0" indent="0">
              <a:buNone/>
            </a:pPr>
            <a:endParaRPr lang="en-US" dirty="0"/>
          </a:p>
          <a:p>
            <a:pPr marL="0" indent="0">
              <a:buNone/>
            </a:pPr>
            <a:endParaRPr lang="en-US" dirty="0"/>
          </a:p>
          <a:p>
            <a:pPr marL="0" indent="0">
              <a:buNone/>
            </a:pPr>
            <a:br>
              <a:rPr lang="en-US" dirty="0"/>
            </a:br>
            <a:endParaRPr lang="en-US" sz="1200" dirty="0"/>
          </a:p>
        </p:txBody>
      </p:sp>
      <p:sp>
        <p:nvSpPr>
          <p:cNvPr id="4" name="Content Placeholder 2">
            <a:extLst>
              <a:ext uri="{FF2B5EF4-FFF2-40B4-BE49-F238E27FC236}">
                <a16:creationId xmlns:a16="http://schemas.microsoft.com/office/drawing/2014/main" id="{DF781990-C8AF-5E42-B82D-9CD04A9DA019}"/>
              </a:ext>
            </a:extLst>
          </p:cNvPr>
          <p:cNvSpPr txBox="1">
            <a:spLocks/>
          </p:cNvSpPr>
          <p:nvPr/>
        </p:nvSpPr>
        <p:spPr>
          <a:xfrm>
            <a:off x="1598743" y="4121527"/>
            <a:ext cx="2936240" cy="131665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a:t>SLOPE</a:t>
            </a:r>
          </a:p>
          <a:p>
            <a:pPr marL="0" indent="0" algn="ctr">
              <a:buFont typeface="Arial" pitchFamily="34" charset="0"/>
              <a:buNone/>
            </a:pPr>
            <a:r>
              <a:rPr lang="en-US"/>
              <a:t>CONSTANT RATE</a:t>
            </a:r>
            <a:br>
              <a:rPr lang="en-US"/>
            </a:br>
            <a:r>
              <a:rPr lang="en-US"/>
              <a:t>RATE OF CHANGE</a:t>
            </a:r>
          </a:p>
          <a:p>
            <a:pPr marL="0" indent="0">
              <a:buFont typeface="Arial" pitchFamily="34" charset="0"/>
              <a:buNone/>
            </a:pPr>
            <a:endParaRPr lang="en-US" dirty="0"/>
          </a:p>
        </p:txBody>
      </p:sp>
      <p:graphicFrame>
        <p:nvGraphicFramePr>
          <p:cNvPr id="5" name="Object 4">
            <a:extLst>
              <a:ext uri="{FF2B5EF4-FFF2-40B4-BE49-F238E27FC236}">
                <a16:creationId xmlns:a16="http://schemas.microsoft.com/office/drawing/2014/main" id="{A61B7580-0768-6042-898C-D94BBF5BD57E}"/>
              </a:ext>
            </a:extLst>
          </p:cNvPr>
          <p:cNvGraphicFramePr>
            <a:graphicFrameLocks noChangeAspect="1"/>
          </p:cNvGraphicFramePr>
          <p:nvPr>
            <p:extLst>
              <p:ext uri="{D42A27DB-BD31-4B8C-83A1-F6EECF244321}">
                <p14:modId xmlns:p14="http://schemas.microsoft.com/office/powerpoint/2010/main" val="931029007"/>
              </p:ext>
            </p:extLst>
          </p:nvPr>
        </p:nvGraphicFramePr>
        <p:xfrm>
          <a:off x="2355290" y="2400643"/>
          <a:ext cx="4433419" cy="1364129"/>
        </p:xfrm>
        <a:graphic>
          <a:graphicData uri="http://schemas.openxmlformats.org/presentationml/2006/ole">
            <mc:AlternateContent xmlns:mc="http://schemas.openxmlformats.org/markup-compatibility/2006">
              <mc:Choice xmlns:v="urn:schemas-microsoft-com:vml" Requires="v">
                <p:oleObj spid="_x0000_s1109" name="Equation" r:id="rId3" imgW="649080" imgH="191880" progId="">
                  <p:embed/>
                </p:oleObj>
              </mc:Choice>
              <mc:Fallback>
                <p:oleObj name="Equation" r:id="rId3" imgW="649080" imgH="191880" progId="">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290" y="2400643"/>
                        <a:ext cx="4433419" cy="1364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a:extLst>
              <a:ext uri="{FF2B5EF4-FFF2-40B4-BE49-F238E27FC236}">
                <a16:creationId xmlns:a16="http://schemas.microsoft.com/office/drawing/2014/main" id="{F60F2E93-EBA4-9743-A26A-777C48DB5E5A}"/>
              </a:ext>
            </a:extLst>
          </p:cNvPr>
          <p:cNvCxnSpPr/>
          <p:nvPr/>
        </p:nvCxnSpPr>
        <p:spPr>
          <a:xfrm flipV="1">
            <a:off x="3823410" y="3465950"/>
            <a:ext cx="278278" cy="67051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 name="Object 6">
            <a:extLst>
              <a:ext uri="{FF2B5EF4-FFF2-40B4-BE49-F238E27FC236}">
                <a16:creationId xmlns:a16="http://schemas.microsoft.com/office/drawing/2014/main" id="{36BBBEB3-754C-2F43-927E-B9B149FA7D68}"/>
              </a:ext>
            </a:extLst>
          </p:cNvPr>
          <p:cNvGraphicFramePr>
            <a:graphicFrameLocks noChangeAspect="1"/>
          </p:cNvGraphicFramePr>
          <p:nvPr>
            <p:extLst>
              <p:ext uri="{D42A27DB-BD31-4B8C-83A1-F6EECF244321}">
                <p14:modId xmlns:p14="http://schemas.microsoft.com/office/powerpoint/2010/main" val="1005675014"/>
              </p:ext>
            </p:extLst>
          </p:nvPr>
        </p:nvGraphicFramePr>
        <p:xfrm>
          <a:off x="1146360" y="5438186"/>
          <a:ext cx="695325" cy="897611"/>
        </p:xfrm>
        <a:graphic>
          <a:graphicData uri="http://schemas.openxmlformats.org/presentationml/2006/ole">
            <mc:AlternateContent xmlns:mc="http://schemas.openxmlformats.org/markup-compatibility/2006">
              <mc:Choice xmlns:v="urn:schemas-microsoft-com:vml" Requires="v">
                <p:oleObj spid="_x0000_s1110" name="Equation" r:id="rId5" imgW="292320" imgH="383760" progId="">
                  <p:embed/>
                </p:oleObj>
              </mc:Choice>
              <mc:Fallback>
                <p:oleObj name="Equation" r:id="rId5" imgW="292320" imgH="383760" progId="">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6360" y="5438186"/>
                        <a:ext cx="695325" cy="897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a:extLst>
              <a:ext uri="{FF2B5EF4-FFF2-40B4-BE49-F238E27FC236}">
                <a16:creationId xmlns:a16="http://schemas.microsoft.com/office/drawing/2014/main" id="{6541D393-88C1-5642-B116-D7379ACFCA1A}"/>
              </a:ext>
            </a:extLst>
          </p:cNvPr>
          <p:cNvSpPr txBox="1">
            <a:spLocks/>
          </p:cNvSpPr>
          <p:nvPr/>
        </p:nvSpPr>
        <p:spPr>
          <a:xfrm>
            <a:off x="5858465" y="4211173"/>
            <a:ext cx="2936240" cy="22171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Y-INTERCEPT</a:t>
            </a:r>
          </a:p>
          <a:p>
            <a:pPr marL="0" indent="0" algn="ctr">
              <a:buFont typeface="Arial" pitchFamily="34" charset="0"/>
              <a:buNone/>
            </a:pPr>
            <a:r>
              <a:rPr lang="en-US" dirty="0"/>
              <a:t>INITIAL VALUE</a:t>
            </a:r>
          </a:p>
          <a:p>
            <a:pPr marL="0" indent="0" algn="ctr">
              <a:buFont typeface="Arial" pitchFamily="34" charset="0"/>
              <a:buNone/>
            </a:pPr>
            <a:r>
              <a:rPr lang="en-US" dirty="0"/>
              <a:t>FIXED AMOUNT</a:t>
            </a:r>
          </a:p>
          <a:p>
            <a:pPr marL="0" indent="0" algn="ctr">
              <a:buFont typeface="Arial" pitchFamily="34" charset="0"/>
              <a:buNone/>
            </a:pPr>
            <a:r>
              <a:rPr lang="en-US" dirty="0"/>
              <a:t>(0, b)</a:t>
            </a:r>
          </a:p>
          <a:p>
            <a:pPr marL="0" indent="0" algn="ctr">
              <a:buFont typeface="Arial" pitchFamily="34" charset="0"/>
              <a:buNone/>
            </a:pPr>
            <a:r>
              <a:rPr lang="en-US" dirty="0"/>
              <a:t>x=0</a:t>
            </a:r>
          </a:p>
          <a:p>
            <a:pPr marL="0" indent="0">
              <a:buFont typeface="Arial" pitchFamily="34" charset="0"/>
              <a:buNone/>
            </a:pPr>
            <a:endParaRPr lang="en-US" dirty="0"/>
          </a:p>
        </p:txBody>
      </p:sp>
      <p:cxnSp>
        <p:nvCxnSpPr>
          <p:cNvPr id="9" name="Straight Arrow Connector 8">
            <a:extLst>
              <a:ext uri="{FF2B5EF4-FFF2-40B4-BE49-F238E27FC236}">
                <a16:creationId xmlns:a16="http://schemas.microsoft.com/office/drawing/2014/main" id="{E07D6C96-31C6-314E-BAA8-FEA30CC751F0}"/>
              </a:ext>
            </a:extLst>
          </p:cNvPr>
          <p:cNvCxnSpPr/>
          <p:nvPr/>
        </p:nvCxnSpPr>
        <p:spPr>
          <a:xfrm flipH="1" flipV="1">
            <a:off x="6443568" y="3361362"/>
            <a:ext cx="1101688" cy="77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0" name="Object 9">
            <a:extLst>
              <a:ext uri="{FF2B5EF4-FFF2-40B4-BE49-F238E27FC236}">
                <a16:creationId xmlns:a16="http://schemas.microsoft.com/office/drawing/2014/main" id="{6EDC38C1-D603-9C46-B844-6DF2A75D4899}"/>
              </a:ext>
            </a:extLst>
          </p:cNvPr>
          <p:cNvGraphicFramePr>
            <a:graphicFrameLocks noChangeAspect="1"/>
          </p:cNvGraphicFramePr>
          <p:nvPr>
            <p:extLst>
              <p:ext uri="{D42A27DB-BD31-4B8C-83A1-F6EECF244321}">
                <p14:modId xmlns:p14="http://schemas.microsoft.com/office/powerpoint/2010/main" val="4110929387"/>
              </p:ext>
            </p:extLst>
          </p:nvPr>
        </p:nvGraphicFramePr>
        <p:xfrm>
          <a:off x="2250703" y="5438186"/>
          <a:ext cx="1042987" cy="985838"/>
        </p:xfrm>
        <a:graphic>
          <a:graphicData uri="http://schemas.openxmlformats.org/presentationml/2006/ole">
            <mc:AlternateContent xmlns:mc="http://schemas.openxmlformats.org/markup-compatibility/2006">
              <mc:Choice xmlns:v="urn:schemas-microsoft-com:vml" Requires="v">
                <p:oleObj spid="_x0000_s1111" name="Equation" r:id="rId7" imgW="447840" imgH="420480" progId="">
                  <p:embed/>
                </p:oleObj>
              </mc:Choice>
              <mc:Fallback>
                <p:oleObj name="Equation" r:id="rId7" imgW="447840" imgH="420480" progId="">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0703" y="5438186"/>
                        <a:ext cx="1042987"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AE58C7A2-DADE-F64B-A8E5-90CAF72A7E82}"/>
              </a:ext>
            </a:extLst>
          </p:cNvPr>
          <p:cNvGraphicFramePr>
            <a:graphicFrameLocks noChangeAspect="1"/>
          </p:cNvGraphicFramePr>
          <p:nvPr>
            <p:extLst>
              <p:ext uri="{D42A27DB-BD31-4B8C-83A1-F6EECF244321}">
                <p14:modId xmlns:p14="http://schemas.microsoft.com/office/powerpoint/2010/main" val="3225917664"/>
              </p:ext>
            </p:extLst>
          </p:nvPr>
        </p:nvGraphicFramePr>
        <p:xfrm>
          <a:off x="3626035" y="5442482"/>
          <a:ext cx="1331913" cy="985838"/>
        </p:xfrm>
        <a:graphic>
          <a:graphicData uri="http://schemas.openxmlformats.org/presentationml/2006/ole">
            <mc:AlternateContent xmlns:mc="http://schemas.openxmlformats.org/markup-compatibility/2006">
              <mc:Choice xmlns:v="urn:schemas-microsoft-com:vml" Requires="v">
                <p:oleObj spid="_x0000_s1112" name="Equation" r:id="rId9" imgW="576000" imgH="420480" progId="">
                  <p:embed/>
                </p:oleObj>
              </mc:Choice>
              <mc:Fallback>
                <p:oleObj name="Equation" r:id="rId9" imgW="576000" imgH="420480" progId="">
                  <p:embed/>
                  <p:pic>
                    <p:nvPicPr>
                      <p:cNvPr id="1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6035" y="5442482"/>
                        <a:ext cx="1331913"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a:extLst>
              <a:ext uri="{FF2B5EF4-FFF2-40B4-BE49-F238E27FC236}">
                <a16:creationId xmlns:a16="http://schemas.microsoft.com/office/drawing/2014/main" id="{C53E77DF-B96D-D549-B87D-F20DECAF736E}"/>
              </a:ext>
            </a:extLst>
          </p:cNvPr>
          <p:cNvSpPr txBox="1"/>
          <p:nvPr/>
        </p:nvSpPr>
        <p:spPr>
          <a:xfrm>
            <a:off x="2423701" y="2767914"/>
            <a:ext cx="1042987" cy="769441"/>
          </a:xfrm>
          <a:prstGeom prst="rect">
            <a:avLst/>
          </a:prstGeom>
          <a:solidFill>
            <a:schemeClr val="bg1"/>
          </a:solidFill>
        </p:spPr>
        <p:txBody>
          <a:bodyPr wrap="square" rtlCol="0">
            <a:spAutoFit/>
          </a:bodyPr>
          <a:lstStyle/>
          <a:p>
            <a:r>
              <a:rPr lang="en-US" sz="4400" i="1" dirty="0"/>
              <a:t>f</a:t>
            </a:r>
            <a:r>
              <a:rPr lang="en-US" sz="4400" dirty="0"/>
              <a:t>(</a:t>
            </a:r>
            <a:r>
              <a:rPr lang="en-US" sz="4400" i="1" dirty="0"/>
              <a:t>n</a:t>
            </a:r>
            <a:r>
              <a:rPr lang="en-US" sz="4400" dirty="0"/>
              <a:t>)</a:t>
            </a:r>
          </a:p>
        </p:txBody>
      </p:sp>
    </p:spTree>
    <p:extLst>
      <p:ext uri="{BB962C8B-B14F-4D97-AF65-F5344CB8AC3E}">
        <p14:creationId xmlns:p14="http://schemas.microsoft.com/office/powerpoint/2010/main" val="304431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C7F5-676E-9645-BEA0-A382BD6577EA}"/>
              </a:ext>
            </a:extLst>
          </p:cNvPr>
          <p:cNvSpPr>
            <a:spLocks noGrp="1"/>
          </p:cNvSpPr>
          <p:nvPr>
            <p:ph type="title"/>
          </p:nvPr>
        </p:nvSpPr>
        <p:spPr>
          <a:xfrm>
            <a:off x="148279" y="150339"/>
            <a:ext cx="8847440" cy="990600"/>
          </a:xfrm>
        </p:spPr>
        <p:txBody>
          <a:bodyPr/>
          <a:lstStyle/>
          <a:p>
            <a:r>
              <a:rPr lang="en-US" dirty="0"/>
              <a:t>Notes</a:t>
            </a:r>
          </a:p>
        </p:txBody>
      </p:sp>
      <p:sp>
        <p:nvSpPr>
          <p:cNvPr id="3" name="Content Placeholder 2">
            <a:extLst>
              <a:ext uri="{FF2B5EF4-FFF2-40B4-BE49-F238E27FC236}">
                <a16:creationId xmlns:a16="http://schemas.microsoft.com/office/drawing/2014/main" id="{BA2E7CB9-1262-1E4E-9F80-D297A3EA5A59}"/>
              </a:ext>
            </a:extLst>
          </p:cNvPr>
          <p:cNvSpPr>
            <a:spLocks noGrp="1"/>
          </p:cNvSpPr>
          <p:nvPr>
            <p:ph idx="1"/>
          </p:nvPr>
        </p:nvSpPr>
        <p:spPr>
          <a:xfrm>
            <a:off x="148279" y="1019429"/>
            <a:ext cx="8847440" cy="4876800"/>
          </a:xfrm>
        </p:spPr>
        <p:txBody>
          <a:bodyPr/>
          <a:lstStyle/>
          <a:p>
            <a:pPr marL="0" indent="0">
              <a:buNone/>
            </a:pPr>
            <a:r>
              <a:rPr lang="en-US" dirty="0"/>
              <a:t>There are two primary types of sequences:</a:t>
            </a:r>
          </a:p>
          <a:p>
            <a:pPr marL="0" indent="0">
              <a:buNone/>
            </a:pPr>
            <a:endParaRPr lang="en-US" sz="1200" dirty="0"/>
          </a:p>
          <a:p>
            <a:pPr marL="0" indent="0">
              <a:buNone/>
            </a:pPr>
            <a:r>
              <a:rPr lang="en-US" u="sng" dirty="0"/>
              <a:t>Geometric</a:t>
            </a:r>
            <a:r>
              <a:rPr lang="en-US" dirty="0"/>
              <a:t>: sequences that show a multiplication or division pattern and create exponential graphs.</a:t>
            </a:r>
          </a:p>
          <a:p>
            <a:pPr marL="0" indent="0">
              <a:buNone/>
            </a:pPr>
            <a:endParaRPr lang="en-US" dirty="0"/>
          </a:p>
          <a:p>
            <a:pPr marL="0" indent="0">
              <a:buNone/>
            </a:pPr>
            <a:r>
              <a:rPr lang="en-US" dirty="0"/>
              <a:t>Explicit formula:</a:t>
            </a:r>
          </a:p>
          <a:p>
            <a:pPr marL="0" indent="0">
              <a:buNone/>
            </a:pPr>
            <a:endParaRPr lang="en-US" dirty="0"/>
          </a:p>
        </p:txBody>
      </p:sp>
      <p:sp>
        <p:nvSpPr>
          <p:cNvPr id="4" name="Content Placeholder 2">
            <a:extLst>
              <a:ext uri="{FF2B5EF4-FFF2-40B4-BE49-F238E27FC236}">
                <a16:creationId xmlns:a16="http://schemas.microsoft.com/office/drawing/2014/main" id="{02761690-3B80-364F-8E23-D22988AB0615}"/>
              </a:ext>
            </a:extLst>
          </p:cNvPr>
          <p:cNvSpPr txBox="1">
            <a:spLocks/>
          </p:cNvSpPr>
          <p:nvPr/>
        </p:nvSpPr>
        <p:spPr>
          <a:xfrm>
            <a:off x="1479006" y="4109174"/>
            <a:ext cx="2936240" cy="131665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dirty="0"/>
              <a:t>INITIAL VALUE</a:t>
            </a:r>
          </a:p>
          <a:p>
            <a:pPr marL="0" indent="0">
              <a:buFont typeface="Arial" pitchFamily="34" charset="0"/>
              <a:buNone/>
            </a:pPr>
            <a:endParaRPr lang="en-US" dirty="0"/>
          </a:p>
        </p:txBody>
      </p:sp>
      <p:cxnSp>
        <p:nvCxnSpPr>
          <p:cNvPr id="6" name="Straight Arrow Connector 5">
            <a:extLst>
              <a:ext uri="{FF2B5EF4-FFF2-40B4-BE49-F238E27FC236}">
                <a16:creationId xmlns:a16="http://schemas.microsoft.com/office/drawing/2014/main" id="{7C2780DF-4AD4-4B4E-BDB4-0F1865F3A4FA}"/>
              </a:ext>
            </a:extLst>
          </p:cNvPr>
          <p:cNvCxnSpPr>
            <a:cxnSpLocks/>
          </p:cNvCxnSpPr>
          <p:nvPr/>
        </p:nvCxnSpPr>
        <p:spPr>
          <a:xfrm flipV="1">
            <a:off x="3703673" y="3429000"/>
            <a:ext cx="1025083" cy="69511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BED4AD4F-0CE4-EC45-AA39-855007DFE5C0}"/>
              </a:ext>
            </a:extLst>
          </p:cNvPr>
          <p:cNvSpPr txBox="1">
            <a:spLocks/>
          </p:cNvSpPr>
          <p:nvPr/>
        </p:nvSpPr>
        <p:spPr>
          <a:xfrm>
            <a:off x="5454521" y="4260605"/>
            <a:ext cx="2936240" cy="144821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GROWTH OR DECAY RATE</a:t>
            </a:r>
          </a:p>
          <a:p>
            <a:pPr marL="0" indent="0" algn="ctr">
              <a:buFont typeface="Arial" pitchFamily="34" charset="0"/>
              <a:buNone/>
            </a:pPr>
            <a:r>
              <a:rPr lang="en-US" dirty="0"/>
              <a:t>&gt;1 growth</a:t>
            </a:r>
          </a:p>
          <a:p>
            <a:pPr marL="0" indent="0" algn="ctr">
              <a:buFont typeface="Arial" pitchFamily="34" charset="0"/>
              <a:buNone/>
            </a:pPr>
            <a:r>
              <a:rPr lang="en-US" dirty="0"/>
              <a:t>&lt;1 decay</a:t>
            </a:r>
          </a:p>
          <a:p>
            <a:pPr marL="0" indent="0">
              <a:buFont typeface="Arial" pitchFamily="34" charset="0"/>
              <a:buNone/>
            </a:pPr>
            <a:endParaRPr lang="en-US" dirty="0"/>
          </a:p>
        </p:txBody>
      </p:sp>
      <p:cxnSp>
        <p:nvCxnSpPr>
          <p:cNvPr id="9" name="Straight Arrow Connector 8">
            <a:extLst>
              <a:ext uri="{FF2B5EF4-FFF2-40B4-BE49-F238E27FC236}">
                <a16:creationId xmlns:a16="http://schemas.microsoft.com/office/drawing/2014/main" id="{15DD4D17-FCDB-2B48-BD12-1AD75FEF1ACA}"/>
              </a:ext>
            </a:extLst>
          </p:cNvPr>
          <p:cNvCxnSpPr/>
          <p:nvPr/>
        </p:nvCxnSpPr>
        <p:spPr>
          <a:xfrm flipH="1" flipV="1">
            <a:off x="5595673" y="3497668"/>
            <a:ext cx="1101688" cy="77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CA53861-21A9-2F4B-9EC6-86A1016C28E9}"/>
              </a:ext>
            </a:extLst>
          </p:cNvPr>
          <p:cNvSpPr txBox="1"/>
          <p:nvPr/>
        </p:nvSpPr>
        <p:spPr>
          <a:xfrm>
            <a:off x="2582561" y="2607278"/>
            <a:ext cx="4114800" cy="1015663"/>
          </a:xfrm>
          <a:prstGeom prst="rect">
            <a:avLst/>
          </a:prstGeom>
          <a:noFill/>
        </p:spPr>
        <p:txBody>
          <a:bodyPr wrap="square" rtlCol="0">
            <a:spAutoFit/>
          </a:bodyPr>
          <a:lstStyle/>
          <a:p>
            <a:r>
              <a:rPr lang="en-US" sz="6000" i="1" dirty="0"/>
              <a:t>f</a:t>
            </a:r>
            <a:r>
              <a:rPr lang="en-US" sz="6000" dirty="0"/>
              <a:t>(</a:t>
            </a:r>
            <a:r>
              <a:rPr lang="en-US" sz="6000" i="1" dirty="0"/>
              <a:t>n</a:t>
            </a:r>
            <a:r>
              <a:rPr lang="en-US" sz="6000" dirty="0"/>
              <a:t>) = a(b)</a:t>
            </a:r>
            <a:r>
              <a:rPr lang="en-US" sz="6000" baseline="30000" dirty="0"/>
              <a:t>x</a:t>
            </a:r>
          </a:p>
        </p:txBody>
      </p:sp>
    </p:spTree>
    <p:extLst>
      <p:ext uri="{BB962C8B-B14F-4D97-AF65-F5344CB8AC3E}">
        <p14:creationId xmlns:p14="http://schemas.microsoft.com/office/powerpoint/2010/main" val="233567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1-3</a:t>
            </a:r>
          </a:p>
          <a:p>
            <a:r>
              <a:rPr lang="en-US" dirty="0"/>
              <a:t>Classwork 3 #1-2</a:t>
            </a:r>
          </a:p>
          <a:p>
            <a:r>
              <a:rPr lang="en-US" dirty="0"/>
              <a:t>Reflection/summary question</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Classwork3 #4-5</a:t>
            </a:r>
          </a:p>
          <a:p>
            <a:r>
              <a:rPr lang="en-US" dirty="0" err="1"/>
              <a:t>KhanAcademy</a:t>
            </a:r>
            <a:endParaRPr lang="en-US" dirty="0"/>
          </a:p>
          <a:p>
            <a:r>
              <a:rPr lang="en-US" dirty="0"/>
              <a:t>Exponents review</a:t>
            </a:r>
          </a:p>
          <a:p>
            <a:r>
              <a:rPr lang="en-US" dirty="0"/>
              <a:t>Linear practice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5450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a:t>
            </a:r>
          </a:p>
        </p:txBody>
      </p:sp>
      <p:sp>
        <p:nvSpPr>
          <p:cNvPr id="3" name="Subtitle 2"/>
          <p:cNvSpPr>
            <a:spLocks noGrp="1"/>
          </p:cNvSpPr>
          <p:nvPr>
            <p:ph type="subTitle" idx="1"/>
          </p:nvPr>
        </p:nvSpPr>
        <p:spPr/>
        <p:txBody>
          <a:bodyPr/>
          <a:lstStyle/>
          <a:p>
            <a:r>
              <a:rPr lang="en-US" dirty="0"/>
              <a:t>Examples, notes, classwork</a:t>
            </a:r>
          </a:p>
        </p:txBody>
      </p:sp>
    </p:spTree>
    <p:extLst>
      <p:ext uri="{BB962C8B-B14F-4D97-AF65-F5344CB8AC3E}">
        <p14:creationId xmlns:p14="http://schemas.microsoft.com/office/powerpoint/2010/main" val="2912088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244F-FF7C-6D46-968D-56938274B90E}"/>
              </a:ext>
            </a:extLst>
          </p:cNvPr>
          <p:cNvSpPr>
            <a:spLocks noGrp="1"/>
          </p:cNvSpPr>
          <p:nvPr>
            <p:ph type="title"/>
          </p:nvPr>
        </p:nvSpPr>
        <p:spPr>
          <a:xfrm>
            <a:off x="185350" y="249193"/>
            <a:ext cx="8736228" cy="990600"/>
          </a:xfrm>
        </p:spPr>
        <p:txBody>
          <a:bodyPr/>
          <a:lstStyle/>
          <a:p>
            <a:r>
              <a:rPr lang="en-US" dirty="0"/>
              <a:t>Warm Up</a:t>
            </a:r>
          </a:p>
        </p:txBody>
      </p:sp>
      <p:sp>
        <p:nvSpPr>
          <p:cNvPr id="3" name="Content Placeholder 2">
            <a:extLst>
              <a:ext uri="{FF2B5EF4-FFF2-40B4-BE49-F238E27FC236}">
                <a16:creationId xmlns:a16="http://schemas.microsoft.com/office/drawing/2014/main" id="{9DE339EF-A118-9840-B558-9821C06708D6}"/>
              </a:ext>
            </a:extLst>
          </p:cNvPr>
          <p:cNvSpPr>
            <a:spLocks noGrp="1"/>
          </p:cNvSpPr>
          <p:nvPr>
            <p:ph idx="1"/>
          </p:nvPr>
        </p:nvSpPr>
        <p:spPr>
          <a:xfrm>
            <a:off x="185350" y="1315993"/>
            <a:ext cx="8736228" cy="1081218"/>
          </a:xfrm>
        </p:spPr>
        <p:txBody>
          <a:bodyPr/>
          <a:lstStyle/>
          <a:p>
            <a:pPr marL="0" indent="0">
              <a:buNone/>
            </a:pPr>
            <a:r>
              <a:rPr lang="en-US" dirty="0"/>
              <a:t>Have you ever thought it odd that banks pay YOU interest for the honor of looking after your money for you? </a:t>
            </a:r>
          </a:p>
        </p:txBody>
      </p:sp>
      <p:sp>
        <p:nvSpPr>
          <p:cNvPr id="4" name="TextBox 3">
            <a:extLst>
              <a:ext uri="{FF2B5EF4-FFF2-40B4-BE49-F238E27FC236}">
                <a16:creationId xmlns:a16="http://schemas.microsoft.com/office/drawing/2014/main" id="{83C3C5AF-763A-C446-9E78-24EAF088D829}"/>
              </a:ext>
            </a:extLst>
          </p:cNvPr>
          <p:cNvSpPr txBox="1"/>
          <p:nvPr/>
        </p:nvSpPr>
        <p:spPr>
          <a:xfrm>
            <a:off x="296562" y="3620530"/>
            <a:ext cx="8625016" cy="1754326"/>
          </a:xfrm>
          <a:prstGeom prst="rect">
            <a:avLst/>
          </a:prstGeom>
          <a:noFill/>
        </p:spPr>
        <p:txBody>
          <a:bodyPr wrap="square" rtlCol="0">
            <a:spAutoFit/>
          </a:bodyPr>
          <a:lstStyle/>
          <a:p>
            <a:r>
              <a:rPr lang="en-US" dirty="0"/>
              <a:t>Throughout history, people had to PAY BANKS to look after their money.  In the Renaissance, with the rise of world exploration, banks realized that looking after people’s money was an incredibly good thing for them.  They could make money off of the large amounts of money they were keeping for others.  They wanted to encourage more people to give them their money to keep, so they started paying customers. </a:t>
            </a:r>
          </a:p>
        </p:txBody>
      </p:sp>
    </p:spTree>
    <p:extLst>
      <p:ext uri="{BB962C8B-B14F-4D97-AF65-F5344CB8AC3E}">
        <p14:creationId xmlns:p14="http://schemas.microsoft.com/office/powerpoint/2010/main" val="4089018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111209" y="963827"/>
                <a:ext cx="8822725" cy="5130112"/>
              </a:xfrm>
            </p:spPr>
            <p:txBody>
              <a:bodyPr/>
              <a:lstStyle/>
              <a:p>
                <a:pPr marL="0" indent="0">
                  <a:buNone/>
                </a:pPr>
                <a:r>
                  <a:rPr lang="en-US" dirty="0"/>
                  <a:t>Banks originally computed simple interest, and that is the type of interest studied in this example.  Simple interest is calculated at the end of each year on the original amount either borrowed or invested (the principal). </a:t>
                </a:r>
              </a:p>
              <a:p>
                <a:pPr marL="0" indent="0">
                  <a:buNone/>
                </a:pPr>
                <a:endParaRPr lang="en-US" dirty="0"/>
              </a:p>
              <a:p>
                <a:pPr marL="0" indent="0">
                  <a:buNone/>
                </a:pPr>
                <a:r>
                  <a:rPr lang="en-US" dirty="0"/>
                  <a:t>Kyra has been babysitting since sixth grade.  She has saved </a:t>
                </a:r>
                <a14:m>
                  <m:oMath xmlns:m="http://schemas.openxmlformats.org/officeDocument/2006/math">
                    <m:r>
                      <a:rPr lang="en-US" i="1">
                        <a:latin typeface="Cambria Math" panose="02040503050406030204" pitchFamily="18" charset="0"/>
                      </a:rPr>
                      <m:t>$1,000</m:t>
                    </m:r>
                  </m:oMath>
                </a14:m>
                <a:r>
                  <a:rPr lang="en-US" dirty="0"/>
                  <a:t> and wants to open an account at the bank so that she earns interest on her savings.  Simple Bank pays simple interest at a rate of </a:t>
                </a:r>
                <a14:m>
                  <m:oMath xmlns:m="http://schemas.openxmlformats.org/officeDocument/2006/math">
                    <m:r>
                      <a:rPr lang="en-US" i="1">
                        <a:latin typeface="Cambria Math" panose="02040503050406030204" pitchFamily="18" charset="0"/>
                      </a:rPr>
                      <m:t>10%</m:t>
                    </m:r>
                  </m:oMath>
                </a14:m>
                <a:r>
                  <a:rPr lang="en-US" dirty="0"/>
                  <a:t>.  How much money will Kyra have after </a:t>
                </a:r>
                <a14:m>
                  <m:oMath xmlns:m="http://schemas.openxmlformats.org/officeDocument/2006/math">
                    <m:r>
                      <a:rPr lang="en-US" i="1">
                        <a:latin typeface="Cambria Math" panose="02040503050406030204" pitchFamily="18" charset="0"/>
                      </a:rPr>
                      <m:t>1</m:t>
                    </m:r>
                  </m:oMath>
                </a14:m>
                <a:r>
                  <a:rPr lang="en-US" dirty="0"/>
                  <a:t> year?  After </a:t>
                </a:r>
                <a14:m>
                  <m:oMath xmlns:m="http://schemas.openxmlformats.org/officeDocument/2006/math">
                    <m:r>
                      <a:rPr lang="en-US" i="1">
                        <a:latin typeface="Cambria Math" panose="02040503050406030204" pitchFamily="18" charset="0"/>
                      </a:rPr>
                      <m:t>2</m:t>
                    </m:r>
                  </m:oMath>
                </a14:m>
                <a:r>
                  <a:rPr lang="en-US" dirty="0"/>
                  <a:t> years, if she does not add money to her account?  After </a:t>
                </a:r>
                <a14:m>
                  <m:oMath xmlns:m="http://schemas.openxmlformats.org/officeDocument/2006/math">
                    <m:r>
                      <a:rPr lang="en-US" i="1">
                        <a:latin typeface="Cambria Math" panose="02040503050406030204" pitchFamily="18" charset="0"/>
                      </a:rPr>
                      <m:t>5</m:t>
                    </m:r>
                  </m:oMath>
                </a14:m>
                <a:r>
                  <a:rPr lang="en-US" dirty="0"/>
                  <a:t> years?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111209" y="963827"/>
                <a:ext cx="8822725" cy="5130112"/>
              </a:xfrm>
              <a:blipFill>
                <a:blip r:embed="rId2"/>
                <a:stretch>
                  <a:fillRect l="-1007" t="-741" r="-1439"/>
                </a:stretch>
              </a:blipFill>
            </p:spPr>
            <p:txBody>
              <a:bodyPr/>
              <a:lstStyle/>
              <a:p>
                <a:r>
                  <a:rPr lang="en-US">
                    <a:noFill/>
                  </a:rPr>
                  <a:t> </a:t>
                </a:r>
              </a:p>
            </p:txBody>
          </p:sp>
        </mc:Fallback>
      </mc:AlternateContent>
    </p:spTree>
    <p:extLst>
      <p:ext uri="{BB962C8B-B14F-4D97-AF65-F5344CB8AC3E}">
        <p14:creationId xmlns:p14="http://schemas.microsoft.com/office/powerpoint/2010/main" val="30420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10003-9026-7B41-BB19-F7846733A471}"/>
              </a:ext>
            </a:extLst>
          </p:cNvPr>
          <p:cNvPicPr>
            <a:picLocks noChangeAspect="1"/>
          </p:cNvPicPr>
          <p:nvPr/>
        </p:nvPicPr>
        <p:blipFill>
          <a:blip r:embed="rId2"/>
          <a:stretch>
            <a:fillRect/>
          </a:stretch>
        </p:blipFill>
        <p:spPr>
          <a:xfrm>
            <a:off x="254000" y="540608"/>
            <a:ext cx="8636000" cy="2514600"/>
          </a:xfrm>
          <a:prstGeom prst="rect">
            <a:avLst/>
          </a:prstGeom>
        </p:spPr>
      </p:pic>
      <p:pic>
        <p:nvPicPr>
          <p:cNvPr id="4" name="Picture 3">
            <a:extLst>
              <a:ext uri="{FF2B5EF4-FFF2-40B4-BE49-F238E27FC236}">
                <a16:creationId xmlns:a16="http://schemas.microsoft.com/office/drawing/2014/main" id="{607D0C5B-92F8-ED42-8E33-4962EB9A6DEC}"/>
              </a:ext>
            </a:extLst>
          </p:cNvPr>
          <p:cNvPicPr>
            <a:picLocks noChangeAspect="1"/>
          </p:cNvPicPr>
          <p:nvPr/>
        </p:nvPicPr>
        <p:blipFill>
          <a:blip r:embed="rId3"/>
          <a:stretch>
            <a:fillRect/>
          </a:stretch>
        </p:blipFill>
        <p:spPr>
          <a:xfrm>
            <a:off x="190500" y="3429000"/>
            <a:ext cx="8763000" cy="2489200"/>
          </a:xfrm>
          <a:prstGeom prst="rect">
            <a:avLst/>
          </a:prstGeom>
        </p:spPr>
      </p:pic>
      <p:sp>
        <p:nvSpPr>
          <p:cNvPr id="5" name="TextBox 4">
            <a:extLst>
              <a:ext uri="{FF2B5EF4-FFF2-40B4-BE49-F238E27FC236}">
                <a16:creationId xmlns:a16="http://schemas.microsoft.com/office/drawing/2014/main" id="{94C9714B-4A8E-9C4A-B7C2-B716C78FD84C}"/>
              </a:ext>
            </a:extLst>
          </p:cNvPr>
          <p:cNvSpPr txBox="1"/>
          <p:nvPr/>
        </p:nvSpPr>
        <p:spPr>
          <a:xfrm>
            <a:off x="190500" y="6067169"/>
            <a:ext cx="8699500" cy="461665"/>
          </a:xfrm>
          <a:prstGeom prst="rect">
            <a:avLst/>
          </a:prstGeom>
          <a:noFill/>
        </p:spPr>
        <p:txBody>
          <a:bodyPr wrap="square" rtlCol="0">
            <a:spAutoFit/>
          </a:bodyPr>
          <a:lstStyle/>
          <a:p>
            <a:r>
              <a:rPr lang="en-US" sz="2400" dirty="0">
                <a:solidFill>
                  <a:srgbClr val="C00000"/>
                </a:solidFill>
              </a:rPr>
              <a:t>Come up with a formula to calculate simple interest.</a:t>
            </a:r>
          </a:p>
        </p:txBody>
      </p:sp>
    </p:spTree>
    <p:extLst>
      <p:ext uri="{BB962C8B-B14F-4D97-AF65-F5344CB8AC3E}">
        <p14:creationId xmlns:p14="http://schemas.microsoft.com/office/powerpoint/2010/main" val="4727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1</a:t>
            </a:r>
          </a:p>
        </p:txBody>
      </p:sp>
      <p:sp>
        <p:nvSpPr>
          <p:cNvPr id="3" name="Content Placeholder 2"/>
          <p:cNvSpPr>
            <a:spLocks noGrp="1"/>
          </p:cNvSpPr>
          <p:nvPr>
            <p:ph idx="1"/>
          </p:nvPr>
        </p:nvSpPr>
        <p:spPr>
          <a:xfrm>
            <a:off x="247815" y="884850"/>
            <a:ext cx="8673538" cy="5403909"/>
          </a:xfrm>
        </p:spPr>
        <p:txBody>
          <a:bodyPr>
            <a:normAutofit/>
          </a:bodyPr>
          <a:lstStyle/>
          <a:p>
            <a:pPr marL="0" indent="0">
              <a:buNone/>
            </a:pPr>
            <a:r>
              <a:rPr lang="en-US" sz="2800" dirty="0"/>
              <a:t>Jerry has thought of a pattern that shows powers of two.  Here are the first six numbers of Jerry’s sequence:</a:t>
            </a:r>
          </a:p>
          <a:p>
            <a:pPr marL="0" indent="0">
              <a:buNone/>
            </a:pPr>
            <a:r>
              <a:rPr lang="en-US" sz="2800" dirty="0"/>
              <a:t>		1, 2, 4, 8, 16, 32, ….</a:t>
            </a:r>
          </a:p>
          <a:p>
            <a:pPr marL="0" indent="0">
              <a:buNone/>
            </a:pPr>
            <a:r>
              <a:rPr lang="en-US" sz="2800" dirty="0"/>
              <a:t>Write an expression for the </a:t>
            </a:r>
            <a:r>
              <a:rPr lang="en-US" sz="2800" i="1" dirty="0"/>
              <a:t>n</a:t>
            </a:r>
            <a:r>
              <a:rPr lang="en-US" sz="2800" baseline="30000" dirty="0"/>
              <a:t>th</a:t>
            </a:r>
            <a:r>
              <a:rPr lang="en-US" sz="2800" dirty="0"/>
              <a:t> number of Jerry’s sequence. </a:t>
            </a:r>
          </a:p>
        </p:txBody>
      </p:sp>
      <p:sp>
        <p:nvSpPr>
          <p:cNvPr id="5" name="TextBox 4"/>
          <p:cNvSpPr txBox="1"/>
          <p:nvPr/>
        </p:nvSpPr>
        <p:spPr>
          <a:xfrm>
            <a:off x="247815" y="5371421"/>
            <a:ext cx="8673538" cy="923330"/>
          </a:xfrm>
          <a:prstGeom prst="rect">
            <a:avLst/>
          </a:prstGeom>
          <a:noFill/>
        </p:spPr>
        <p:txBody>
          <a:bodyPr wrap="square" rtlCol="0">
            <a:spAutoFit/>
          </a:bodyPr>
          <a:lstStyle/>
          <a:p>
            <a:r>
              <a:rPr lang="en-US" dirty="0">
                <a:solidFill>
                  <a:srgbClr val="3366FF"/>
                </a:solidFill>
              </a:rPr>
              <a:t>Key Point: Should you start with n=0 or n=1? In the big picture it doesn’t matter as long as you define your starting point, but for this module we will assume starting with n=1 to keep everyone consistent.</a:t>
            </a:r>
          </a:p>
        </p:txBody>
      </p:sp>
    </p:spTree>
    <p:extLst>
      <p:ext uri="{BB962C8B-B14F-4D97-AF65-F5344CB8AC3E}">
        <p14:creationId xmlns:p14="http://schemas.microsoft.com/office/powerpoint/2010/main" val="3373388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160637" y="1198606"/>
                <a:ext cx="8822725" cy="5130112"/>
              </a:xfrm>
            </p:spPr>
            <p:txBody>
              <a:bodyPr>
                <a:normAutofit/>
              </a:bodyPr>
              <a:lstStyle/>
              <a:p>
                <a:pPr marL="0" indent="0">
                  <a:buNone/>
                </a:pPr>
                <a:r>
                  <a:rPr lang="en-US" dirty="0"/>
                  <a:t>Raoul needs </a:t>
                </a:r>
                <a14:m>
                  <m:oMath xmlns:m="http://schemas.openxmlformats.org/officeDocument/2006/math">
                    <m:r>
                      <a:rPr lang="en-US" i="1">
                        <a:latin typeface="Cambria Math" panose="02040503050406030204" pitchFamily="18" charset="0"/>
                      </a:rPr>
                      <m:t>$200</m:t>
                    </m:r>
                  </m:oMath>
                </a14:m>
                <a:r>
                  <a:rPr lang="en-US" dirty="0"/>
                  <a:t> to start a snow cone stand for this hot summer.  He borrows the money from a bank that charges </a:t>
                </a:r>
                <a14:m>
                  <m:oMath xmlns:m="http://schemas.openxmlformats.org/officeDocument/2006/math">
                    <m:r>
                      <a:rPr lang="en-US" i="1">
                        <a:latin typeface="Cambria Math" panose="02040503050406030204" pitchFamily="18" charset="0"/>
                      </a:rPr>
                      <m:t>4%</m:t>
                    </m:r>
                  </m:oMath>
                </a14:m>
                <a:r>
                  <a:rPr lang="en-US" dirty="0"/>
                  <a:t> simple interest per year.  </a:t>
                </a:r>
              </a:p>
              <a:p>
                <a:pPr lvl="0"/>
                <a:r>
                  <a:rPr lang="en-US" dirty="0"/>
                  <a:t>How much will he owe if he waits </a:t>
                </a:r>
                <a14:m>
                  <m:oMath xmlns:m="http://schemas.openxmlformats.org/officeDocument/2006/math">
                    <m:r>
                      <a:rPr lang="en-US" i="1">
                        <a:latin typeface="Cambria Math" panose="02040503050406030204" pitchFamily="18" charset="0"/>
                      </a:rPr>
                      <m:t>1</m:t>
                    </m:r>
                  </m:oMath>
                </a14:m>
                <a:r>
                  <a:rPr lang="en-US" dirty="0"/>
                  <a:t> year to pay back the loan?  If he waits </a:t>
                </a:r>
                <a14:m>
                  <m:oMath xmlns:m="http://schemas.openxmlformats.org/officeDocument/2006/math">
                    <m:r>
                      <a:rPr lang="en-US" i="1">
                        <a:latin typeface="Cambria Math" panose="02040503050406030204" pitchFamily="18" charset="0"/>
                      </a:rPr>
                      <m:t>2</m:t>
                    </m:r>
                  </m:oMath>
                </a14:m>
                <a:r>
                  <a:rPr lang="en-US" dirty="0"/>
                  <a:t> years?  </a:t>
                </a:r>
                <a14:m>
                  <m:oMath xmlns:m="http://schemas.openxmlformats.org/officeDocument/2006/math">
                    <m:r>
                      <a:rPr lang="en-US" i="1">
                        <a:latin typeface="Cambria Math" panose="02040503050406030204" pitchFamily="18" charset="0"/>
                      </a:rPr>
                      <m:t>3 </m:t>
                    </m:r>
                  </m:oMath>
                </a14:m>
                <a:r>
                  <a:rPr lang="en-US" dirty="0"/>
                  <a:t>years?  </a:t>
                </a:r>
                <a14:m>
                  <m:oMath xmlns:m="http://schemas.openxmlformats.org/officeDocument/2006/math">
                    <m:r>
                      <a:rPr lang="en-US" i="1">
                        <a:latin typeface="Cambria Math" panose="02040503050406030204" pitchFamily="18" charset="0"/>
                      </a:rPr>
                      <m:t>4 </m:t>
                    </m:r>
                  </m:oMath>
                </a14:m>
                <a:r>
                  <a:rPr lang="en-US" dirty="0"/>
                  <a:t>years?  </a:t>
                </a:r>
                <a14:m>
                  <m:oMath xmlns:m="http://schemas.openxmlformats.org/officeDocument/2006/math">
                    <m:r>
                      <a:rPr lang="en-US" i="1">
                        <a:latin typeface="Cambria Math" panose="02040503050406030204" pitchFamily="18" charset="0"/>
                      </a:rPr>
                      <m:t>5</m:t>
                    </m:r>
                  </m:oMath>
                </a14:m>
                <a:r>
                  <a:rPr lang="en-US" dirty="0"/>
                  <a:t> years?</a:t>
                </a:r>
              </a:p>
              <a:p>
                <a:pPr marL="0" indent="0">
                  <a:buNone/>
                </a:pPr>
                <a:r>
                  <a:rPr lang="en-US" dirty="0"/>
                  <a:t> </a:t>
                </a:r>
              </a:p>
              <a:p>
                <a:pPr marL="0" indent="0">
                  <a:buNone/>
                </a:pPr>
                <a:endParaRPr lang="en-US" dirty="0"/>
              </a:p>
              <a:p>
                <a:pPr marL="0" indent="0">
                  <a:buNone/>
                </a:pPr>
                <a:endParaRPr lang="en-US" dirty="0"/>
              </a:p>
              <a:p>
                <a:pPr lvl="0"/>
                <a:r>
                  <a:rPr lang="en-US" dirty="0"/>
                  <a:t>Write a formula for how much he will owe after </a:t>
                </a:r>
                <a14:m>
                  <m:oMath xmlns:m="http://schemas.openxmlformats.org/officeDocument/2006/math">
                    <m:r>
                      <a:rPr lang="en-US" i="1">
                        <a:latin typeface="Cambria Math" panose="02040503050406030204" pitchFamily="18" charset="0"/>
                      </a:rPr>
                      <m:t>𝑡</m:t>
                    </m:r>
                  </m:oMath>
                </a14:m>
                <a:r>
                  <a:rPr lang="en-US" dirty="0"/>
                  <a:t> years.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160637" y="1198606"/>
                <a:ext cx="8822725" cy="5130112"/>
              </a:xfrm>
              <a:blipFill>
                <a:blip r:embed="rId2"/>
                <a:stretch>
                  <a:fillRect l="-1007" t="-741" r="-2014"/>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88D6FF35-4D16-E242-A275-66DF39BA6AB4}"/>
              </a:ext>
            </a:extLst>
          </p:cNvPr>
          <p:cNvSpPr>
            <a:spLocks noGrp="1"/>
          </p:cNvSpPr>
          <p:nvPr>
            <p:ph type="title"/>
          </p:nvPr>
        </p:nvSpPr>
        <p:spPr>
          <a:xfrm>
            <a:off x="111209" y="150339"/>
            <a:ext cx="8822725" cy="990600"/>
          </a:xfrm>
        </p:spPr>
        <p:txBody>
          <a:bodyPr/>
          <a:lstStyle/>
          <a:p>
            <a:r>
              <a:rPr lang="en-US" dirty="0"/>
              <a:t>Example 1</a:t>
            </a:r>
          </a:p>
        </p:txBody>
      </p:sp>
    </p:spTree>
    <p:extLst>
      <p:ext uri="{BB962C8B-B14F-4D97-AF65-F5344CB8AC3E}">
        <p14:creationId xmlns:p14="http://schemas.microsoft.com/office/powerpoint/2010/main" val="395387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111209" y="963827"/>
            <a:ext cx="8822725" cy="5130112"/>
          </a:xfrm>
        </p:spPr>
        <p:txBody>
          <a:bodyPr>
            <a:normAutofit/>
          </a:bodyPr>
          <a:lstStyle/>
          <a:p>
            <a:pPr marL="0" indent="0">
              <a:buNone/>
            </a:pPr>
            <a:r>
              <a:rPr lang="en-US" dirty="0"/>
              <a:t>In the 1600s, banks realized that there was another way to compute interest and make even more money.  With compound interest, banks calculate the interest for the first period, add it to the total, and then calculate the interest on the total for the next period, and so on.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92B9F47-F7F5-394C-BCD9-EAB9D6B58A9E}"/>
              </a:ext>
            </a:extLst>
          </p:cNvPr>
          <p:cNvPicPr>
            <a:picLocks noChangeAspect="1"/>
          </p:cNvPicPr>
          <p:nvPr/>
        </p:nvPicPr>
        <p:blipFill>
          <a:blip r:embed="rId2"/>
          <a:stretch>
            <a:fillRect/>
          </a:stretch>
        </p:blipFill>
        <p:spPr>
          <a:xfrm>
            <a:off x="279400" y="3096054"/>
            <a:ext cx="8585200" cy="2692400"/>
          </a:xfrm>
          <a:prstGeom prst="rect">
            <a:avLst/>
          </a:prstGeom>
        </p:spPr>
      </p:pic>
    </p:spTree>
    <p:extLst>
      <p:ext uri="{BB962C8B-B14F-4D97-AF65-F5344CB8AC3E}">
        <p14:creationId xmlns:p14="http://schemas.microsoft.com/office/powerpoint/2010/main" val="472757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79400" y="3095365"/>
            <a:ext cx="8822725" cy="1087395"/>
          </a:xfrm>
        </p:spPr>
        <p:txBody>
          <a:bodyPr>
            <a:normAutofit/>
          </a:bodyPr>
          <a:lstStyle/>
          <a:p>
            <a:pPr marL="0" indent="0">
              <a:buNone/>
            </a:pPr>
            <a:r>
              <a:rPr lang="en-US" dirty="0"/>
              <a:t>Try to write an explicit formula for this. Start with writing the recursive pattern.</a:t>
            </a:r>
          </a:p>
          <a:p>
            <a:pPr marL="0" indent="0">
              <a:buNone/>
            </a:pPr>
            <a:endParaRPr lang="en-US" dirty="0"/>
          </a:p>
        </p:txBody>
      </p:sp>
      <p:pic>
        <p:nvPicPr>
          <p:cNvPr id="4" name="Picture 3">
            <a:extLst>
              <a:ext uri="{FF2B5EF4-FFF2-40B4-BE49-F238E27FC236}">
                <a16:creationId xmlns:a16="http://schemas.microsoft.com/office/drawing/2014/main" id="{D92B9F47-F7F5-394C-BCD9-EAB9D6B58A9E}"/>
              </a:ext>
            </a:extLst>
          </p:cNvPr>
          <p:cNvPicPr>
            <a:picLocks noChangeAspect="1"/>
          </p:cNvPicPr>
          <p:nvPr/>
        </p:nvPicPr>
        <p:blipFill>
          <a:blip r:embed="rId2"/>
          <a:stretch>
            <a:fillRect/>
          </a:stretch>
        </p:blipFill>
        <p:spPr>
          <a:xfrm>
            <a:off x="279400" y="345642"/>
            <a:ext cx="8585200" cy="2692400"/>
          </a:xfrm>
          <a:prstGeom prst="rect">
            <a:avLst/>
          </a:prstGeom>
        </p:spPr>
      </p:pic>
      <p:pic>
        <p:nvPicPr>
          <p:cNvPr id="9" name="Picture 8">
            <a:extLst>
              <a:ext uri="{FF2B5EF4-FFF2-40B4-BE49-F238E27FC236}">
                <a16:creationId xmlns:a16="http://schemas.microsoft.com/office/drawing/2014/main" id="{6C72B0EA-0745-294A-81DF-215A062EA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84711"/>
            <a:ext cx="8077200" cy="1854200"/>
          </a:xfrm>
          <a:prstGeom prst="rect">
            <a:avLst/>
          </a:prstGeom>
        </p:spPr>
      </p:pic>
    </p:spTree>
    <p:extLst>
      <p:ext uri="{BB962C8B-B14F-4D97-AF65-F5344CB8AC3E}">
        <p14:creationId xmlns:p14="http://schemas.microsoft.com/office/powerpoint/2010/main" val="2517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5929BED-93D1-AA46-917F-633E4B068C2A}"/>
                  </a:ext>
                </a:extLst>
              </p:cNvPr>
              <p:cNvSpPr/>
              <p:nvPr/>
            </p:nvSpPr>
            <p:spPr>
              <a:xfrm>
                <a:off x="290383" y="975329"/>
                <a:ext cx="8563233" cy="1200329"/>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Jack has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$500</m:t>
                    </m:r>
                  </m:oMath>
                </a14:m>
                <a:r>
                  <a:rPr lang="en-US" sz="2400" dirty="0">
                    <a:latin typeface="Calibri" panose="020F0502020204030204" pitchFamily="34" charset="0"/>
                    <a:ea typeface="Calibri" panose="020F0502020204030204" pitchFamily="34" charset="0"/>
                    <a:cs typeface="Times New Roman" panose="02020603050405020304" pitchFamily="18" charset="0"/>
                  </a:rPr>
                  <a:t> to invest.  The bank offers an interest rate of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6%</m:t>
                    </m:r>
                  </m:oMath>
                </a14:m>
                <a:r>
                  <a:rPr lang="en-US" sz="2400" dirty="0">
                    <a:latin typeface="Calibri" panose="020F0502020204030204" pitchFamily="34" charset="0"/>
                    <a:ea typeface="Calibri" panose="020F0502020204030204" pitchFamily="34" charset="0"/>
                    <a:cs typeface="Times New Roman" panose="02020603050405020304" pitchFamily="18" charset="0"/>
                  </a:rPr>
                  <a:t> compounded annually.  How much money will Jack have after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1</m:t>
                    </m:r>
                  </m:oMath>
                </a14:m>
                <a:r>
                  <a:rPr lang="en-US" sz="2400" dirty="0">
                    <a:latin typeface="Calibri" panose="020F0502020204030204" pitchFamily="34" charset="0"/>
                    <a:ea typeface="Calibri" panose="020F0502020204030204" pitchFamily="34" charset="0"/>
                    <a:cs typeface="Times New Roman" panose="02020603050405020304" pitchFamily="18" charset="0"/>
                  </a:rPr>
                  <a:t> year?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2</m:t>
                    </m:r>
                  </m:oMath>
                </a14:m>
                <a:r>
                  <a:rPr lang="en-US" sz="2400" dirty="0">
                    <a:latin typeface="Calibri" panose="020F0502020204030204" pitchFamily="34" charset="0"/>
                    <a:ea typeface="Calibri" panose="020F0502020204030204" pitchFamily="34" charset="0"/>
                    <a:cs typeface="Times New Roman" panose="02020603050405020304" pitchFamily="18" charset="0"/>
                  </a:rPr>
                  <a:t> years?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5</m:t>
                    </m:r>
                  </m:oMath>
                </a14:m>
                <a:r>
                  <a:rPr lang="en-US" sz="2400" dirty="0">
                    <a:latin typeface="Calibri" panose="020F0502020204030204" pitchFamily="34" charset="0"/>
                    <a:ea typeface="Calibri" panose="020F0502020204030204" pitchFamily="34" charset="0"/>
                    <a:cs typeface="Times New Roman" panose="02020603050405020304" pitchFamily="18" charset="0"/>
                  </a:rPr>
                  <a:t> years?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10</m:t>
                    </m:r>
                  </m:oMath>
                </a14:m>
                <a:r>
                  <a:rPr lang="en-US" sz="2400" dirty="0">
                    <a:latin typeface="Calibri" panose="020F0502020204030204" pitchFamily="34" charset="0"/>
                    <a:ea typeface="Calibri" panose="020F0502020204030204" pitchFamily="34" charset="0"/>
                    <a:cs typeface="Times New Roman" panose="02020603050405020304" pitchFamily="18" charset="0"/>
                  </a:rPr>
                  <a:t> years?</a:t>
                </a:r>
                <a:r>
                  <a:rPr lang="en-US" sz="2400" dirty="0">
                    <a:effectLst/>
                  </a:rPr>
                  <a:t> </a:t>
                </a:r>
                <a:endParaRPr lang="en-US" sz="2400" dirty="0"/>
              </a:p>
            </p:txBody>
          </p:sp>
        </mc:Choice>
        <mc:Fallback xmlns="">
          <p:sp>
            <p:nvSpPr>
              <p:cNvPr id="2" name="Rectangle 1">
                <a:extLst>
                  <a:ext uri="{FF2B5EF4-FFF2-40B4-BE49-F238E27FC236}">
                    <a16:creationId xmlns:a16="http://schemas.microsoft.com/office/drawing/2014/main" id="{85929BED-93D1-AA46-917F-633E4B068C2A}"/>
                  </a:ext>
                </a:extLst>
              </p:cNvPr>
              <p:cNvSpPr>
                <a:spLocks noRot="1" noChangeAspect="1" noMove="1" noResize="1" noEditPoints="1" noAdjustHandles="1" noChangeArrowheads="1" noChangeShapeType="1" noTextEdit="1"/>
              </p:cNvSpPr>
              <p:nvPr/>
            </p:nvSpPr>
            <p:spPr>
              <a:xfrm>
                <a:off x="290383" y="975329"/>
                <a:ext cx="8563233" cy="1200329"/>
              </a:xfrm>
              <a:prstGeom prst="rect">
                <a:avLst/>
              </a:prstGeom>
              <a:blipFill>
                <a:blip r:embed="rId2"/>
                <a:stretch>
                  <a:fillRect l="-1037" t="-3158" b="-9474"/>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5D8EDBF4-F897-4549-BBCF-9B21A75B37A0}"/>
              </a:ext>
            </a:extLst>
          </p:cNvPr>
          <p:cNvSpPr txBox="1">
            <a:spLocks/>
          </p:cNvSpPr>
          <p:nvPr/>
        </p:nvSpPr>
        <p:spPr>
          <a:xfrm>
            <a:off x="111209" y="261552"/>
            <a:ext cx="8822725"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Example 2</a:t>
            </a:r>
          </a:p>
        </p:txBody>
      </p:sp>
    </p:spTree>
    <p:extLst>
      <p:ext uri="{BB962C8B-B14F-4D97-AF65-F5344CB8AC3E}">
        <p14:creationId xmlns:p14="http://schemas.microsoft.com/office/powerpoint/2010/main" val="2421408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13BE-7AD7-DF48-9DD3-A9D5F4FF2E0A}"/>
              </a:ext>
            </a:extLst>
          </p:cNvPr>
          <p:cNvSpPr>
            <a:spLocks noGrp="1"/>
          </p:cNvSpPr>
          <p:nvPr>
            <p:ph type="title"/>
          </p:nvPr>
        </p:nvSpPr>
        <p:spPr>
          <a:xfrm>
            <a:off x="111209" y="150339"/>
            <a:ext cx="8822725" cy="990600"/>
          </a:xfrm>
        </p:spPr>
        <p:txBody>
          <a:bodyPr/>
          <a:lstStyle/>
          <a:p>
            <a:r>
              <a:rPr lang="en-US" dirty="0"/>
              <a:t>Example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10066" y="943228"/>
                <a:ext cx="8822725" cy="2121245"/>
              </a:xfrm>
            </p:spPr>
            <p:txBody>
              <a:bodyPr>
                <a:normAutofit/>
              </a:bodyPr>
              <a:lstStyle/>
              <a:p>
                <a:pPr marL="0" indent="0">
                  <a:buNone/>
                </a:pPr>
                <a:r>
                  <a:rPr lang="en-US" dirty="0"/>
                  <a:t>If you have </a:t>
                </a:r>
                <a14:m>
                  <m:oMath xmlns:m="http://schemas.openxmlformats.org/officeDocument/2006/math">
                    <m:r>
                      <a:rPr lang="en-US" i="1">
                        <a:latin typeface="Cambria Math" panose="02040503050406030204" pitchFamily="18" charset="0"/>
                      </a:rPr>
                      <m:t>$200</m:t>
                    </m:r>
                  </m:oMath>
                </a14:m>
                <a:r>
                  <a:rPr lang="en-US" dirty="0"/>
                  <a:t> to invest for </a:t>
                </a:r>
                <a14:m>
                  <m:oMath xmlns:m="http://schemas.openxmlformats.org/officeDocument/2006/math">
                    <m:r>
                      <a:rPr lang="en-US" i="1">
                        <a:latin typeface="Cambria Math" panose="02040503050406030204" pitchFamily="18" charset="0"/>
                      </a:rPr>
                      <m:t>10</m:t>
                    </m:r>
                  </m:oMath>
                </a14:m>
                <a:r>
                  <a:rPr lang="en-US" dirty="0"/>
                  <a:t> years, would you rather invest your money in a bank that pays </a:t>
                </a:r>
                <a14:m>
                  <m:oMath xmlns:m="http://schemas.openxmlformats.org/officeDocument/2006/math">
                    <m:r>
                      <a:rPr lang="en-US" i="1">
                        <a:latin typeface="Cambria Math" panose="02040503050406030204" pitchFamily="18" charset="0"/>
                      </a:rPr>
                      <m:t>7%</m:t>
                    </m:r>
                  </m:oMath>
                </a14:m>
                <a:r>
                  <a:rPr lang="en-US" dirty="0"/>
                  <a:t> simple interest or in a bank that pays </a:t>
                </a:r>
                <a14:m>
                  <m:oMath xmlns:m="http://schemas.openxmlformats.org/officeDocument/2006/math">
                    <m:r>
                      <a:rPr lang="en-US" i="1">
                        <a:latin typeface="Cambria Math" panose="02040503050406030204" pitchFamily="18" charset="0"/>
                      </a:rPr>
                      <m:t>5%</m:t>
                    </m:r>
                  </m:oMath>
                </a14:m>
                <a:r>
                  <a:rPr lang="en-US" dirty="0"/>
                  <a:t> interest compounded annually?  Is there anything you could change in the problem that would make you change your answer?</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210066" y="943228"/>
                <a:ext cx="8822725" cy="2121245"/>
              </a:xfrm>
              <a:blipFill>
                <a:blip r:embed="rId2"/>
                <a:stretch>
                  <a:fillRect l="-1007" t="-1786" r="-576"/>
                </a:stretch>
              </a:blipFill>
            </p:spPr>
            <p:txBody>
              <a:bodyPr/>
              <a:lstStyle/>
              <a:p>
                <a:r>
                  <a:rPr lang="en-US">
                    <a:noFill/>
                  </a:rPr>
                  <a:t> </a:t>
                </a:r>
              </a:p>
            </p:txBody>
          </p:sp>
        </mc:Fallback>
      </mc:AlternateContent>
    </p:spTree>
    <p:extLst>
      <p:ext uri="{BB962C8B-B14F-4D97-AF65-F5344CB8AC3E}">
        <p14:creationId xmlns:p14="http://schemas.microsoft.com/office/powerpoint/2010/main" val="1684931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779A-500A-0A43-BD38-2B608BB8A6EF}"/>
              </a:ext>
            </a:extLst>
          </p:cNvPr>
          <p:cNvSpPr>
            <a:spLocks noGrp="1"/>
          </p:cNvSpPr>
          <p:nvPr>
            <p:ph type="title"/>
          </p:nvPr>
        </p:nvSpPr>
        <p:spPr>
          <a:xfrm>
            <a:off x="284203" y="137983"/>
            <a:ext cx="8229600" cy="990600"/>
          </a:xfrm>
        </p:spPr>
        <p:txBody>
          <a:bodyPr/>
          <a:lstStyle/>
          <a:p>
            <a:r>
              <a:rPr lang="en-US" dirty="0"/>
              <a:t>Notes - Interest</a:t>
            </a:r>
          </a:p>
        </p:txBody>
      </p:sp>
      <p:sp>
        <p:nvSpPr>
          <p:cNvPr id="3" name="Content Placeholder 2">
            <a:extLst>
              <a:ext uri="{FF2B5EF4-FFF2-40B4-BE49-F238E27FC236}">
                <a16:creationId xmlns:a16="http://schemas.microsoft.com/office/drawing/2014/main" id="{2B3BC20D-F7AE-E846-B723-B973F1D94F0F}"/>
              </a:ext>
            </a:extLst>
          </p:cNvPr>
          <p:cNvSpPr>
            <a:spLocks noGrp="1"/>
          </p:cNvSpPr>
          <p:nvPr>
            <p:ph idx="1"/>
          </p:nvPr>
        </p:nvSpPr>
        <p:spPr>
          <a:xfrm>
            <a:off x="284203" y="1155355"/>
            <a:ext cx="8229600" cy="4876800"/>
          </a:xfrm>
        </p:spPr>
        <p:txBody>
          <a:bodyPr/>
          <a:lstStyle/>
          <a:p>
            <a:pPr marL="0" indent="0">
              <a:buNone/>
            </a:pPr>
            <a:r>
              <a:rPr lang="en-US" b="1" u="sng" cap="small" dirty="0"/>
              <a:t>Simple interest</a:t>
            </a:r>
            <a:r>
              <a:rPr lang="en-US" b="1" dirty="0"/>
              <a:t>:  Interest is calculated once per year on the original amount borrowed or invested.  The interest does not become part of the amount borrowed or owed (the principal).   I = </a:t>
            </a:r>
            <a:r>
              <a:rPr lang="en-US" b="1" dirty="0" err="1"/>
              <a:t>prt</a:t>
            </a:r>
            <a:r>
              <a:rPr lang="en-US" b="1" dirty="0"/>
              <a:t> (calculates interest only)</a:t>
            </a:r>
          </a:p>
          <a:p>
            <a:endParaRPr lang="en-US" dirty="0"/>
          </a:p>
          <a:p>
            <a:pPr marL="0" indent="0">
              <a:buNone/>
            </a:pPr>
            <a:r>
              <a:rPr lang="en-US" b="1" u="sng" cap="small" dirty="0"/>
              <a:t>Compound interest</a:t>
            </a:r>
            <a:r>
              <a:rPr lang="en-US" b="1" dirty="0"/>
              <a:t>:  Interest is calculated once per period on the current amount borrowed or invested.  Each period, the interest becomes a part of the principal.  FV = p(1+r)</a:t>
            </a:r>
            <a:r>
              <a:rPr lang="en-US" b="1" baseline="30000" dirty="0"/>
              <a:t>t </a:t>
            </a:r>
            <a:r>
              <a:rPr lang="en-US" b="1" dirty="0"/>
              <a:t>(calculates future total)</a:t>
            </a:r>
          </a:p>
          <a:p>
            <a:pPr marL="0" indent="0">
              <a:buNone/>
            </a:pPr>
            <a:endParaRPr lang="en-US" b="1" baseline="30000" dirty="0"/>
          </a:p>
          <a:p>
            <a:pPr marL="0" indent="0">
              <a:buNone/>
            </a:pPr>
            <a:r>
              <a:rPr lang="en-US" b="1" dirty="0"/>
              <a:t>r is the interest rate written as a decimal, t is time, p is principal amount</a:t>
            </a:r>
            <a:endParaRPr lang="en-US" dirty="0"/>
          </a:p>
          <a:p>
            <a:endParaRPr lang="en-US" dirty="0"/>
          </a:p>
        </p:txBody>
      </p:sp>
    </p:spTree>
    <p:extLst>
      <p:ext uri="{BB962C8B-B14F-4D97-AF65-F5344CB8AC3E}">
        <p14:creationId xmlns:p14="http://schemas.microsoft.com/office/powerpoint/2010/main" val="1295891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a:xfrm>
            <a:off x="4754880" y="2316162"/>
            <a:ext cx="3931920" cy="3951288"/>
          </a:xfrm>
        </p:spPr>
        <p:txBody>
          <a:bodyPr/>
          <a:lstStyle/>
          <a:p>
            <a:r>
              <a:rPr lang="en-US" dirty="0"/>
              <a:t>Classwork/homework</a:t>
            </a:r>
          </a:p>
          <a:p>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a:xfrm>
            <a:off x="457200" y="2316162"/>
            <a:ext cx="3931920" cy="3951288"/>
          </a:xfrm>
        </p:spPr>
        <p:txBody>
          <a:bodyPr/>
          <a:lstStyle/>
          <a:p>
            <a:r>
              <a:rPr lang="en-US" dirty="0"/>
              <a:t>Complete </a:t>
            </a:r>
            <a:r>
              <a:rPr lang="en-US" dirty="0" err="1"/>
              <a:t>classworks</a:t>
            </a:r>
            <a:r>
              <a:rPr lang="en-US" dirty="0"/>
              <a:t> 1-3</a:t>
            </a:r>
          </a:p>
          <a:p>
            <a:pPr lvl="1"/>
            <a:endParaRPr lang="en-US" dirty="0"/>
          </a:p>
          <a:p>
            <a:endParaRPr lang="en-US" dirty="0"/>
          </a:p>
          <a:p>
            <a:endParaRPr lang="en-US" dirty="0"/>
          </a:p>
        </p:txBody>
      </p:sp>
    </p:spTree>
    <p:extLst>
      <p:ext uri="{BB962C8B-B14F-4D97-AF65-F5344CB8AC3E}">
        <p14:creationId xmlns:p14="http://schemas.microsoft.com/office/powerpoint/2010/main" val="48762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5</a:t>
            </a:r>
          </a:p>
        </p:txBody>
      </p:sp>
      <p:sp>
        <p:nvSpPr>
          <p:cNvPr id="3" name="Subtitle 2"/>
          <p:cNvSpPr>
            <a:spLocks noGrp="1"/>
          </p:cNvSpPr>
          <p:nvPr>
            <p:ph type="subTitle" idx="1"/>
          </p:nvPr>
        </p:nvSpPr>
        <p:spPr>
          <a:xfrm>
            <a:off x="685800" y="3505200"/>
            <a:ext cx="7580870" cy="1752600"/>
          </a:xfrm>
        </p:spPr>
        <p:txBody>
          <a:bodyPr/>
          <a:lstStyle/>
          <a:p>
            <a:r>
              <a:rPr lang="en-US" dirty="0"/>
              <a:t>Warm up/example, Classwork, discussion/summary</a:t>
            </a:r>
          </a:p>
        </p:txBody>
      </p:sp>
    </p:spTree>
    <p:extLst>
      <p:ext uri="{BB962C8B-B14F-4D97-AF65-F5344CB8AC3E}">
        <p14:creationId xmlns:p14="http://schemas.microsoft.com/office/powerpoint/2010/main" val="2385258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903C-BFA8-334F-B8BA-50A836A8E43F}"/>
              </a:ext>
            </a:extLst>
          </p:cNvPr>
          <p:cNvSpPr>
            <a:spLocks noGrp="1"/>
          </p:cNvSpPr>
          <p:nvPr>
            <p:ph type="title"/>
          </p:nvPr>
        </p:nvSpPr>
        <p:spPr>
          <a:xfrm>
            <a:off x="24712" y="150339"/>
            <a:ext cx="8229600" cy="990600"/>
          </a:xfrm>
        </p:spPr>
        <p:txBody>
          <a:bodyPr/>
          <a:lstStyle/>
          <a:p>
            <a:r>
              <a:rPr lang="en-US" dirty="0"/>
              <a:t>Warm Up/example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8AE4A-9061-B54A-AEB5-8DBD3C9B6EBE}"/>
                  </a:ext>
                </a:extLst>
              </p:cNvPr>
              <p:cNvSpPr>
                <a:spLocks noGrp="1"/>
              </p:cNvSpPr>
              <p:nvPr>
                <p:ph idx="1"/>
              </p:nvPr>
            </p:nvSpPr>
            <p:spPr>
              <a:xfrm>
                <a:off x="185351" y="963827"/>
                <a:ext cx="8649729" cy="5130112"/>
              </a:xfrm>
            </p:spPr>
            <p:txBody>
              <a:bodyPr>
                <a:normAutofit fontScale="85000" lnSpcReduction="10000"/>
              </a:bodyPr>
              <a:lstStyle/>
              <a:p>
                <a:pPr marL="0" lvl="0" indent="0">
                  <a:buNone/>
                </a:pPr>
                <a:r>
                  <a:rPr lang="en-US" dirty="0"/>
                  <a:t>Two equipment rental companies have different penalty policies for returning a piece of equipment late.</a:t>
                </a:r>
              </a:p>
              <a:p>
                <a:pPr marL="0" indent="0">
                  <a:buNone/>
                </a:pPr>
                <a:r>
                  <a:rPr lang="en-US" sz="2200" b="1" dirty="0"/>
                  <a:t>       </a:t>
                </a:r>
                <a:r>
                  <a:rPr lang="en-US" sz="2200" b="1" u="sng" dirty="0"/>
                  <a:t>Company 1</a:t>
                </a:r>
                <a:r>
                  <a:rPr lang="en-US" sz="2200" dirty="0"/>
                  <a:t>:  On day </a:t>
                </a:r>
                <a14:m>
                  <m:oMath xmlns:m="http://schemas.openxmlformats.org/officeDocument/2006/math">
                    <m:r>
                      <a:rPr lang="en-US" sz="2200" i="1">
                        <a:latin typeface="Cambria Math" panose="02040503050406030204" pitchFamily="18" charset="0"/>
                      </a:rPr>
                      <m:t>1</m:t>
                    </m:r>
                  </m:oMath>
                </a14:m>
                <a:r>
                  <a:rPr lang="en-US" sz="2200" dirty="0"/>
                  <a:t>, the penalty is </a:t>
                </a:r>
                <a14:m>
                  <m:oMath xmlns:m="http://schemas.openxmlformats.org/officeDocument/2006/math">
                    <m:r>
                      <a:rPr lang="en-US" sz="2200" i="1">
                        <a:latin typeface="Cambria Math" panose="02040503050406030204" pitchFamily="18" charset="0"/>
                      </a:rPr>
                      <m:t>$5</m:t>
                    </m:r>
                  </m:oMath>
                </a14:m>
                <a:r>
                  <a:rPr lang="en-US" sz="2200" dirty="0"/>
                  <a:t>.  On day </a:t>
                </a:r>
                <a14:m>
                  <m:oMath xmlns:m="http://schemas.openxmlformats.org/officeDocument/2006/math">
                    <m:r>
                      <a:rPr lang="en-US" sz="2200" i="1">
                        <a:latin typeface="Cambria Math" panose="02040503050406030204" pitchFamily="18" charset="0"/>
                      </a:rPr>
                      <m:t>2</m:t>
                    </m:r>
                  </m:oMath>
                </a14:m>
                <a:r>
                  <a:rPr lang="en-US" sz="2200" dirty="0"/>
                  <a:t>, the penalty is </a:t>
                </a:r>
                <a14:m>
                  <m:oMath xmlns:m="http://schemas.openxmlformats.org/officeDocument/2006/math">
                    <m:r>
                      <a:rPr lang="en-US" sz="2200" b="0" i="0" smtClean="0">
                        <a:latin typeface="Cambria Math" panose="02040503050406030204" pitchFamily="18" charset="0"/>
                      </a:rPr>
                      <m:t>          </m:t>
                    </m:r>
                    <m:r>
                      <a:rPr lang="en-US" sz="2200" i="1">
                        <a:latin typeface="Cambria Math" panose="02040503050406030204" pitchFamily="18" charset="0"/>
                      </a:rPr>
                      <m:t>$10</m:t>
                    </m:r>
                  </m:oMath>
                </a14:m>
                <a:r>
                  <a:rPr lang="en-US" sz="2200" dirty="0"/>
                  <a:t>.  On day </a:t>
                </a:r>
                <a14:m>
                  <m:oMath xmlns:m="http://schemas.openxmlformats.org/officeDocument/2006/math">
                    <m:r>
                      <a:rPr lang="en-US" sz="2200" i="1">
                        <a:latin typeface="Cambria Math" panose="02040503050406030204" pitchFamily="18" charset="0"/>
                      </a:rPr>
                      <m:t>3</m:t>
                    </m:r>
                  </m:oMath>
                </a14:m>
                <a:r>
                  <a:rPr lang="en-US" sz="2200" dirty="0"/>
                  <a:t>, the penalty is </a:t>
                </a:r>
                <a14:m>
                  <m:oMath xmlns:m="http://schemas.openxmlformats.org/officeDocument/2006/math">
                    <m:r>
                      <a:rPr lang="en-US" sz="2200" i="1">
                        <a:latin typeface="Cambria Math" panose="02040503050406030204" pitchFamily="18" charset="0"/>
                      </a:rPr>
                      <m:t>$15</m:t>
                    </m:r>
                  </m:oMath>
                </a14:m>
                <a:r>
                  <a:rPr lang="en-US" sz="2200" dirty="0"/>
                  <a:t>.  On day </a:t>
                </a:r>
                <a14:m>
                  <m:oMath xmlns:m="http://schemas.openxmlformats.org/officeDocument/2006/math">
                    <m:r>
                      <a:rPr lang="en-US" sz="2200" i="1">
                        <a:latin typeface="Cambria Math" panose="02040503050406030204" pitchFamily="18" charset="0"/>
                      </a:rPr>
                      <m:t>4</m:t>
                    </m:r>
                  </m:oMath>
                </a14:m>
                <a:r>
                  <a:rPr lang="en-US" sz="2200" dirty="0"/>
                  <a:t>, the penalty is </a:t>
                </a:r>
                <a14:m>
                  <m:oMath xmlns:m="http://schemas.openxmlformats.org/officeDocument/2006/math">
                    <m:r>
                      <a:rPr lang="en-US" sz="2200" i="1">
                        <a:latin typeface="Cambria Math" panose="02040503050406030204" pitchFamily="18" charset="0"/>
                      </a:rPr>
                      <m:t>$20</m:t>
                    </m:r>
                  </m:oMath>
                </a14:m>
                <a:r>
                  <a:rPr lang="en-US" sz="2200" dirty="0"/>
                  <a:t>, and           </a:t>
                </a:r>
              </a:p>
              <a:p>
                <a:pPr marL="0" indent="0">
                  <a:buNone/>
                </a:pPr>
                <a:r>
                  <a:rPr lang="en-US" sz="2200" dirty="0"/>
                  <a:t>         so on, increasing by </a:t>
                </a:r>
                <a14:m>
                  <m:oMath xmlns:m="http://schemas.openxmlformats.org/officeDocument/2006/math">
                    <m:r>
                      <a:rPr lang="en-US" sz="2200" i="1">
                        <a:latin typeface="Cambria Math" panose="02040503050406030204" pitchFamily="18" charset="0"/>
                      </a:rPr>
                      <m:t>$5</m:t>
                    </m:r>
                  </m:oMath>
                </a14:m>
                <a:r>
                  <a:rPr lang="en-US" sz="2200" dirty="0"/>
                  <a:t> each day the equipment is late.</a:t>
                </a:r>
              </a:p>
              <a:p>
                <a:pPr marL="0" indent="0">
                  <a:buNone/>
                </a:pPr>
                <a:r>
                  <a:rPr lang="en-US" sz="2200" b="1" dirty="0"/>
                  <a:t>       </a:t>
                </a:r>
                <a:r>
                  <a:rPr lang="en-US" sz="2200" b="1" u="sng" dirty="0"/>
                  <a:t>Company 2:</a:t>
                </a:r>
                <a:r>
                  <a:rPr lang="en-US" sz="2200" dirty="0"/>
                  <a:t>  On day </a:t>
                </a:r>
                <a14:m>
                  <m:oMath xmlns:m="http://schemas.openxmlformats.org/officeDocument/2006/math">
                    <m:r>
                      <a:rPr lang="en-US" sz="2200" i="1">
                        <a:latin typeface="Cambria Math" panose="02040503050406030204" pitchFamily="18" charset="0"/>
                      </a:rPr>
                      <m:t>1</m:t>
                    </m:r>
                  </m:oMath>
                </a14:m>
                <a:r>
                  <a:rPr lang="en-US" sz="2200" dirty="0"/>
                  <a:t>, the penalty is </a:t>
                </a:r>
                <a14:m>
                  <m:oMath xmlns:m="http://schemas.openxmlformats.org/officeDocument/2006/math">
                    <m:r>
                      <a:rPr lang="en-US" sz="2200" i="1">
                        <a:latin typeface="Cambria Math" panose="02040503050406030204" pitchFamily="18" charset="0"/>
                      </a:rPr>
                      <m:t>$0.01</m:t>
                    </m:r>
                  </m:oMath>
                </a14:m>
                <a:r>
                  <a:rPr lang="en-US" sz="2200" dirty="0"/>
                  <a:t>.  On day </a:t>
                </a:r>
                <a14:m>
                  <m:oMath xmlns:m="http://schemas.openxmlformats.org/officeDocument/2006/math">
                    <m:r>
                      <a:rPr lang="en-US" sz="2200" i="1">
                        <a:latin typeface="Cambria Math" panose="02040503050406030204" pitchFamily="18" charset="0"/>
                      </a:rPr>
                      <m:t>2</m:t>
                    </m:r>
                  </m:oMath>
                </a14:m>
                <a:r>
                  <a:rPr lang="en-US" sz="2200" dirty="0"/>
                  <a:t>, the penalty  </a:t>
                </a:r>
              </a:p>
              <a:p>
                <a:pPr marL="0" indent="0">
                  <a:buNone/>
                </a:pPr>
                <a:r>
                  <a:rPr lang="en-US" sz="2200" dirty="0"/>
                  <a:t>         is</a:t>
                </a:r>
                <a14:m>
                  <m:oMath xmlns:m="http://schemas.openxmlformats.org/officeDocument/2006/math">
                    <m:r>
                      <a:rPr lang="en-US" sz="2200" i="1">
                        <a:latin typeface="Cambria Math" panose="02040503050406030204" pitchFamily="18" charset="0"/>
                      </a:rPr>
                      <m:t> $0.02</m:t>
                    </m:r>
                  </m:oMath>
                </a14:m>
                <a:r>
                  <a:rPr lang="en-US" sz="2200" dirty="0"/>
                  <a:t>.  On day </a:t>
                </a:r>
                <a14:m>
                  <m:oMath xmlns:m="http://schemas.openxmlformats.org/officeDocument/2006/math">
                    <m:r>
                      <a:rPr lang="en-US" sz="2200" i="1">
                        <a:latin typeface="Cambria Math" panose="02040503050406030204" pitchFamily="18" charset="0"/>
                      </a:rPr>
                      <m:t>3</m:t>
                    </m:r>
                  </m:oMath>
                </a14:m>
                <a:r>
                  <a:rPr lang="en-US" sz="2200" dirty="0"/>
                  <a:t>, the penalty is </a:t>
                </a:r>
                <a14:m>
                  <m:oMath xmlns:m="http://schemas.openxmlformats.org/officeDocument/2006/math">
                    <m:r>
                      <a:rPr lang="en-US" sz="2200" i="1">
                        <a:latin typeface="Cambria Math" panose="02040503050406030204" pitchFamily="18" charset="0"/>
                      </a:rPr>
                      <m:t>$0.04</m:t>
                    </m:r>
                  </m:oMath>
                </a14:m>
                <a:r>
                  <a:rPr lang="en-US" sz="2200" dirty="0"/>
                  <a:t>.  On day </a:t>
                </a:r>
                <a14:m>
                  <m:oMath xmlns:m="http://schemas.openxmlformats.org/officeDocument/2006/math">
                    <m:r>
                      <a:rPr lang="en-US" sz="2200" i="1">
                        <a:latin typeface="Cambria Math" panose="02040503050406030204" pitchFamily="18" charset="0"/>
                      </a:rPr>
                      <m:t>4</m:t>
                    </m:r>
                  </m:oMath>
                </a14:m>
                <a:r>
                  <a:rPr lang="en-US" sz="2200" dirty="0"/>
                  <a:t>, the penalty is </a:t>
                </a:r>
                <a14:m>
                  <m:oMath xmlns:m="http://schemas.openxmlformats.org/officeDocument/2006/math">
                    <m:r>
                      <a:rPr lang="en-US" sz="2200" i="1">
                        <a:latin typeface="Cambria Math" panose="02040503050406030204" pitchFamily="18" charset="0"/>
                      </a:rPr>
                      <m:t>$0.08</m:t>
                    </m:r>
                  </m:oMath>
                </a14:m>
                <a:r>
                  <a:rPr lang="en-US" sz="2200" dirty="0"/>
                  <a:t>, </a:t>
                </a:r>
              </a:p>
              <a:p>
                <a:pPr marL="0" indent="0">
                  <a:buNone/>
                </a:pPr>
                <a:r>
                  <a:rPr lang="en-US" sz="2200" dirty="0"/>
                  <a:t>         and so on, doubling in amount each additional day late. </a:t>
                </a:r>
              </a:p>
              <a:p>
                <a:pPr marL="0" indent="0">
                  <a:buNone/>
                </a:pPr>
                <a:endParaRPr lang="en-US" dirty="0"/>
              </a:p>
              <a:p>
                <a:pPr marL="0" indent="0">
                  <a:buNone/>
                </a:pPr>
                <a:r>
                  <a:rPr lang="en-US" dirty="0"/>
                  <a:t>Jim rented a digger from Company 2 because he thought it had the better late return policy.  The job he was doing with the digger took longer than he expected, but it did not concern him because the late penalty seemed so reasonable.  When he returned the digger </a:t>
                </a:r>
                <a14:m>
                  <m:oMath xmlns:m="http://schemas.openxmlformats.org/officeDocument/2006/math">
                    <m:r>
                      <a:rPr lang="en-US" i="1">
                        <a:latin typeface="Cambria Math" panose="02040503050406030204" pitchFamily="18" charset="0"/>
                      </a:rPr>
                      <m:t>15</m:t>
                    </m:r>
                  </m:oMath>
                </a14:m>
                <a:r>
                  <a:rPr lang="en-US" dirty="0"/>
                  <a:t> days late, he was shocked by the penalty fee.  What did he pay, and what would he have paid if he had used Company 1 instead? </a:t>
                </a:r>
              </a:p>
            </p:txBody>
          </p:sp>
        </mc:Choice>
        <mc:Fallback xmlns="">
          <p:sp>
            <p:nvSpPr>
              <p:cNvPr id="3" name="Content Placeholder 2">
                <a:extLst>
                  <a:ext uri="{FF2B5EF4-FFF2-40B4-BE49-F238E27FC236}">
                    <a16:creationId xmlns:a16="http://schemas.microsoft.com/office/drawing/2014/main" id="{F1F8AE4A-9061-B54A-AEB5-8DBD3C9B6EBE}"/>
                  </a:ext>
                </a:extLst>
              </p:cNvPr>
              <p:cNvSpPr>
                <a:spLocks noGrp="1" noRot="1" noChangeAspect="1" noMove="1" noResize="1" noEditPoints="1" noAdjustHandles="1" noChangeArrowheads="1" noChangeShapeType="1" noTextEdit="1"/>
              </p:cNvSpPr>
              <p:nvPr>
                <p:ph idx="1"/>
              </p:nvPr>
            </p:nvSpPr>
            <p:spPr>
              <a:xfrm>
                <a:off x="185351" y="963827"/>
                <a:ext cx="8649729" cy="5130112"/>
              </a:xfrm>
              <a:blipFill>
                <a:blip r:embed="rId2"/>
                <a:stretch>
                  <a:fillRect l="-733" t="-988" r="-1026"/>
                </a:stretch>
              </a:blipFill>
            </p:spPr>
            <p:txBody>
              <a:bodyPr/>
              <a:lstStyle/>
              <a:p>
                <a:r>
                  <a:rPr lang="en-US">
                    <a:noFill/>
                  </a:rPr>
                  <a:t> </a:t>
                </a:r>
              </a:p>
            </p:txBody>
          </p:sp>
        </mc:Fallback>
      </mc:AlternateContent>
    </p:spTree>
    <p:extLst>
      <p:ext uri="{BB962C8B-B14F-4D97-AF65-F5344CB8AC3E}">
        <p14:creationId xmlns:p14="http://schemas.microsoft.com/office/powerpoint/2010/main" val="2590597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B23-B728-284C-B9F9-693A3C2A8A71}"/>
              </a:ext>
            </a:extLst>
          </p:cNvPr>
          <p:cNvSpPr>
            <a:spLocks noGrp="1"/>
          </p:cNvSpPr>
          <p:nvPr>
            <p:ph type="title"/>
          </p:nvPr>
        </p:nvSpPr>
        <p:spPr>
          <a:xfrm>
            <a:off x="86496" y="199766"/>
            <a:ext cx="8229600" cy="990600"/>
          </a:xfrm>
        </p:spPr>
        <p:txBody>
          <a:bodyPr/>
          <a:lstStyle/>
          <a:p>
            <a:r>
              <a:rPr lang="en-US" dirty="0"/>
              <a:t>Warm Up/example, continued</a:t>
            </a:r>
          </a:p>
        </p:txBody>
      </p:sp>
      <p:pic>
        <p:nvPicPr>
          <p:cNvPr id="4" name="Picture 3">
            <a:extLst>
              <a:ext uri="{FF2B5EF4-FFF2-40B4-BE49-F238E27FC236}">
                <a16:creationId xmlns:a16="http://schemas.microsoft.com/office/drawing/2014/main" id="{6868773E-49F3-A747-BC3D-580F71C71A2C}"/>
              </a:ext>
            </a:extLst>
          </p:cNvPr>
          <p:cNvPicPr>
            <a:picLocks noChangeAspect="1"/>
          </p:cNvPicPr>
          <p:nvPr/>
        </p:nvPicPr>
        <p:blipFill>
          <a:blip r:embed="rId2"/>
          <a:stretch>
            <a:fillRect/>
          </a:stretch>
        </p:blipFill>
        <p:spPr>
          <a:xfrm>
            <a:off x="232891" y="1060106"/>
            <a:ext cx="5821920" cy="396228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C63F38-FEFD-B246-8620-2A635EE629CD}"/>
                  </a:ext>
                </a:extLst>
              </p:cNvPr>
              <p:cNvSpPr txBox="1"/>
              <p:nvPr/>
            </p:nvSpPr>
            <p:spPr>
              <a:xfrm>
                <a:off x="6054811" y="593124"/>
                <a:ext cx="2891481" cy="5355312"/>
              </a:xfrm>
              <a:prstGeom prst="rect">
                <a:avLst/>
              </a:prstGeom>
              <a:noFill/>
            </p:spPr>
            <p:txBody>
              <a:bodyPr wrap="square" rtlCol="0">
                <a:spAutoFit/>
              </a:bodyPr>
              <a:lstStyle/>
              <a:p>
                <a:r>
                  <a:rPr lang="en-US" dirty="0"/>
                  <a:t>Which company has a greater </a:t>
                </a:r>
                <a14:m>
                  <m:oMath xmlns:m="http://schemas.openxmlformats.org/officeDocument/2006/math">
                    <m:r>
                      <a:rPr lang="en-US">
                        <a:latin typeface="Cambria Math" panose="02040503050406030204" pitchFamily="18" charset="0"/>
                      </a:rPr>
                      <m:t>15</m:t>
                    </m:r>
                  </m:oMath>
                </a14:m>
                <a:r>
                  <a:rPr lang="en-US" dirty="0"/>
                  <a:t>-day late charge?</a:t>
                </a:r>
              </a:p>
              <a:p>
                <a:r>
                  <a:rPr lang="en-US" dirty="0"/>
                  <a:t> </a:t>
                </a:r>
              </a:p>
              <a:p>
                <a:endParaRPr lang="en-US" dirty="0"/>
              </a:p>
              <a:p>
                <a:endParaRPr lang="en-US" dirty="0"/>
              </a:p>
              <a:p>
                <a:r>
                  <a:rPr lang="en-US" dirty="0"/>
                  <a:t>Describe how the amount of the late charge changes from any given day to the next successive day in both Companies.</a:t>
                </a:r>
              </a:p>
              <a:p>
                <a:r>
                  <a:rPr lang="en-US" dirty="0"/>
                  <a:t> </a:t>
                </a:r>
              </a:p>
              <a:p>
                <a:r>
                  <a:rPr lang="en-US" dirty="0"/>
                  <a:t> </a:t>
                </a:r>
              </a:p>
              <a:p>
                <a:r>
                  <a:rPr lang="en-US" dirty="0"/>
                  <a:t> </a:t>
                </a:r>
              </a:p>
              <a:p>
                <a:endParaRPr lang="en-US" dirty="0"/>
              </a:p>
              <a:p>
                <a:r>
                  <a:rPr lang="en-US" dirty="0"/>
                  <a:t>How much would the late charge have been after </a:t>
                </a:r>
                <a14:m>
                  <m:oMath xmlns:m="http://schemas.openxmlformats.org/officeDocument/2006/math">
                    <m:r>
                      <a:rPr lang="en-US">
                        <a:latin typeface="Cambria Math" panose="02040503050406030204" pitchFamily="18" charset="0"/>
                      </a:rPr>
                      <m:t>20</m:t>
                    </m:r>
                  </m:oMath>
                </a14:m>
                <a:r>
                  <a:rPr lang="en-US" dirty="0"/>
                  <a:t> days under Company 2?  </a:t>
                </a:r>
              </a:p>
              <a:p>
                <a:endParaRPr lang="en-US" dirty="0"/>
              </a:p>
            </p:txBody>
          </p:sp>
        </mc:Choice>
        <mc:Fallback xmlns="">
          <p:sp>
            <p:nvSpPr>
              <p:cNvPr id="5" name="TextBox 4">
                <a:extLst>
                  <a:ext uri="{FF2B5EF4-FFF2-40B4-BE49-F238E27FC236}">
                    <a16:creationId xmlns:a16="http://schemas.microsoft.com/office/drawing/2014/main" id="{D0C63F38-FEFD-B246-8620-2A635EE629CD}"/>
                  </a:ext>
                </a:extLst>
              </p:cNvPr>
              <p:cNvSpPr txBox="1">
                <a:spLocks noRot="1" noChangeAspect="1" noMove="1" noResize="1" noEditPoints="1" noAdjustHandles="1" noChangeArrowheads="1" noChangeShapeType="1" noTextEdit="1"/>
              </p:cNvSpPr>
              <p:nvPr/>
            </p:nvSpPr>
            <p:spPr>
              <a:xfrm>
                <a:off x="6054811" y="593124"/>
                <a:ext cx="2891481" cy="5355312"/>
              </a:xfrm>
              <a:prstGeom prst="rect">
                <a:avLst/>
              </a:prstGeom>
              <a:blipFill>
                <a:blip r:embed="rId3"/>
                <a:stretch>
                  <a:fillRect l="-1754" t="-474" r="-3509"/>
                </a:stretch>
              </a:blipFill>
            </p:spPr>
            <p:txBody>
              <a:bodyPr/>
              <a:lstStyle/>
              <a:p>
                <a:r>
                  <a:rPr lang="en-US">
                    <a:noFill/>
                  </a:rPr>
                  <a:t> </a:t>
                </a:r>
              </a:p>
            </p:txBody>
          </p:sp>
        </mc:Fallback>
      </mc:AlternateContent>
    </p:spTree>
    <p:extLst>
      <p:ext uri="{BB962C8B-B14F-4D97-AF65-F5344CB8AC3E}">
        <p14:creationId xmlns:p14="http://schemas.microsoft.com/office/powerpoint/2010/main" val="149979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1, continued</a:t>
            </a:r>
          </a:p>
        </p:txBody>
      </p:sp>
      <p:sp>
        <p:nvSpPr>
          <p:cNvPr id="5" name="TextBox 4"/>
          <p:cNvSpPr txBox="1"/>
          <p:nvPr/>
        </p:nvSpPr>
        <p:spPr>
          <a:xfrm>
            <a:off x="247815" y="978182"/>
            <a:ext cx="8673538" cy="923330"/>
          </a:xfrm>
          <a:prstGeom prst="rect">
            <a:avLst/>
          </a:prstGeom>
          <a:noFill/>
        </p:spPr>
        <p:txBody>
          <a:bodyPr wrap="square" rtlCol="0">
            <a:spAutoFit/>
          </a:bodyPr>
          <a:lstStyle/>
          <a:p>
            <a:r>
              <a:rPr lang="en-US" dirty="0">
                <a:solidFill>
                  <a:srgbClr val="3366FF"/>
                </a:solidFill>
              </a:rPr>
              <a:t>Key Point: Should you start with n=0 or n=1? In the big picture it doesn’t matter as long as you define your starting point, but for this module we will assume starting with n=1 to keep everyone consistent.</a:t>
            </a:r>
          </a:p>
        </p:txBody>
      </p:sp>
      <p:pic>
        <p:nvPicPr>
          <p:cNvPr id="6" name="Picture 5" descr="Screen Shot 2019-01-01 at 2.4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14" y="2422967"/>
            <a:ext cx="2407192" cy="3385114"/>
          </a:xfrm>
          <a:prstGeom prst="rect">
            <a:avLst/>
          </a:prstGeom>
        </p:spPr>
      </p:pic>
      <p:pic>
        <p:nvPicPr>
          <p:cNvPr id="7" name="Picture 6" descr="Screen Shot 2019-01-01 at 2.4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062" y="1901512"/>
            <a:ext cx="4576350" cy="4915886"/>
          </a:xfrm>
          <a:prstGeom prst="rect">
            <a:avLst/>
          </a:prstGeom>
        </p:spPr>
      </p:pic>
    </p:spTree>
    <p:extLst>
      <p:ext uri="{BB962C8B-B14F-4D97-AF65-F5344CB8AC3E}">
        <p14:creationId xmlns:p14="http://schemas.microsoft.com/office/powerpoint/2010/main" val="31755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 exercises 1-4</a:t>
            </a:r>
          </a:p>
          <a:p>
            <a:pPr marL="0" indent="0">
              <a:buNone/>
            </a:pPr>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normAutofit/>
          </a:bodyPr>
          <a:lstStyle/>
          <a:p>
            <a:r>
              <a:rPr lang="en-US" dirty="0" err="1"/>
              <a:t>KhanAcademy</a:t>
            </a:r>
            <a:endParaRPr lang="en-US" dirty="0"/>
          </a:p>
          <a:p>
            <a:r>
              <a:rPr lang="en-US" dirty="0"/>
              <a:t>Crossing the River/Carnival Bears</a:t>
            </a:r>
          </a:p>
          <a:p>
            <a:r>
              <a:rPr lang="en-US" dirty="0"/>
              <a:t>Exponents review</a:t>
            </a:r>
          </a:p>
          <a:p>
            <a:r>
              <a:rPr lang="en-US" dirty="0"/>
              <a:t>Linear practice</a:t>
            </a:r>
          </a:p>
          <a:p>
            <a:endParaRPr lang="en-US" dirty="0"/>
          </a:p>
          <a:p>
            <a:endParaRPr lang="en-US" dirty="0"/>
          </a:p>
        </p:txBody>
      </p:sp>
    </p:spTree>
    <p:extLst>
      <p:ext uri="{BB962C8B-B14F-4D97-AF65-F5344CB8AC3E}">
        <p14:creationId xmlns:p14="http://schemas.microsoft.com/office/powerpoint/2010/main" val="389831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E54B-E685-AD49-9C8D-796E7AB7DE94}"/>
              </a:ext>
            </a:extLst>
          </p:cNvPr>
          <p:cNvSpPr>
            <a:spLocks noGrp="1"/>
          </p:cNvSpPr>
          <p:nvPr>
            <p:ph type="title"/>
          </p:nvPr>
        </p:nvSpPr>
        <p:spPr>
          <a:xfrm>
            <a:off x="123565" y="150339"/>
            <a:ext cx="8810369" cy="990600"/>
          </a:xfrm>
        </p:spPr>
        <p:txBody>
          <a:bodyPr/>
          <a:lstStyle/>
          <a:p>
            <a:r>
              <a:rPr lang="en-US" dirty="0"/>
              <a:t>Summary/Discussion</a:t>
            </a:r>
          </a:p>
        </p:txBody>
      </p:sp>
      <p:sp>
        <p:nvSpPr>
          <p:cNvPr id="3" name="Content Placeholder 2">
            <a:extLst>
              <a:ext uri="{FF2B5EF4-FFF2-40B4-BE49-F238E27FC236}">
                <a16:creationId xmlns:a16="http://schemas.microsoft.com/office/drawing/2014/main" id="{D96937F3-D483-8C4F-90CD-D07387723819}"/>
              </a:ext>
            </a:extLst>
          </p:cNvPr>
          <p:cNvSpPr>
            <a:spLocks noGrp="1"/>
          </p:cNvSpPr>
          <p:nvPr>
            <p:ph idx="1"/>
          </p:nvPr>
        </p:nvSpPr>
        <p:spPr>
          <a:xfrm>
            <a:off x="123565" y="1217139"/>
            <a:ext cx="8810369" cy="4876800"/>
          </a:xfrm>
        </p:spPr>
        <p:txBody>
          <a:bodyPr/>
          <a:lstStyle/>
          <a:p>
            <a:pPr marL="0" indent="0">
              <a:buNone/>
            </a:pPr>
            <a:r>
              <a:rPr lang="en-US" dirty="0"/>
              <a:t>Problem 3: Which of the two functions grows more quickly?</a:t>
            </a:r>
          </a:p>
          <a:p>
            <a:pPr marL="0" indent="0">
              <a:buNone/>
            </a:pPr>
            <a:endParaRPr lang="en-US" dirty="0"/>
          </a:p>
          <a:p>
            <a:pPr marL="0" indent="0">
              <a:buNone/>
            </a:pPr>
            <a:r>
              <a:rPr lang="en-US" dirty="0"/>
              <a:t>Problem 4: What exponential formula would work? </a:t>
            </a:r>
          </a:p>
          <a:p>
            <a:pPr marL="0" indent="0">
              <a:buNone/>
            </a:pPr>
            <a:r>
              <a:rPr lang="en-US" dirty="0"/>
              <a:t>Would 2</a:t>
            </a:r>
            <a:r>
              <a:rPr lang="en-US" baseline="30000" dirty="0"/>
              <a:t>n</a:t>
            </a:r>
            <a:r>
              <a:rPr lang="en-US" dirty="0"/>
              <a:t> work? How could we make it work?</a:t>
            </a:r>
          </a:p>
          <a:p>
            <a:pPr marL="0" indent="0">
              <a:buNone/>
            </a:pPr>
            <a:r>
              <a:rPr lang="en-US" dirty="0"/>
              <a:t>What if the first square began with 5 grains of rice, how much rice would be on the first 5 squares?</a:t>
            </a:r>
          </a:p>
          <a:p>
            <a:pPr marL="0" indent="0">
              <a:buNone/>
            </a:pPr>
            <a:r>
              <a:rPr lang="en-US" dirty="0"/>
              <a:t>Would we still use powers of 2?</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20795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6-7</a:t>
            </a:r>
          </a:p>
        </p:txBody>
      </p:sp>
      <p:sp>
        <p:nvSpPr>
          <p:cNvPr id="3" name="Subtitle 2"/>
          <p:cNvSpPr>
            <a:spLocks noGrp="1"/>
          </p:cNvSpPr>
          <p:nvPr>
            <p:ph type="subTitle" idx="1"/>
          </p:nvPr>
        </p:nvSpPr>
        <p:spPr/>
        <p:txBody>
          <a:bodyPr/>
          <a:lstStyle/>
          <a:p>
            <a:r>
              <a:rPr lang="en-US" dirty="0"/>
              <a:t>Warm Up, example, notes classwork</a:t>
            </a:r>
          </a:p>
        </p:txBody>
      </p:sp>
    </p:spTree>
    <p:extLst>
      <p:ext uri="{BB962C8B-B14F-4D97-AF65-F5344CB8AC3E}">
        <p14:creationId xmlns:p14="http://schemas.microsoft.com/office/powerpoint/2010/main" val="1588831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8785656" cy="990600"/>
          </a:xfrm>
        </p:spPr>
        <p:txBody>
          <a:bodyPr/>
          <a:lstStyle/>
          <a:p>
            <a:r>
              <a:rPr lang="en-US" dirty="0"/>
              <a:t>Warm Up/Intro</a:t>
            </a:r>
          </a:p>
        </p:txBody>
      </p:sp>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1217139"/>
            <a:ext cx="8785656" cy="809369"/>
          </a:xfrm>
        </p:spPr>
        <p:txBody>
          <a:bodyPr/>
          <a:lstStyle/>
          <a:p>
            <a:pPr marL="0" indent="0">
              <a:buNone/>
            </a:pPr>
            <a:r>
              <a:rPr lang="en-US" dirty="0"/>
              <a:t>Look at the two graphs and compare their rates of change. </a:t>
            </a:r>
          </a:p>
        </p:txBody>
      </p:sp>
      <p:grpSp>
        <p:nvGrpSpPr>
          <p:cNvPr id="4" name="Group 3">
            <a:extLst>
              <a:ext uri="{FF2B5EF4-FFF2-40B4-BE49-F238E27FC236}">
                <a16:creationId xmlns:a16="http://schemas.microsoft.com/office/drawing/2014/main" id="{9C965F37-D2E5-8C40-9AD9-5A67076F7C76}"/>
              </a:ext>
            </a:extLst>
          </p:cNvPr>
          <p:cNvGrpSpPr/>
          <p:nvPr/>
        </p:nvGrpSpPr>
        <p:grpSpPr>
          <a:xfrm>
            <a:off x="407773" y="1878228"/>
            <a:ext cx="8056605" cy="3274541"/>
            <a:chOff x="0" y="0"/>
            <a:chExt cx="6054513" cy="2124710"/>
          </a:xfrm>
        </p:grpSpPr>
        <p:graphicFrame>
          <p:nvGraphicFramePr>
            <p:cNvPr id="5" name="Chart 4">
              <a:extLst>
                <a:ext uri="{FF2B5EF4-FFF2-40B4-BE49-F238E27FC236}">
                  <a16:creationId xmlns:a16="http://schemas.microsoft.com/office/drawing/2014/main" id="{137C0C83-ED9E-C048-A809-D64042E48B78}"/>
                </a:ext>
              </a:extLst>
            </p:cNvPr>
            <p:cNvGraphicFramePr/>
            <p:nvPr/>
          </p:nvGraphicFramePr>
          <p:xfrm>
            <a:off x="0" y="0"/>
            <a:ext cx="2889250" cy="2124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4344AAD-C561-4B48-B23C-B36C2FF9A8A7}"/>
                </a:ext>
              </a:extLst>
            </p:cNvPr>
            <p:cNvGraphicFramePr/>
            <p:nvPr/>
          </p:nvGraphicFramePr>
          <p:xfrm>
            <a:off x="3166533" y="0"/>
            <a:ext cx="2887980" cy="212471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4064229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8785656" cy="990600"/>
          </a:xfrm>
        </p:spPr>
        <p:txBody>
          <a:bodyPr/>
          <a:lstStyle/>
          <a:p>
            <a:r>
              <a:rPr lang="en-US" dirty="0"/>
              <a:t>Warm Up/Intro</a:t>
            </a:r>
          </a:p>
        </p:txBody>
      </p:sp>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1217139"/>
            <a:ext cx="8785656" cy="809369"/>
          </a:xfrm>
        </p:spPr>
        <p:txBody>
          <a:bodyPr/>
          <a:lstStyle/>
          <a:p>
            <a:pPr marL="0" indent="0">
              <a:buNone/>
            </a:pPr>
            <a:r>
              <a:rPr lang="en-US" dirty="0"/>
              <a:t>How is this graph very different than the others? </a:t>
            </a:r>
          </a:p>
        </p:txBody>
      </p:sp>
      <p:graphicFrame>
        <p:nvGraphicFramePr>
          <p:cNvPr id="4" name="Chart 3">
            <a:extLst>
              <a:ext uri="{FF2B5EF4-FFF2-40B4-BE49-F238E27FC236}">
                <a16:creationId xmlns:a16="http://schemas.microsoft.com/office/drawing/2014/main" id="{9838FC71-B510-3646-BBE9-C121FA19A469}"/>
              </a:ext>
            </a:extLst>
          </p:cNvPr>
          <p:cNvGraphicFramePr/>
          <p:nvPr>
            <p:extLst>
              <p:ext uri="{D42A27DB-BD31-4B8C-83A1-F6EECF244321}">
                <p14:modId xmlns:p14="http://schemas.microsoft.com/office/powerpoint/2010/main" val="664450977"/>
              </p:ext>
            </p:extLst>
          </p:nvPr>
        </p:nvGraphicFramePr>
        <p:xfrm>
          <a:off x="1322171" y="1804086"/>
          <a:ext cx="5931243" cy="3558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8636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B049-5CB2-7E40-86CF-960DA1F41CDF}"/>
              </a:ext>
            </a:extLst>
          </p:cNvPr>
          <p:cNvSpPr>
            <a:spLocks noGrp="1"/>
          </p:cNvSpPr>
          <p:nvPr>
            <p:ph type="title"/>
          </p:nvPr>
        </p:nvSpPr>
        <p:spPr>
          <a:xfrm>
            <a:off x="86496" y="150339"/>
            <a:ext cx="892158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507F9D-CECA-8E40-B2B6-12978AAA5282}"/>
                  </a:ext>
                </a:extLst>
              </p:cNvPr>
              <p:cNvSpPr>
                <a:spLocks noGrp="1"/>
              </p:cNvSpPr>
              <p:nvPr>
                <p:ph idx="1"/>
              </p:nvPr>
            </p:nvSpPr>
            <p:spPr>
              <a:xfrm>
                <a:off x="86496" y="1019429"/>
                <a:ext cx="8921580" cy="4876800"/>
              </a:xfrm>
            </p:spPr>
            <p:txBody>
              <a:bodyPr/>
              <a:lstStyle/>
              <a:p>
                <a:pPr marL="0" indent="0">
                  <a:buNone/>
                </a:pPr>
                <a:r>
                  <a:rPr lang="en-US" dirty="0"/>
                  <a:t>Malik bought a new car for </a:t>
                </a:r>
                <a14:m>
                  <m:oMath xmlns:m="http://schemas.openxmlformats.org/officeDocument/2006/math">
                    <m:r>
                      <a:rPr lang="en-US">
                        <a:latin typeface="Cambria Math" panose="02040503050406030204" pitchFamily="18" charset="0"/>
                      </a:rPr>
                      <m:t>$15,000</m:t>
                    </m:r>
                  </m:oMath>
                </a14:m>
                <a:r>
                  <a:rPr lang="en-US" dirty="0"/>
                  <a:t>.  As he drove it off the lot, his best friend, Will, told him that the car’s value just dropped by </a:t>
                </a:r>
                <a14:m>
                  <m:oMath xmlns:m="http://schemas.openxmlformats.org/officeDocument/2006/math">
                    <m:r>
                      <a:rPr lang="en-US">
                        <a:latin typeface="Cambria Math" panose="02040503050406030204" pitchFamily="18" charset="0"/>
                      </a:rPr>
                      <m:t>15%</m:t>
                    </m:r>
                  </m:oMath>
                </a14:m>
                <a:r>
                  <a:rPr lang="en-US" dirty="0"/>
                  <a:t> and that it would continue to depreciate </a:t>
                </a:r>
                <a14:m>
                  <m:oMath xmlns:m="http://schemas.openxmlformats.org/officeDocument/2006/math">
                    <m:r>
                      <a:rPr lang="en-US">
                        <a:latin typeface="Cambria Math" panose="02040503050406030204" pitchFamily="18" charset="0"/>
                      </a:rPr>
                      <m:t>15%</m:t>
                    </m:r>
                  </m:oMath>
                </a14:m>
                <a:r>
                  <a:rPr lang="en-US" dirty="0"/>
                  <a:t> of its current value each year.  If the car’s value is now </a:t>
                </a:r>
                <a14:m>
                  <m:oMath xmlns:m="http://schemas.openxmlformats.org/officeDocument/2006/math">
                    <m:r>
                      <a:rPr lang="en-US">
                        <a:latin typeface="Cambria Math" panose="02040503050406030204" pitchFamily="18" charset="0"/>
                      </a:rPr>
                      <m:t>$12,750</m:t>
                    </m:r>
                  </m:oMath>
                </a14:m>
                <a:r>
                  <a:rPr lang="en-US" dirty="0"/>
                  <a:t> (according to Will), what will its value be after </a:t>
                </a:r>
                <a14:m>
                  <m:oMath xmlns:m="http://schemas.openxmlformats.org/officeDocument/2006/math">
                    <m:r>
                      <a:rPr lang="en-US">
                        <a:latin typeface="Cambria Math" panose="02040503050406030204" pitchFamily="18" charset="0"/>
                      </a:rPr>
                      <m:t>5</m:t>
                    </m:r>
                  </m:oMath>
                </a14:m>
                <a:r>
                  <a:rPr lang="en-US" dirty="0"/>
                  <a:t> years?</a:t>
                </a:r>
                <a:r>
                  <a:rPr lang="en-US" dirty="0">
                    <a:effectLst/>
                  </a:rPr>
                  <a:t> </a:t>
                </a:r>
                <a:endParaRPr lang="en-US" dirty="0"/>
              </a:p>
            </p:txBody>
          </p:sp>
        </mc:Choice>
        <mc:Fallback xmlns="">
          <p:sp>
            <p:nvSpPr>
              <p:cNvPr id="3" name="Content Placeholder 2">
                <a:extLst>
                  <a:ext uri="{FF2B5EF4-FFF2-40B4-BE49-F238E27FC236}">
                    <a16:creationId xmlns:a16="http://schemas.microsoft.com/office/drawing/2014/main" id="{99507F9D-CECA-8E40-B2B6-12978AAA5282}"/>
                  </a:ext>
                </a:extLst>
              </p:cNvPr>
              <p:cNvSpPr>
                <a:spLocks noGrp="1" noRot="1" noChangeAspect="1" noMove="1" noResize="1" noEditPoints="1" noAdjustHandles="1" noChangeArrowheads="1" noChangeShapeType="1" noTextEdit="1"/>
              </p:cNvSpPr>
              <p:nvPr>
                <p:ph idx="1"/>
              </p:nvPr>
            </p:nvSpPr>
            <p:spPr>
              <a:xfrm>
                <a:off x="86496" y="1019429"/>
                <a:ext cx="8921580" cy="4876800"/>
              </a:xfrm>
              <a:blipFill>
                <a:blip r:embed="rId2"/>
                <a:stretch>
                  <a:fillRect l="-853" t="-779" r="-15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8529793-8A3B-464F-A127-83DD284F36D8}"/>
              </a:ext>
            </a:extLst>
          </p:cNvPr>
          <p:cNvPicPr>
            <a:picLocks noChangeAspect="1"/>
          </p:cNvPicPr>
          <p:nvPr/>
        </p:nvPicPr>
        <p:blipFill>
          <a:blip r:embed="rId3"/>
          <a:stretch>
            <a:fillRect/>
          </a:stretch>
        </p:blipFill>
        <p:spPr>
          <a:xfrm>
            <a:off x="234950" y="3024659"/>
            <a:ext cx="8674100" cy="3403600"/>
          </a:xfrm>
          <a:prstGeom prst="rect">
            <a:avLst/>
          </a:prstGeom>
        </p:spPr>
      </p:pic>
    </p:spTree>
    <p:extLst>
      <p:ext uri="{BB962C8B-B14F-4D97-AF65-F5344CB8AC3E}">
        <p14:creationId xmlns:p14="http://schemas.microsoft.com/office/powerpoint/2010/main" val="216714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B049-5CB2-7E40-86CF-960DA1F41CDF}"/>
              </a:ext>
            </a:extLst>
          </p:cNvPr>
          <p:cNvSpPr>
            <a:spLocks noGrp="1"/>
          </p:cNvSpPr>
          <p:nvPr>
            <p:ph type="title"/>
          </p:nvPr>
        </p:nvSpPr>
        <p:spPr>
          <a:xfrm>
            <a:off x="86496" y="150339"/>
            <a:ext cx="8921580" cy="990600"/>
          </a:xfrm>
        </p:spPr>
        <p:txBody>
          <a:bodyPr/>
          <a:lstStyle/>
          <a:p>
            <a:r>
              <a:rPr lang="en-US" dirty="0"/>
              <a:t>Example, continued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9507F9D-CECA-8E40-B2B6-12978AAA5282}"/>
                  </a:ext>
                </a:extLst>
              </p:cNvPr>
              <p:cNvSpPr>
                <a:spLocks noGrp="1"/>
              </p:cNvSpPr>
              <p:nvPr>
                <p:ph idx="1"/>
              </p:nvPr>
            </p:nvSpPr>
            <p:spPr>
              <a:xfrm>
                <a:off x="86496" y="3978875"/>
                <a:ext cx="8921580" cy="2496066"/>
              </a:xfrm>
            </p:spPr>
            <p:txBody>
              <a:bodyPr>
                <a:normAutofit fontScale="85000" lnSpcReduction="20000"/>
              </a:bodyPr>
              <a:lstStyle/>
              <a:p>
                <a:pPr marL="274320" lvl="1" indent="0">
                  <a:buNone/>
                </a:pPr>
                <a:r>
                  <a:rPr lang="en-US" dirty="0"/>
                  <a:t>Write an explicit formula for the sequence that models the value of Malik’s car </a:t>
                </a:r>
                <a14:m>
                  <m:oMath xmlns:m="http://schemas.openxmlformats.org/officeDocument/2006/math">
                    <m:r>
                      <a:rPr lang="en-US" i="1">
                        <a:latin typeface="Cambria Math" panose="02040503050406030204" pitchFamily="18" charset="0"/>
                      </a:rPr>
                      <m:t>𝑡</m:t>
                    </m:r>
                  </m:oMath>
                </a14:m>
                <a:r>
                  <a:rPr lang="en-US" dirty="0"/>
                  <a:t> years after driving it off the lot. </a:t>
                </a:r>
              </a:p>
              <a:p>
                <a:pPr marL="0" indent="0">
                  <a:buNone/>
                </a:pPr>
                <a:r>
                  <a:rPr lang="en-US" dirty="0"/>
                  <a:t> </a:t>
                </a:r>
              </a:p>
              <a:p>
                <a:pPr marL="274320" lvl="1" indent="0">
                  <a:buNone/>
                </a:pPr>
                <a:r>
                  <a:rPr lang="en-US" dirty="0"/>
                  <a:t>Use the formula to determine the value of Malik’s car five years after its purchase.  Round your answer to the nearest cent.  Compare the value with the value in the table.  Are they the same?</a:t>
                </a:r>
              </a:p>
              <a:p>
                <a:pPr marL="0" indent="0">
                  <a:buNone/>
                </a:pPr>
                <a:r>
                  <a:rPr lang="en-US" dirty="0"/>
                  <a:t> </a:t>
                </a:r>
              </a:p>
              <a:p>
                <a:pPr marL="274320" lvl="1" indent="0">
                  <a:buNone/>
                </a:pPr>
                <a:r>
                  <a:rPr lang="en-US" dirty="0"/>
                  <a:t>Use the formula to determine the value of Malik’s car </a:t>
                </a:r>
                <a14:m>
                  <m:oMath xmlns:m="http://schemas.openxmlformats.org/officeDocument/2006/math">
                    <m:r>
                      <a:rPr lang="en-US">
                        <a:latin typeface="Cambria Math" panose="02040503050406030204" pitchFamily="18" charset="0"/>
                      </a:rPr>
                      <m:t>7</m:t>
                    </m:r>
                  </m:oMath>
                </a14:m>
                <a:r>
                  <a:rPr lang="en-US" dirty="0"/>
                  <a:t> years after its purchase.  Round your answer to the nearest cent.</a:t>
                </a:r>
              </a:p>
            </p:txBody>
          </p:sp>
        </mc:Choice>
        <mc:Fallback>
          <p:sp>
            <p:nvSpPr>
              <p:cNvPr id="3" name="Content Placeholder 2">
                <a:extLst>
                  <a:ext uri="{FF2B5EF4-FFF2-40B4-BE49-F238E27FC236}">
                    <a16:creationId xmlns:a16="http://schemas.microsoft.com/office/drawing/2014/main" id="{99507F9D-CECA-8E40-B2B6-12978AAA5282}"/>
                  </a:ext>
                </a:extLst>
              </p:cNvPr>
              <p:cNvSpPr>
                <a:spLocks noGrp="1" noRot="1" noChangeAspect="1" noMove="1" noResize="1" noEditPoints="1" noAdjustHandles="1" noChangeArrowheads="1" noChangeShapeType="1" noTextEdit="1"/>
              </p:cNvSpPr>
              <p:nvPr>
                <p:ph idx="1"/>
              </p:nvPr>
            </p:nvSpPr>
            <p:spPr>
              <a:xfrm>
                <a:off x="86496" y="3978875"/>
                <a:ext cx="8921580" cy="2496066"/>
              </a:xfrm>
              <a:blipFill>
                <a:blip r:embed="rId2"/>
                <a:stretch>
                  <a:fillRect t="-303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C299C7E-6E3A-404D-8C6D-815EE6A60E1C}"/>
              </a:ext>
            </a:extLst>
          </p:cNvPr>
          <p:cNvPicPr>
            <a:picLocks noChangeAspect="1"/>
          </p:cNvPicPr>
          <p:nvPr/>
        </p:nvPicPr>
        <p:blipFill>
          <a:blip r:embed="rId3"/>
          <a:stretch>
            <a:fillRect/>
          </a:stretch>
        </p:blipFill>
        <p:spPr>
          <a:xfrm>
            <a:off x="271849" y="977899"/>
            <a:ext cx="8489092" cy="2844435"/>
          </a:xfrm>
          <a:prstGeom prst="rect">
            <a:avLst/>
          </a:prstGeom>
        </p:spPr>
      </p:pic>
    </p:spTree>
    <p:extLst>
      <p:ext uri="{BB962C8B-B14F-4D97-AF65-F5344CB8AC3E}">
        <p14:creationId xmlns:p14="http://schemas.microsoft.com/office/powerpoint/2010/main" val="967755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8ECC-7A69-F54D-83F9-2CEE57DCA526}"/>
              </a:ext>
            </a:extLst>
          </p:cNvPr>
          <p:cNvSpPr>
            <a:spLocks noGrp="1"/>
          </p:cNvSpPr>
          <p:nvPr>
            <p:ph type="title"/>
          </p:nvPr>
        </p:nvSpPr>
        <p:spPr>
          <a:xfrm>
            <a:off x="210062" y="150339"/>
            <a:ext cx="8723873" cy="990600"/>
          </a:xfrm>
        </p:spPr>
        <p:txBody>
          <a:bodyPr/>
          <a:lstStyle/>
          <a:p>
            <a:r>
              <a:rPr lang="en-US" dirty="0"/>
              <a:t>Notes</a:t>
            </a:r>
          </a:p>
        </p:txBody>
      </p:sp>
      <p:sp>
        <p:nvSpPr>
          <p:cNvPr id="3" name="Content Placeholder 2">
            <a:extLst>
              <a:ext uri="{FF2B5EF4-FFF2-40B4-BE49-F238E27FC236}">
                <a16:creationId xmlns:a16="http://schemas.microsoft.com/office/drawing/2014/main" id="{802D50CA-FE73-8444-9C60-F4BD78B57A6C}"/>
              </a:ext>
            </a:extLst>
          </p:cNvPr>
          <p:cNvSpPr>
            <a:spLocks noGrp="1"/>
          </p:cNvSpPr>
          <p:nvPr>
            <p:ph idx="1"/>
          </p:nvPr>
        </p:nvSpPr>
        <p:spPr>
          <a:xfrm>
            <a:off x="210062" y="963827"/>
            <a:ext cx="8723873" cy="1655805"/>
          </a:xfrm>
        </p:spPr>
        <p:txBody>
          <a:bodyPr/>
          <a:lstStyle/>
          <a:p>
            <a:pPr marL="0" indent="0">
              <a:buNone/>
            </a:pPr>
            <a:r>
              <a:rPr lang="en-US" dirty="0"/>
              <a:t>For classwork 6: percent change is calculated as:</a:t>
            </a:r>
          </a:p>
          <a:p>
            <a:pPr marL="0" indent="0">
              <a:buNone/>
            </a:pPr>
            <a:r>
              <a:rPr lang="en-US" dirty="0"/>
              <a:t>		</a:t>
            </a:r>
            <a:r>
              <a:rPr lang="en-US" u="sng" dirty="0"/>
              <a:t>New amount – initial amount</a:t>
            </a:r>
            <a:endParaRPr lang="en-US" dirty="0"/>
          </a:p>
          <a:p>
            <a:pPr marL="0" indent="0">
              <a:buNone/>
            </a:pPr>
            <a:r>
              <a:rPr lang="en-US" dirty="0"/>
              <a:t>			   initial amount</a:t>
            </a:r>
          </a:p>
        </p:txBody>
      </p:sp>
      <p:sp>
        <p:nvSpPr>
          <p:cNvPr id="4" name="Content Placeholder 2">
            <a:extLst>
              <a:ext uri="{FF2B5EF4-FFF2-40B4-BE49-F238E27FC236}">
                <a16:creationId xmlns:a16="http://schemas.microsoft.com/office/drawing/2014/main" id="{477B8DD5-4C31-3A45-9CA5-2FFC77160186}"/>
              </a:ext>
            </a:extLst>
          </p:cNvPr>
          <p:cNvSpPr txBox="1">
            <a:spLocks/>
          </p:cNvSpPr>
          <p:nvPr/>
        </p:nvSpPr>
        <p:spPr>
          <a:xfrm>
            <a:off x="210062" y="4133884"/>
            <a:ext cx="2936240" cy="131665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dirty="0"/>
              <a:t>INITIAL VALUE</a:t>
            </a:r>
          </a:p>
          <a:p>
            <a:pPr marL="0" indent="0" algn="ctr">
              <a:buNone/>
            </a:pPr>
            <a:r>
              <a:rPr lang="en-US" dirty="0"/>
              <a:t>x = 0</a:t>
            </a:r>
          </a:p>
          <a:p>
            <a:pPr marL="0" indent="0">
              <a:buFont typeface="Arial" pitchFamily="34" charset="0"/>
              <a:buNone/>
            </a:pPr>
            <a:endParaRPr lang="en-US" dirty="0"/>
          </a:p>
        </p:txBody>
      </p:sp>
      <p:cxnSp>
        <p:nvCxnSpPr>
          <p:cNvPr id="5" name="Straight Arrow Connector 4">
            <a:extLst>
              <a:ext uri="{FF2B5EF4-FFF2-40B4-BE49-F238E27FC236}">
                <a16:creationId xmlns:a16="http://schemas.microsoft.com/office/drawing/2014/main" id="{1A64E774-AAF1-6C4E-8642-58314013C677}"/>
              </a:ext>
            </a:extLst>
          </p:cNvPr>
          <p:cNvCxnSpPr>
            <a:cxnSpLocks/>
          </p:cNvCxnSpPr>
          <p:nvPr/>
        </p:nvCxnSpPr>
        <p:spPr>
          <a:xfrm flipV="1">
            <a:off x="2434729" y="3453710"/>
            <a:ext cx="1025083" cy="69511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31364415-23E0-6A42-8C88-CE4C0C8D134E}"/>
              </a:ext>
            </a:extLst>
          </p:cNvPr>
          <p:cNvSpPr txBox="1">
            <a:spLocks/>
          </p:cNvSpPr>
          <p:nvPr/>
        </p:nvSpPr>
        <p:spPr>
          <a:xfrm>
            <a:off x="4185576" y="4285315"/>
            <a:ext cx="4476509" cy="2115485"/>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dirty="0"/>
              <a:t>GROWTH OR DECAY RATE</a:t>
            </a:r>
          </a:p>
          <a:p>
            <a:pPr marL="0" indent="0" algn="ctr">
              <a:buFont typeface="Arial" pitchFamily="34" charset="0"/>
              <a:buNone/>
            </a:pPr>
            <a:r>
              <a:rPr lang="en-US" dirty="0">
                <a:solidFill>
                  <a:srgbClr val="FF0000"/>
                </a:solidFill>
              </a:rPr>
              <a:t>&gt;1 growth</a:t>
            </a:r>
          </a:p>
          <a:p>
            <a:pPr marL="0" indent="0" algn="ctr">
              <a:buFont typeface="Arial" pitchFamily="34" charset="0"/>
              <a:buNone/>
            </a:pPr>
            <a:r>
              <a:rPr lang="en-US" dirty="0">
                <a:solidFill>
                  <a:srgbClr val="FF0000"/>
                </a:solidFill>
              </a:rPr>
              <a:t>&lt;1 decay</a:t>
            </a:r>
          </a:p>
          <a:p>
            <a:pPr marL="0" indent="0" algn="ctr">
              <a:buFont typeface="Arial" pitchFamily="34" charset="0"/>
              <a:buNone/>
            </a:pPr>
            <a:r>
              <a:rPr lang="en-US" dirty="0">
                <a:solidFill>
                  <a:srgbClr val="FF0000"/>
                </a:solidFill>
              </a:rPr>
              <a:t>*If growing 12% the rate is 1.12</a:t>
            </a:r>
          </a:p>
          <a:p>
            <a:pPr marL="0" indent="0">
              <a:buFont typeface="Arial" pitchFamily="34" charset="0"/>
              <a:buNone/>
            </a:pPr>
            <a:r>
              <a:rPr lang="en-US" dirty="0">
                <a:solidFill>
                  <a:srgbClr val="FF0000"/>
                </a:solidFill>
              </a:rPr>
              <a:t>*If shrinking 12% the rate is .88</a:t>
            </a:r>
          </a:p>
        </p:txBody>
      </p:sp>
      <p:cxnSp>
        <p:nvCxnSpPr>
          <p:cNvPr id="7" name="Straight Arrow Connector 6">
            <a:extLst>
              <a:ext uri="{FF2B5EF4-FFF2-40B4-BE49-F238E27FC236}">
                <a16:creationId xmlns:a16="http://schemas.microsoft.com/office/drawing/2014/main" id="{DDEBCF34-6B68-1A42-8403-6FFFA0CE2034}"/>
              </a:ext>
            </a:extLst>
          </p:cNvPr>
          <p:cNvCxnSpPr/>
          <p:nvPr/>
        </p:nvCxnSpPr>
        <p:spPr>
          <a:xfrm flipH="1" flipV="1">
            <a:off x="4326729" y="3522378"/>
            <a:ext cx="1101688" cy="77510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FF7A3E1-CFF2-7940-BE5B-FA031AEDCD71}"/>
              </a:ext>
            </a:extLst>
          </p:cNvPr>
          <p:cNvSpPr txBox="1"/>
          <p:nvPr/>
        </p:nvSpPr>
        <p:spPr>
          <a:xfrm>
            <a:off x="1313617" y="2631988"/>
            <a:ext cx="4114800" cy="1015663"/>
          </a:xfrm>
          <a:prstGeom prst="rect">
            <a:avLst/>
          </a:prstGeom>
          <a:noFill/>
        </p:spPr>
        <p:txBody>
          <a:bodyPr wrap="square" rtlCol="0">
            <a:spAutoFit/>
          </a:bodyPr>
          <a:lstStyle/>
          <a:p>
            <a:r>
              <a:rPr lang="en-US" sz="6000" i="1" dirty="0"/>
              <a:t>f</a:t>
            </a:r>
            <a:r>
              <a:rPr lang="en-US" sz="6000" dirty="0"/>
              <a:t>(</a:t>
            </a:r>
            <a:r>
              <a:rPr lang="en-US" sz="6000" i="1" dirty="0"/>
              <a:t>n</a:t>
            </a:r>
            <a:r>
              <a:rPr lang="en-US" sz="6000" dirty="0"/>
              <a:t>) = a(b)</a:t>
            </a:r>
            <a:r>
              <a:rPr lang="en-US" sz="6000" baseline="30000" dirty="0"/>
              <a:t>x</a:t>
            </a:r>
          </a:p>
        </p:txBody>
      </p:sp>
    </p:spTree>
    <p:extLst>
      <p:ext uri="{BB962C8B-B14F-4D97-AF65-F5344CB8AC3E}">
        <p14:creationId xmlns:p14="http://schemas.microsoft.com/office/powerpoint/2010/main" val="3813101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Classwork6-7 exercises 1-9</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Study/review lessons 1-7</a:t>
            </a:r>
          </a:p>
          <a:p>
            <a:endParaRPr lang="en-US" dirty="0"/>
          </a:p>
        </p:txBody>
      </p:sp>
    </p:spTree>
    <p:extLst>
      <p:ext uri="{BB962C8B-B14F-4D97-AF65-F5344CB8AC3E}">
        <p14:creationId xmlns:p14="http://schemas.microsoft.com/office/powerpoint/2010/main" val="153371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a:t>
            </a:r>
          </a:p>
        </p:txBody>
      </p:sp>
      <p:sp>
        <p:nvSpPr>
          <p:cNvPr id="3" name="Content Placeholder 2"/>
          <p:cNvSpPr>
            <a:spLocks noGrp="1"/>
          </p:cNvSpPr>
          <p:nvPr>
            <p:ph idx="1"/>
          </p:nvPr>
        </p:nvSpPr>
        <p:spPr>
          <a:xfrm>
            <a:off x="247815" y="884850"/>
            <a:ext cx="8673538" cy="5619203"/>
          </a:xfrm>
        </p:spPr>
        <p:txBody>
          <a:bodyPr>
            <a:normAutofit fontScale="92500" lnSpcReduction="10000"/>
          </a:bodyPr>
          <a:lstStyle/>
          <a:p>
            <a:pPr marL="0" indent="0">
              <a:buNone/>
            </a:pPr>
            <a:r>
              <a:rPr lang="en-US" sz="2800" dirty="0"/>
              <a:t>A </a:t>
            </a:r>
            <a:r>
              <a:rPr lang="en-US" sz="2800" u="sng" dirty="0"/>
              <a:t>sequence</a:t>
            </a:r>
            <a:r>
              <a:rPr lang="en-US" sz="2800" dirty="0"/>
              <a:t> can be thought of as an ordered list of elements. Each element is called a </a:t>
            </a:r>
            <a:r>
              <a:rPr lang="en-US" sz="2800" u="sng" dirty="0"/>
              <a:t>term</a:t>
            </a:r>
            <a:r>
              <a:rPr lang="en-US" sz="2800" dirty="0"/>
              <a:t>. </a:t>
            </a:r>
          </a:p>
          <a:p>
            <a:pPr marL="0" indent="0">
              <a:buNone/>
            </a:pPr>
            <a:endParaRPr lang="en-US" sz="2800" dirty="0"/>
          </a:p>
          <a:p>
            <a:pPr marL="0" indent="0">
              <a:buNone/>
            </a:pPr>
            <a:r>
              <a:rPr lang="en-US" sz="2800" dirty="0"/>
              <a:t>Terms are usually </a:t>
            </a:r>
            <a:r>
              <a:rPr lang="en-US" sz="2800" u="sng" dirty="0"/>
              <a:t>indexed</a:t>
            </a:r>
            <a:r>
              <a:rPr lang="en-US" sz="2800" dirty="0"/>
              <a:t> using subscripts, and for </a:t>
            </a:r>
            <a:r>
              <a:rPr lang="en-US" sz="2800" i="1" dirty="0">
                <a:solidFill>
                  <a:srgbClr val="3366FF"/>
                </a:solidFill>
              </a:rPr>
              <a:t>this module we will start with 1</a:t>
            </a:r>
            <a:r>
              <a:rPr lang="en-US" sz="2800" dirty="0"/>
              <a:t>: a</a:t>
            </a:r>
            <a:r>
              <a:rPr lang="en-US" sz="2800" baseline="-25000" dirty="0"/>
              <a:t>1</a:t>
            </a:r>
            <a:r>
              <a:rPr lang="en-US" sz="2800" dirty="0"/>
              <a:t>, a</a:t>
            </a:r>
            <a:r>
              <a:rPr lang="en-US" sz="2800" baseline="-25000" dirty="0"/>
              <a:t>2</a:t>
            </a:r>
            <a:r>
              <a:rPr lang="en-US" sz="2800" dirty="0"/>
              <a:t>, a</a:t>
            </a:r>
            <a:r>
              <a:rPr lang="en-US" sz="2800" baseline="-25000" dirty="0"/>
              <a:t>3</a:t>
            </a:r>
            <a:r>
              <a:rPr lang="en-US" sz="2800" dirty="0"/>
              <a:t>, </a:t>
            </a:r>
            <a:r>
              <a:rPr lang="mr-IN" sz="2800" dirty="0"/>
              <a:t>…</a:t>
            </a:r>
            <a:endParaRPr lang="en-US" sz="2800" dirty="0"/>
          </a:p>
          <a:p>
            <a:r>
              <a:rPr lang="en-US" sz="2800" dirty="0"/>
              <a:t>The </a:t>
            </a:r>
            <a:r>
              <a:rPr lang="en-US" sz="2800" u="sng" dirty="0"/>
              <a:t>ellipsis</a:t>
            </a:r>
            <a:r>
              <a:rPr lang="en-US" sz="2800" dirty="0"/>
              <a:t> (</a:t>
            </a:r>
            <a:r>
              <a:rPr lang="mr-IN" sz="2800" dirty="0"/>
              <a:t>…</a:t>
            </a:r>
            <a:r>
              <a:rPr lang="en-US" sz="2800" dirty="0"/>
              <a:t>) indicates a regular pattern.</a:t>
            </a:r>
          </a:p>
          <a:p>
            <a:r>
              <a:rPr lang="en-US" sz="2800" dirty="0"/>
              <a:t>The terms are spoken as “a sub 1, a sub 2” etc.</a:t>
            </a:r>
          </a:p>
          <a:p>
            <a:pPr marL="0" indent="0">
              <a:buNone/>
            </a:pPr>
            <a:endParaRPr lang="en-US" sz="2800" dirty="0"/>
          </a:p>
          <a:p>
            <a:pPr marL="0" indent="0">
              <a:buNone/>
            </a:pPr>
            <a:r>
              <a:rPr lang="en-US" sz="2800" dirty="0"/>
              <a:t>When using a formula you can also use </a:t>
            </a:r>
            <a:r>
              <a:rPr lang="en-US" sz="2800" u="sng" dirty="0"/>
              <a:t>f(n) notation</a:t>
            </a:r>
            <a:r>
              <a:rPr lang="en-US" sz="2800" dirty="0"/>
              <a:t>, which is spoken as “f of n, f of 1, f of 2” etc. meaning </a:t>
            </a:r>
            <a:r>
              <a:rPr lang="en-US" sz="2800" i="1" dirty="0"/>
              <a:t>formula for the n</a:t>
            </a:r>
            <a:r>
              <a:rPr lang="en-US" sz="2800" i="1" baseline="30000" dirty="0"/>
              <a:t>th</a:t>
            </a:r>
            <a:r>
              <a:rPr lang="en-US" sz="2800" i="1" dirty="0"/>
              <a:t> term </a:t>
            </a:r>
            <a:r>
              <a:rPr lang="en-US" sz="2800" dirty="0"/>
              <a:t>or </a:t>
            </a:r>
            <a:r>
              <a:rPr lang="en-US" sz="2800" i="1" dirty="0"/>
              <a:t>formula for the 2</a:t>
            </a:r>
            <a:r>
              <a:rPr lang="en-US" sz="2800" i="1" baseline="30000" dirty="0"/>
              <a:t>nd</a:t>
            </a:r>
            <a:r>
              <a:rPr lang="en-US" sz="2800" i="1" dirty="0"/>
              <a:t> term</a:t>
            </a:r>
            <a:r>
              <a:rPr lang="en-US" sz="2800" dirty="0"/>
              <a:t>. </a:t>
            </a:r>
          </a:p>
          <a:p>
            <a:pPr marL="0" indent="0">
              <a:buNone/>
            </a:pPr>
            <a:endParaRPr lang="en-US" sz="2800" dirty="0"/>
          </a:p>
          <a:p>
            <a:pPr marL="0" indent="0">
              <a:buNone/>
            </a:pPr>
            <a:r>
              <a:rPr lang="en-US" sz="2800" dirty="0"/>
              <a:t>Graphs will be </a:t>
            </a:r>
            <a:r>
              <a:rPr lang="en-US" sz="2800" u="sng" dirty="0"/>
              <a:t>discrete</a:t>
            </a:r>
            <a:r>
              <a:rPr lang="en-US" sz="2800" dirty="0"/>
              <a:t> points, not continuous.</a:t>
            </a:r>
          </a:p>
        </p:txBody>
      </p:sp>
    </p:spTree>
    <p:extLst>
      <p:ext uri="{BB962C8B-B14F-4D97-AF65-F5344CB8AC3E}">
        <p14:creationId xmlns:p14="http://schemas.microsoft.com/office/powerpoint/2010/main" val="182731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a:t>
            </a:r>
          </a:p>
        </p:txBody>
      </p:sp>
      <p:sp>
        <p:nvSpPr>
          <p:cNvPr id="3" name="Content Placeholder 2"/>
          <p:cNvSpPr>
            <a:spLocks noGrp="1"/>
          </p:cNvSpPr>
          <p:nvPr>
            <p:ph idx="1"/>
          </p:nvPr>
        </p:nvSpPr>
        <p:spPr>
          <a:xfrm>
            <a:off x="247815" y="884850"/>
            <a:ext cx="8673538" cy="5527825"/>
          </a:xfrm>
        </p:spPr>
        <p:txBody>
          <a:bodyPr>
            <a:normAutofit lnSpcReduction="10000"/>
          </a:bodyPr>
          <a:lstStyle/>
          <a:p>
            <a:pPr marL="0" indent="0">
              <a:buNone/>
            </a:pPr>
            <a:r>
              <a:rPr lang="en-US" dirty="0"/>
              <a:t>Consider the sequence:  </a:t>
            </a:r>
            <a:r>
              <a:rPr lang="en-US" i="1" dirty="0"/>
              <a:t>4</a:t>
            </a:r>
            <a:r>
              <a:rPr lang="en-US" dirty="0"/>
              <a:t>,</a:t>
            </a:r>
            <a:r>
              <a:rPr lang="en-US" i="1" dirty="0"/>
              <a:t> 7</a:t>
            </a:r>
            <a:r>
              <a:rPr lang="en-US" dirty="0"/>
              <a:t>,</a:t>
            </a:r>
            <a:r>
              <a:rPr lang="en-US" i="1" dirty="0"/>
              <a:t> 10</a:t>
            </a:r>
            <a:r>
              <a:rPr lang="en-US" dirty="0"/>
              <a:t>,</a:t>
            </a:r>
            <a:r>
              <a:rPr lang="en-US" i="1" dirty="0"/>
              <a:t> 13</a:t>
            </a:r>
            <a:r>
              <a:rPr lang="en-US" dirty="0"/>
              <a:t>, </a:t>
            </a:r>
            <a:r>
              <a:rPr lang="en-US" i="1" dirty="0"/>
              <a:t>16</a:t>
            </a:r>
            <a:r>
              <a:rPr lang="en-US" dirty="0"/>
              <a:t>, ….</a:t>
            </a:r>
          </a:p>
          <a:p>
            <a:pPr marL="0" indent="0">
              <a:buNone/>
            </a:pPr>
            <a:endParaRPr lang="en-US" dirty="0"/>
          </a:p>
          <a:p>
            <a:pPr marL="0" indent="0">
              <a:buNone/>
            </a:pPr>
            <a:r>
              <a:rPr lang="en-US" dirty="0"/>
              <a:t>1) Write a formula for the sequence using both the </a:t>
            </a:r>
            <a:r>
              <a:rPr lang="en-US" i="1" dirty="0"/>
              <a:t>a</a:t>
            </a:r>
            <a:r>
              <a:rPr lang="en-US" i="1" baseline="-25000" dirty="0"/>
              <a:t>n</a:t>
            </a:r>
            <a:r>
              <a:rPr lang="en-US" dirty="0"/>
              <a:t> notation and the </a:t>
            </a:r>
            <a:r>
              <a:rPr lang="en-US" i="1" dirty="0"/>
              <a:t>f</a:t>
            </a:r>
            <a:r>
              <a:rPr lang="en-US" dirty="0"/>
              <a:t>(</a:t>
            </a:r>
            <a:r>
              <a:rPr lang="en-US" i="1" dirty="0"/>
              <a:t>n</a:t>
            </a:r>
            <a:r>
              <a:rPr lang="en-US" dirty="0"/>
              <a:t>) notation.</a:t>
            </a:r>
          </a:p>
          <a:p>
            <a:pPr marL="0" indent="0">
              <a:buNone/>
            </a:pPr>
            <a:r>
              <a:rPr lang="en-US" dirty="0"/>
              <a:t> </a:t>
            </a:r>
          </a:p>
          <a:p>
            <a:pPr marL="0" indent="0">
              <a:buNone/>
            </a:pPr>
            <a:endParaRPr lang="en-US" dirty="0"/>
          </a:p>
          <a:p>
            <a:pPr marL="0" indent="0">
              <a:buNone/>
            </a:pPr>
            <a:r>
              <a:rPr lang="en-US" dirty="0"/>
              <a:t> </a:t>
            </a:r>
          </a:p>
          <a:p>
            <a:pPr marL="0" indent="0">
              <a:buNone/>
            </a:pPr>
            <a:r>
              <a:rPr lang="en-US" dirty="0"/>
              <a:t> 2) Does the formula </a:t>
            </a:r>
            <a:r>
              <a:rPr lang="en-US" i="1" dirty="0"/>
              <a:t>f(n) </a:t>
            </a:r>
            <a:r>
              <a:rPr lang="en-US" dirty="0"/>
              <a:t>= 3(</a:t>
            </a:r>
            <a:r>
              <a:rPr lang="en-US" i="1" dirty="0"/>
              <a:t>n </a:t>
            </a:r>
            <a:r>
              <a:rPr lang="en-US" dirty="0"/>
              <a:t>- 1) + 4 generate the same sequence?  Why might some people prefer this formula?</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3) Graph the terms of the sequence as ordered pairs </a:t>
            </a:r>
            <a:r>
              <a:rPr lang="en-US" i="1" dirty="0"/>
              <a:t>n</a:t>
            </a:r>
            <a:r>
              <a:rPr lang="en-US" dirty="0"/>
              <a:t>, </a:t>
            </a:r>
            <a:r>
              <a:rPr lang="en-US" i="1" dirty="0"/>
              <a:t>f(n)</a:t>
            </a:r>
            <a:r>
              <a:rPr lang="en-US" dirty="0"/>
              <a:t> on a coordinate plane.  What do you notice about the graph?</a:t>
            </a:r>
          </a:p>
          <a:p>
            <a:pPr marL="0" indent="0">
              <a:buNone/>
            </a:pPr>
            <a:endParaRPr lang="en-US" sz="2800" dirty="0"/>
          </a:p>
        </p:txBody>
      </p:sp>
    </p:spTree>
    <p:extLst>
      <p:ext uri="{BB962C8B-B14F-4D97-AF65-F5344CB8AC3E}">
        <p14:creationId xmlns:p14="http://schemas.microsoft.com/office/powerpoint/2010/main" val="328115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 continued</a:t>
            </a:r>
          </a:p>
        </p:txBody>
      </p:sp>
      <p:sp>
        <p:nvSpPr>
          <p:cNvPr id="3" name="Content Placeholder 2"/>
          <p:cNvSpPr>
            <a:spLocks noGrp="1"/>
          </p:cNvSpPr>
          <p:nvPr>
            <p:ph idx="1"/>
          </p:nvPr>
        </p:nvSpPr>
        <p:spPr>
          <a:xfrm>
            <a:off x="247815" y="884851"/>
            <a:ext cx="8673538" cy="1517702"/>
          </a:xfrm>
        </p:spPr>
        <p:txBody>
          <a:bodyPr>
            <a:normAutofit/>
          </a:bodyPr>
          <a:lstStyle/>
          <a:p>
            <a:pPr marL="0" indent="0">
              <a:buNone/>
            </a:pPr>
            <a:r>
              <a:rPr lang="en-US" dirty="0"/>
              <a:t>Consider the sequence:  </a:t>
            </a:r>
            <a:r>
              <a:rPr lang="en-US" i="1" dirty="0"/>
              <a:t>4</a:t>
            </a:r>
            <a:r>
              <a:rPr lang="en-US" dirty="0"/>
              <a:t>,</a:t>
            </a:r>
            <a:r>
              <a:rPr lang="en-US" i="1" dirty="0"/>
              <a:t> 7</a:t>
            </a:r>
            <a:r>
              <a:rPr lang="en-US" dirty="0"/>
              <a:t>,</a:t>
            </a:r>
            <a:r>
              <a:rPr lang="en-US" i="1" dirty="0"/>
              <a:t> 10</a:t>
            </a:r>
            <a:r>
              <a:rPr lang="en-US" dirty="0"/>
              <a:t>,</a:t>
            </a:r>
            <a:r>
              <a:rPr lang="en-US" i="1" dirty="0"/>
              <a:t> 13</a:t>
            </a:r>
            <a:r>
              <a:rPr lang="en-US" dirty="0"/>
              <a:t>, </a:t>
            </a:r>
            <a:r>
              <a:rPr lang="en-US" i="1" dirty="0"/>
              <a:t>16</a:t>
            </a:r>
            <a:r>
              <a:rPr lang="en-US" dirty="0"/>
              <a:t>, ….</a:t>
            </a:r>
          </a:p>
          <a:p>
            <a:pPr marL="0" indent="0">
              <a:buNone/>
            </a:pPr>
            <a:r>
              <a:rPr lang="en-US" dirty="0"/>
              <a:t>3) Graph the terms of the sequence as ordered pairs </a:t>
            </a:r>
            <a:r>
              <a:rPr lang="en-US" i="1" dirty="0"/>
              <a:t>n</a:t>
            </a:r>
            <a:r>
              <a:rPr lang="en-US" dirty="0"/>
              <a:t>, </a:t>
            </a:r>
            <a:r>
              <a:rPr lang="en-US" i="1" dirty="0"/>
              <a:t>f(n)</a:t>
            </a:r>
            <a:r>
              <a:rPr lang="en-US" dirty="0"/>
              <a:t> on a coordinate plane.  What do you notice about the graph?</a:t>
            </a:r>
          </a:p>
          <a:p>
            <a:pPr marL="0" indent="0">
              <a:buNone/>
            </a:pPr>
            <a:endParaRPr lang="en-US" sz="2800" dirty="0"/>
          </a:p>
        </p:txBody>
      </p:sp>
      <p:pic>
        <p:nvPicPr>
          <p:cNvPr id="4" name="Picture 3" descr="Screen Shot 2019-01-01 at 2.47.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15" y="2402553"/>
            <a:ext cx="3597852" cy="351167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50651" y="2589529"/>
            <a:ext cx="4870702" cy="3193757"/>
          </a:xfrm>
          <a:prstGeom prst="rect">
            <a:avLst/>
          </a:prstGeom>
          <a:noFill/>
          <a:ln>
            <a:noFill/>
          </a:ln>
        </p:spPr>
      </p:pic>
    </p:spTree>
    <p:extLst>
      <p:ext uri="{BB962C8B-B14F-4D97-AF65-F5344CB8AC3E}">
        <p14:creationId xmlns:p14="http://schemas.microsoft.com/office/powerpoint/2010/main" val="9361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 #1 - 3</a:t>
            </a:r>
          </a:p>
          <a:p>
            <a:r>
              <a:rPr lang="en-US" dirty="0"/>
              <a:t>Reflection questions</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Classwork1 #4</a:t>
            </a:r>
          </a:p>
          <a:p>
            <a:r>
              <a:rPr lang="en-US" dirty="0"/>
              <a:t>Carnival Bears/Crossing the River</a:t>
            </a:r>
          </a:p>
          <a:p>
            <a:r>
              <a:rPr lang="en-US" dirty="0"/>
              <a:t>Exponents review</a:t>
            </a:r>
          </a:p>
          <a:p>
            <a:r>
              <a:rPr lang="en-US" dirty="0"/>
              <a:t>Linear equation practice</a:t>
            </a:r>
          </a:p>
          <a:p>
            <a:endParaRPr lang="en-US" dirty="0"/>
          </a:p>
          <a:p>
            <a:endParaRPr lang="en-US" dirty="0"/>
          </a:p>
          <a:p>
            <a:endParaRPr lang="en-US" dirty="0"/>
          </a:p>
        </p:txBody>
      </p:sp>
    </p:spTree>
    <p:extLst>
      <p:ext uri="{BB962C8B-B14F-4D97-AF65-F5344CB8AC3E}">
        <p14:creationId xmlns:p14="http://schemas.microsoft.com/office/powerpoint/2010/main" val="166332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Reflection Questions</a:t>
            </a:r>
          </a:p>
        </p:txBody>
      </p:sp>
      <p:sp>
        <p:nvSpPr>
          <p:cNvPr id="3" name="Content Placeholder 2"/>
          <p:cNvSpPr>
            <a:spLocks noGrp="1"/>
          </p:cNvSpPr>
          <p:nvPr>
            <p:ph idx="1"/>
          </p:nvPr>
        </p:nvSpPr>
        <p:spPr>
          <a:xfrm>
            <a:off x="193903" y="1011579"/>
            <a:ext cx="8727449" cy="5478543"/>
          </a:xfrm>
        </p:spPr>
        <p:txBody>
          <a:bodyPr>
            <a:normAutofit/>
          </a:bodyPr>
          <a:lstStyle/>
          <a:p>
            <a:pPr marL="0" lvl="0" indent="0">
              <a:buNone/>
            </a:pPr>
            <a:r>
              <a:rPr lang="en-US" dirty="0"/>
              <a:t>Why is it important to have a formula to represent a sequence?</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r>
              <a:rPr lang="en-US" dirty="0"/>
              <a:t>Can one sequence have two different formulas?</a:t>
            </a:r>
          </a:p>
          <a:p>
            <a:pPr marL="0" lvl="0" indent="0">
              <a:buNone/>
            </a:pPr>
            <a:endParaRPr lang="en-US" dirty="0"/>
          </a:p>
          <a:p>
            <a:pPr marL="0" lvl="0" indent="0">
              <a:buNone/>
            </a:pPr>
            <a:endParaRPr lang="en-US" dirty="0"/>
          </a:p>
          <a:p>
            <a:pPr marL="0" lvl="0" indent="0">
              <a:buNone/>
            </a:pPr>
            <a:endParaRPr lang="en-US" dirty="0"/>
          </a:p>
          <a:p>
            <a:pPr marL="0" lvl="0" indent="0">
              <a:buNone/>
            </a:pPr>
            <a:r>
              <a:rPr lang="en-US" dirty="0"/>
              <a:t>What does </a:t>
            </a:r>
            <a:r>
              <a:rPr lang="en-US" i="1" dirty="0"/>
              <a:t>f(n)</a:t>
            </a:r>
            <a:r>
              <a:rPr lang="en-US" dirty="0"/>
              <a:t> represent?  How is it read aloud?</a:t>
            </a:r>
          </a:p>
          <a:p>
            <a:endParaRPr lang="en-US" dirty="0"/>
          </a:p>
        </p:txBody>
      </p:sp>
      <p:sp>
        <p:nvSpPr>
          <p:cNvPr id="4" name="TextBox 3"/>
          <p:cNvSpPr txBox="1"/>
          <p:nvPr/>
        </p:nvSpPr>
        <p:spPr>
          <a:xfrm>
            <a:off x="926845" y="1561659"/>
            <a:ext cx="7565315" cy="1477328"/>
          </a:xfrm>
          <a:prstGeom prst="rect">
            <a:avLst/>
          </a:prstGeom>
          <a:noFill/>
        </p:spPr>
        <p:txBody>
          <a:bodyPr wrap="square" rtlCol="0">
            <a:spAutoFit/>
          </a:bodyPr>
          <a:lstStyle/>
          <a:p>
            <a:pPr marL="0" lvl="1"/>
            <a:r>
              <a:rPr lang="en-US" i="1" dirty="0">
                <a:solidFill>
                  <a:srgbClr val="3366FF"/>
                </a:solidFill>
              </a:rPr>
              <a:t>It is important to have a formula to represent a sequence to demonstrate the specific pattern and to help in finding any term of the sequence (20</a:t>
            </a:r>
            <a:r>
              <a:rPr lang="en-US" i="1" baseline="30000" dirty="0">
                <a:solidFill>
                  <a:srgbClr val="3366FF"/>
                </a:solidFill>
              </a:rPr>
              <a:t>th</a:t>
            </a:r>
            <a:r>
              <a:rPr lang="en-US" i="1" dirty="0">
                <a:solidFill>
                  <a:srgbClr val="3366FF"/>
                </a:solidFill>
              </a:rPr>
              <a:t> term, 50</a:t>
            </a:r>
            <a:r>
              <a:rPr lang="en-US" i="1" baseline="30000" dirty="0">
                <a:solidFill>
                  <a:srgbClr val="3366FF"/>
                </a:solidFill>
              </a:rPr>
              <a:t>th</a:t>
            </a:r>
            <a:r>
              <a:rPr lang="en-US" i="1" dirty="0">
                <a:solidFill>
                  <a:srgbClr val="3366FF"/>
                </a:solidFill>
              </a:rPr>
              <a:t> term, 1,000</a:t>
            </a:r>
            <a:r>
              <a:rPr lang="en-US" i="1" baseline="30000" dirty="0">
                <a:solidFill>
                  <a:srgbClr val="3366FF"/>
                </a:solidFill>
              </a:rPr>
              <a:t>th</a:t>
            </a:r>
            <a:r>
              <a:rPr lang="en-US" i="1" dirty="0">
                <a:solidFill>
                  <a:srgbClr val="3366FF"/>
                </a:solidFill>
              </a:rPr>
              <a:t> term, and so on).  This is very useful when we need to make predictions based on the formula chosen to model the existing data sequence.</a:t>
            </a:r>
            <a:endParaRPr lang="en-US" dirty="0">
              <a:solidFill>
                <a:srgbClr val="3366FF"/>
              </a:solidFill>
            </a:endParaRPr>
          </a:p>
        </p:txBody>
      </p:sp>
      <p:sp>
        <p:nvSpPr>
          <p:cNvPr id="5" name="TextBox 4"/>
          <p:cNvSpPr txBox="1"/>
          <p:nvPr/>
        </p:nvSpPr>
        <p:spPr>
          <a:xfrm>
            <a:off x="944009" y="3706796"/>
            <a:ext cx="7363258" cy="1200329"/>
          </a:xfrm>
          <a:prstGeom prst="rect">
            <a:avLst/>
          </a:prstGeom>
          <a:noFill/>
        </p:spPr>
        <p:txBody>
          <a:bodyPr wrap="square" rtlCol="0">
            <a:spAutoFit/>
          </a:bodyPr>
          <a:lstStyle/>
          <a:p>
            <a:pPr marL="0" lvl="1"/>
            <a:r>
              <a:rPr lang="en-US" i="1" dirty="0">
                <a:solidFill>
                  <a:srgbClr val="3366FF"/>
                </a:solidFill>
              </a:rPr>
              <a:t>Yes, depending on what value of n you chose to start with.  Some students may point out that two different-looking formulas may be related by equivalent expressions:  5(n+2) is different from</a:t>
            </a:r>
            <a:br>
              <a:rPr lang="en-US" i="1" dirty="0">
                <a:solidFill>
                  <a:srgbClr val="3366FF"/>
                </a:solidFill>
              </a:rPr>
            </a:br>
            <a:r>
              <a:rPr lang="en-US" i="1" dirty="0">
                <a:solidFill>
                  <a:srgbClr val="3366FF"/>
                </a:solidFill>
              </a:rPr>
              <a:t>5n+10. </a:t>
            </a:r>
            <a:endParaRPr lang="en-US" dirty="0">
              <a:solidFill>
                <a:srgbClr val="3366FF"/>
              </a:solidFill>
            </a:endParaRPr>
          </a:p>
        </p:txBody>
      </p:sp>
      <p:sp>
        <p:nvSpPr>
          <p:cNvPr id="6" name="TextBox 5"/>
          <p:cNvSpPr txBox="1"/>
          <p:nvPr/>
        </p:nvSpPr>
        <p:spPr>
          <a:xfrm>
            <a:off x="961173" y="5628839"/>
            <a:ext cx="7826680" cy="369332"/>
          </a:xfrm>
          <a:prstGeom prst="rect">
            <a:avLst/>
          </a:prstGeom>
          <a:noFill/>
        </p:spPr>
        <p:txBody>
          <a:bodyPr wrap="square" rtlCol="0">
            <a:spAutoFit/>
          </a:bodyPr>
          <a:lstStyle/>
          <a:p>
            <a:pPr marL="0" lvl="1"/>
            <a:r>
              <a:rPr lang="en-US" i="1" dirty="0">
                <a:solidFill>
                  <a:srgbClr val="3366FF"/>
                </a:solidFill>
              </a:rPr>
              <a:t>It represents the n</a:t>
            </a:r>
            <a:r>
              <a:rPr lang="en-US" i="1" baseline="30000" dirty="0">
                <a:solidFill>
                  <a:srgbClr val="3366FF"/>
                </a:solidFill>
              </a:rPr>
              <a:t>th</a:t>
            </a:r>
            <a:r>
              <a:rPr lang="en-US" i="1" dirty="0">
                <a:solidFill>
                  <a:srgbClr val="3366FF"/>
                </a:solidFill>
              </a:rPr>
              <a:t> term of a sequence just like a</a:t>
            </a:r>
            <a:r>
              <a:rPr lang="en-US" i="1" baseline="-25000" dirty="0">
                <a:solidFill>
                  <a:srgbClr val="3366FF"/>
                </a:solidFill>
              </a:rPr>
              <a:t>n</a:t>
            </a:r>
            <a:r>
              <a:rPr lang="en-US" i="1" dirty="0">
                <a:solidFill>
                  <a:srgbClr val="3366FF"/>
                </a:solidFill>
              </a:rPr>
              <a:t>.  It is read “f of n.”</a:t>
            </a:r>
            <a:endParaRPr lang="en-US" dirty="0">
              <a:solidFill>
                <a:srgbClr val="3366FF"/>
              </a:solidFill>
            </a:endParaRPr>
          </a:p>
        </p:txBody>
      </p:sp>
    </p:spTree>
    <p:extLst>
      <p:ext uri="{BB962C8B-B14F-4D97-AF65-F5344CB8AC3E}">
        <p14:creationId xmlns:p14="http://schemas.microsoft.com/office/powerpoint/2010/main" val="32179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1485</TotalTime>
  <Words>2426</Words>
  <Application>Microsoft Macintosh PowerPoint</Application>
  <PresentationFormat>On-screen Show (4:3)</PresentationFormat>
  <Paragraphs>325</Paragraphs>
  <Slides>48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3" baseType="lpstr">
      <vt:lpstr>Arial</vt:lpstr>
      <vt:lpstr>Calibri</vt:lpstr>
      <vt:lpstr>Cambria Math</vt:lpstr>
      <vt:lpstr>Clarity</vt:lpstr>
      <vt:lpstr>Equation</vt:lpstr>
      <vt:lpstr>Lesson 1</vt:lpstr>
      <vt:lpstr>Warm Up</vt:lpstr>
      <vt:lpstr>Example 1</vt:lpstr>
      <vt:lpstr>Example 1, continued</vt:lpstr>
      <vt:lpstr>Notes</vt:lpstr>
      <vt:lpstr>Example 2</vt:lpstr>
      <vt:lpstr>Example 2, continued</vt:lpstr>
      <vt:lpstr>Workshop</vt:lpstr>
      <vt:lpstr>Reflection Questions</vt:lpstr>
      <vt:lpstr>Lesson 2</vt:lpstr>
      <vt:lpstr>Warm Up/Recall</vt:lpstr>
      <vt:lpstr>Example 1</vt:lpstr>
      <vt:lpstr>Example 1, continued</vt:lpstr>
      <vt:lpstr>Example 1, continued</vt:lpstr>
      <vt:lpstr>Notes</vt:lpstr>
      <vt:lpstr>Example 1, continued</vt:lpstr>
      <vt:lpstr>Example 2</vt:lpstr>
      <vt:lpstr>Workshop</vt:lpstr>
      <vt:lpstr>Lesson 3</vt:lpstr>
      <vt:lpstr>Warm Up/example 1</vt:lpstr>
      <vt:lpstr>Warm Up/example1, continued</vt:lpstr>
      <vt:lpstr>Example 2</vt:lpstr>
      <vt:lpstr>Notes</vt:lpstr>
      <vt:lpstr>Notes</vt:lpstr>
      <vt:lpstr>Workshop</vt:lpstr>
      <vt:lpstr>Lesson 4</vt:lpstr>
      <vt:lpstr>Warm Up</vt:lpstr>
      <vt:lpstr>PowerPoint Presentation</vt:lpstr>
      <vt:lpstr>PowerPoint Presentation</vt:lpstr>
      <vt:lpstr>Example 1</vt:lpstr>
      <vt:lpstr>PowerPoint Presentation</vt:lpstr>
      <vt:lpstr>PowerPoint Presentation</vt:lpstr>
      <vt:lpstr>PowerPoint Presentation</vt:lpstr>
      <vt:lpstr>Example 3</vt:lpstr>
      <vt:lpstr>Notes - Interest</vt:lpstr>
      <vt:lpstr>Workshop</vt:lpstr>
      <vt:lpstr>Lesson 5</vt:lpstr>
      <vt:lpstr>Warm Up/example</vt:lpstr>
      <vt:lpstr>Warm Up/example, continued</vt:lpstr>
      <vt:lpstr>Workshop</vt:lpstr>
      <vt:lpstr>Summary/Discussion</vt:lpstr>
      <vt:lpstr>Lesson 6-7</vt:lpstr>
      <vt:lpstr>Warm Up/Intro</vt:lpstr>
      <vt:lpstr>Warm Up/Intro</vt:lpstr>
      <vt:lpstr>Example</vt:lpstr>
      <vt:lpstr>Example, continued</vt:lpstr>
      <vt:lpstr>Notes</vt:lpstr>
      <vt:lpstr>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212</cp:revision>
  <dcterms:created xsi:type="dcterms:W3CDTF">2017-09-23T20:54:56Z</dcterms:created>
  <dcterms:modified xsi:type="dcterms:W3CDTF">2019-01-10T01:58:30Z</dcterms:modified>
</cp:coreProperties>
</file>