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9" r:id="rId2"/>
    <p:sldId id="323" r:id="rId3"/>
    <p:sldId id="270" r:id="rId4"/>
    <p:sldId id="359" r:id="rId5"/>
    <p:sldId id="274" r:id="rId6"/>
    <p:sldId id="385" r:id="rId7"/>
    <p:sldId id="277" r:id="rId8"/>
    <p:sldId id="328" r:id="rId9"/>
    <p:sldId id="360" r:id="rId10"/>
    <p:sldId id="329" r:id="rId11"/>
    <p:sldId id="280" r:id="rId12"/>
    <p:sldId id="386" r:id="rId13"/>
    <p:sldId id="333" r:id="rId14"/>
    <p:sldId id="278" r:id="rId15"/>
    <p:sldId id="288" r:id="rId16"/>
    <p:sldId id="292" r:id="rId17"/>
    <p:sldId id="340" r:id="rId18"/>
    <p:sldId id="387" r:id="rId19"/>
    <p:sldId id="388" r:id="rId20"/>
    <p:sldId id="293" r:id="rId21"/>
    <p:sldId id="345" r:id="rId22"/>
    <p:sldId id="389" r:id="rId23"/>
    <p:sldId id="390" r:id="rId24"/>
    <p:sldId id="353" r:id="rId25"/>
    <p:sldId id="295" r:id="rId26"/>
    <p:sldId id="296" r:id="rId27"/>
    <p:sldId id="342" r:id="rId28"/>
    <p:sldId id="391" r:id="rId29"/>
    <p:sldId id="392" r:id="rId30"/>
    <p:sldId id="393" r:id="rId31"/>
    <p:sldId id="394" r:id="rId32"/>
    <p:sldId id="300" r:id="rId33"/>
    <p:sldId id="354" r:id="rId34"/>
    <p:sldId id="355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1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Sunday, February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Sunday, February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677969" cy="1752600"/>
          </a:xfrm>
        </p:spPr>
        <p:txBody>
          <a:bodyPr/>
          <a:lstStyle/>
          <a:p>
            <a:r>
              <a:rPr lang="en-US" dirty="0"/>
              <a:t>Warm up, classwork, notes, example, classwork</a:t>
            </a:r>
          </a:p>
        </p:txBody>
      </p:sp>
    </p:spTree>
    <p:extLst>
      <p:ext uri="{BB962C8B-B14F-4D97-AF65-F5344CB8AC3E}">
        <p14:creationId xmlns:p14="http://schemas.microsoft.com/office/powerpoint/2010/main" val="160072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08473"/>
            <a:ext cx="8229600" cy="990600"/>
          </a:xfrm>
        </p:spPr>
        <p:txBody>
          <a:bodyPr/>
          <a:lstStyle/>
          <a:p>
            <a:r>
              <a:rPr lang="en-US" dirty="0"/>
              <a:t>Notes 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828" y="974325"/>
                <a:ext cx="8726295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Graphs can be used to estimate solutions to equations.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x-coordinate of points of intersection are the solutions to the equation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2400" dirty="0"/>
                  <a:t>Advantages: Can be easier when equations are complicated (or impossible) to solve algebraically. </a:t>
                </a:r>
              </a:p>
              <a:p>
                <a:r>
                  <a:rPr lang="en-US" sz="2400" dirty="0"/>
                  <a:t>Disadvantages: estimated values</a:t>
                </a:r>
              </a:p>
              <a:p>
                <a:r>
                  <a:rPr lang="en-US" sz="2400" dirty="0"/>
                  <a:t>	--More exact when done on a graphing calculator (see </a:t>
                </a:r>
              </a:p>
              <a:p>
                <a:r>
                  <a:rPr lang="en-US" sz="2400" dirty="0"/>
                  <a:t>	   handbook for instructions)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8" y="974325"/>
                <a:ext cx="8726295" cy="3908762"/>
              </a:xfrm>
              <a:prstGeom prst="rect">
                <a:avLst/>
              </a:prstGeom>
              <a:blipFill>
                <a:blip r:embed="rId2"/>
                <a:stretch>
                  <a:fillRect l="-1017" t="-1299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7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74151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035" y="961785"/>
                <a:ext cx="872629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Solve this equation by graphing two functions on the same Cartesian plane: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+4=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5" y="961785"/>
                <a:ext cx="8726295" cy="1200329"/>
              </a:xfrm>
              <a:prstGeom prst="rect">
                <a:avLst/>
              </a:prstGeom>
              <a:blipFill>
                <a:blip r:embed="rId2"/>
                <a:stretch>
                  <a:fillRect l="-581" t="-2105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5139D0-CB7C-514C-AA7B-8666035425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2" y="1284950"/>
            <a:ext cx="4703156" cy="45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74151"/>
            <a:ext cx="8229600" cy="990600"/>
          </a:xfrm>
        </p:spPr>
        <p:txBody>
          <a:bodyPr/>
          <a:lstStyle/>
          <a:p>
            <a:r>
              <a:rPr lang="en-US" dirty="0"/>
              <a:t>Example 2,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035" y="961785"/>
                <a:ext cx="8726295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Solve this equation by graphing two functions on the same Cartesian plane: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+4=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3200" dirty="0"/>
              </a:p>
              <a:p>
                <a:br>
                  <a:rPr lang="en-US" sz="3200" dirty="0"/>
                </a:br>
                <a:r>
                  <a:rPr lang="en-US" dirty="0"/>
                  <a:t>From the graph, we see that the </a:t>
                </a:r>
                <a:br>
                  <a:rPr lang="en-US" dirty="0"/>
                </a:br>
                <a:r>
                  <a:rPr lang="en-US" dirty="0"/>
                  <a:t>intersection points are: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Thus, the expressions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equal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_______ or when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_______.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Therefore, the solution set to the original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+4=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___________.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5" y="961785"/>
                <a:ext cx="8726295" cy="5293757"/>
              </a:xfrm>
              <a:prstGeom prst="rect">
                <a:avLst/>
              </a:prstGeom>
              <a:blipFill>
                <a:blip r:embed="rId2"/>
                <a:stretch>
                  <a:fillRect l="-581" t="-478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BFECEA6-CFF6-734C-8123-4E2A5F7B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1" y="1317337"/>
            <a:ext cx="3467191" cy="34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74151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6035" y="961785"/>
                <a:ext cx="8726295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Solve this equation graphically: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−3.5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+4=−0.25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Write the two functions represented by each side of the equation.</a:t>
                </a:r>
              </a:p>
              <a:p>
                <a:r>
                  <a:rPr lang="en-US" sz="2200" dirty="0"/>
                  <a:t>Enter into calculator</a:t>
                </a:r>
              </a:p>
              <a:p>
                <a:r>
                  <a:rPr lang="en-US" sz="2200" dirty="0"/>
                  <a:t>Graph</a:t>
                </a:r>
              </a:p>
              <a:p>
                <a:r>
                  <a:rPr lang="en-US" sz="2200" dirty="0"/>
                  <a:t>Calculate intersection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5" y="961785"/>
                <a:ext cx="8726295" cy="2462213"/>
              </a:xfrm>
              <a:prstGeom prst="rect">
                <a:avLst/>
              </a:prstGeom>
              <a:blipFill>
                <a:blip r:embed="rId2"/>
                <a:stretch>
                  <a:fillRect l="-872" t="-1538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92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ticket 15</a:t>
            </a:r>
          </a:p>
          <a:p>
            <a:r>
              <a:rPr lang="en-US" dirty="0"/>
              <a:t>Classwork16 #1-5</a:t>
            </a:r>
          </a:p>
          <a:p>
            <a:r>
              <a:rPr lang="en-US" dirty="0"/>
              <a:t>Summary/reflection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Classwork, notes</a:t>
            </a:r>
          </a:p>
        </p:txBody>
      </p:sp>
    </p:spTree>
    <p:extLst>
      <p:ext uri="{BB962C8B-B14F-4D97-AF65-F5344CB8AC3E}">
        <p14:creationId xmlns:p14="http://schemas.microsoft.com/office/powerpoint/2010/main" val="196931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ticket 15-16</a:t>
            </a:r>
          </a:p>
          <a:p>
            <a:r>
              <a:rPr lang="en-US" dirty="0"/>
              <a:t>Classwork17 #1-3</a:t>
            </a:r>
          </a:p>
          <a:p>
            <a:r>
              <a:rPr lang="en-US" dirty="0"/>
              <a:t>Reflection/summary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#15-16</a:t>
            </a:r>
          </a:p>
          <a:p>
            <a:r>
              <a:rPr lang="en-US" dirty="0"/>
              <a:t>Extension activity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C7F5-676E-9645-BEA0-A382BD65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9" y="150339"/>
            <a:ext cx="8847440" cy="990600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E7CB9-1262-1E4E-9F80-D297A3EA5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279" y="1019429"/>
                <a:ext cx="8847440" cy="56882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900" i="1" dirty="0"/>
                  <a:t>We did NOT have to use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900" i="1" dirty="0"/>
                  <a:t> like we did in this lesson – these transformations will hold true for any parent function.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900" u="sng" dirty="0"/>
                  <a:t>Adding/subtracting a constant</a:t>
                </a:r>
                <a:r>
                  <a:rPr lang="en-US" sz="2900" dirty="0"/>
                  <a:t> (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900" dirty="0"/>
                  <a:t>) to the equation shifts a graph up (+) or down (-) vertically.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900" u="sng" dirty="0"/>
                  <a:t>Multiplying by a constant</a:t>
                </a:r>
                <a:r>
                  <a:rPr lang="en-US" sz="2900" dirty="0"/>
                  <a:t> (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) stretches, shrinks, or flips a graph vertically.</a:t>
                </a:r>
              </a:p>
              <a:p>
                <a:pPr marL="0" indent="0">
                  <a:buNone/>
                </a:pPr>
                <a:r>
                  <a:rPr lang="en-US" sz="2900" dirty="0"/>
                  <a:t>	</a:t>
                </a:r>
                <a:r>
                  <a:rPr lang="en-US" dirty="0"/>
                  <a:t>positive fraction – shrinks vertically</a:t>
                </a:r>
              </a:p>
              <a:p>
                <a:pPr marL="0" indent="0">
                  <a:buNone/>
                </a:pPr>
                <a:r>
                  <a:rPr lang="en-US" dirty="0"/>
                  <a:t>	positive whole number – stretches vertically</a:t>
                </a:r>
              </a:p>
              <a:p>
                <a:pPr marL="0" indent="0">
                  <a:buNone/>
                </a:pPr>
                <a:r>
                  <a:rPr lang="en-US" dirty="0"/>
                  <a:t>	negative number – flips over x-axis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E7CB9-1262-1E4E-9F80-D297A3EA5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279" y="1019429"/>
                <a:ext cx="8847440" cy="5688232"/>
              </a:xfrm>
              <a:blipFill>
                <a:blip r:embed="rId2"/>
                <a:stretch>
                  <a:fillRect l="-1724" t="-445" r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1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C7F5-676E-9645-BEA0-A382BD65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9" y="150339"/>
            <a:ext cx="8847440" cy="990600"/>
          </a:xfrm>
        </p:spPr>
        <p:txBody>
          <a:bodyPr/>
          <a:lstStyle/>
          <a:p>
            <a:r>
              <a:rPr lang="en-US" dirty="0"/>
              <a:t>Notes,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E7CB9-1262-1E4E-9F80-D297A3EA5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279" y="1019429"/>
                <a:ext cx="8847440" cy="56882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900" i="1" dirty="0"/>
                  <a:t>These transformations will hold true for any </a:t>
                </a:r>
                <a:br>
                  <a:rPr lang="en-US" sz="2900" i="1" dirty="0"/>
                </a:br>
                <a:r>
                  <a:rPr lang="en-US" sz="2800" u="sng" dirty="0"/>
                  <a:t>parent function </a:t>
                </a:r>
                <a:r>
                  <a:rPr lang="en-US" sz="2800" dirty="0"/>
                  <a:t>– most basic form of a function family</a:t>
                </a:r>
              </a:p>
              <a:p>
                <a:pPr marL="0" indent="0">
                  <a:buNone/>
                </a:pPr>
                <a:r>
                  <a:rPr lang="en-US" sz="2900" i="1" dirty="0"/>
                  <a:t>	linear: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quadratic: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exponential: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cubic: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absolute value: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square root: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r>
                  <a:rPr lang="en-US" sz="2900" i="1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E7CB9-1262-1E4E-9F80-D297A3EA5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279" y="1019429"/>
                <a:ext cx="8847440" cy="5688232"/>
              </a:xfrm>
              <a:blipFill>
                <a:blip r:embed="rId2"/>
                <a:stretch>
                  <a:fillRect l="-1724" t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758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ticket 15-16</a:t>
            </a:r>
          </a:p>
          <a:p>
            <a:r>
              <a:rPr lang="en-US" dirty="0"/>
              <a:t>Classwork17 #1-3</a:t>
            </a:r>
          </a:p>
          <a:p>
            <a:r>
              <a:rPr lang="en-US" dirty="0"/>
              <a:t>Reflection/summary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#15-16</a:t>
            </a:r>
          </a:p>
          <a:p>
            <a:r>
              <a:rPr lang="en-US" dirty="0"/>
              <a:t>Extension activity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3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04" y="115170"/>
            <a:ext cx="8229600" cy="990600"/>
          </a:xfrm>
        </p:spPr>
        <p:txBody>
          <a:bodyPr/>
          <a:lstStyle/>
          <a:p>
            <a:r>
              <a:rPr lang="en-US" dirty="0"/>
              <a:t>Entry/Warm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701" y="969371"/>
                <a:ext cx="8727449" cy="54753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Recall that the absolute value of a number is the distance from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of a point on the number line.  Because distance is being measured, the absolute value of a nonzero number is always positive. </a:t>
                </a:r>
              </a:p>
              <a:p>
                <a:pPr marL="457200" indent="-457200">
                  <a:buAutoNum type="arabicParenR"/>
                </a:pPr>
                <a:r>
                  <a:rPr lang="en-US" sz="2200" dirty="0"/>
                  <a:t>Solve each equation for x (should get two answers).</a:t>
                </a:r>
              </a:p>
              <a:p>
                <a:pPr marL="457200" indent="-457200">
                  <a:buAutoNum type="arabicParenR"/>
                </a:pPr>
                <a:endParaRPr lang="en-US" sz="2200" dirty="0"/>
              </a:p>
              <a:p>
                <a:pPr marL="457200" indent="-457200">
                  <a:buAutoNum type="arabicParenR"/>
                </a:pPr>
                <a:endParaRPr lang="en-US" sz="2200" dirty="0"/>
              </a:p>
              <a:p>
                <a:pPr marL="457200" indent="-457200">
                  <a:buAutoNum type="arabicParenR"/>
                </a:pPr>
                <a:endParaRPr lang="en-US" sz="2200" dirty="0"/>
              </a:p>
              <a:p>
                <a:pPr marL="457200" indent="-457200">
                  <a:buFont typeface="Arial" pitchFamily="34" charset="0"/>
                  <a:buAutoNum type="arabicParenR"/>
                </a:pPr>
                <a:r>
                  <a:rPr lang="en-US" sz="2200" dirty="0"/>
                  <a:t>Determine at least five solutions for each two-variable equation.  Make sure some of the solutions include negative values for either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01" y="969371"/>
                <a:ext cx="8727449" cy="5475312"/>
              </a:xfrm>
              <a:blipFill>
                <a:blip r:embed="rId2"/>
                <a:stretch>
                  <a:fillRect l="-726" t="-694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D02E68-D0BC-5949-B647-15161F50663F}"/>
                  </a:ext>
                </a:extLst>
              </p:cNvPr>
              <p:cNvSpPr txBox="1"/>
              <p:nvPr/>
            </p:nvSpPr>
            <p:spPr>
              <a:xfrm>
                <a:off x="951472" y="2526955"/>
                <a:ext cx="7702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D02E68-D0BC-5949-B647-15161F50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2" y="2526955"/>
                <a:ext cx="770211" cy="276999"/>
              </a:xfrm>
              <a:prstGeom prst="rect">
                <a:avLst/>
              </a:prstGeom>
              <a:blipFill>
                <a:blip r:embed="rId3"/>
                <a:stretch>
                  <a:fillRect r="-48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E02BA-E466-E843-BC0D-DDC29D97DA07}"/>
                  </a:ext>
                </a:extLst>
              </p:cNvPr>
              <p:cNvSpPr txBox="1"/>
              <p:nvPr/>
            </p:nvSpPr>
            <p:spPr>
              <a:xfrm>
                <a:off x="3527483" y="2501211"/>
                <a:ext cx="1174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E02BA-E466-E843-BC0D-DDC29D97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83" y="2501211"/>
                <a:ext cx="1174168" cy="276999"/>
              </a:xfrm>
              <a:prstGeom prst="rect">
                <a:avLst/>
              </a:prstGeom>
              <a:blipFill>
                <a:blip r:embed="rId4"/>
                <a:stretch>
                  <a:fillRect r="-322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4E311-17A3-4D4F-BB3E-517869B67CEB}"/>
                  </a:ext>
                </a:extLst>
              </p:cNvPr>
              <p:cNvSpPr txBox="1"/>
              <p:nvPr/>
            </p:nvSpPr>
            <p:spPr>
              <a:xfrm>
                <a:off x="6355493" y="2526954"/>
                <a:ext cx="1603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4E311-17A3-4D4F-BB3E-517869B6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93" y="2526954"/>
                <a:ext cx="1603772" cy="276999"/>
              </a:xfrm>
              <a:prstGeom prst="rect">
                <a:avLst/>
              </a:prstGeom>
              <a:blipFill>
                <a:blip r:embed="rId5"/>
                <a:stretch>
                  <a:fillRect l="-1563" r="-15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B381BB-9213-CB49-8E9F-4C6938FD4BC2}"/>
                  </a:ext>
                </a:extLst>
              </p:cNvPr>
              <p:cNvSpPr txBox="1"/>
              <p:nvPr/>
            </p:nvSpPr>
            <p:spPr>
              <a:xfrm>
                <a:off x="766119" y="4903572"/>
                <a:ext cx="775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B381BB-9213-CB49-8E9F-4C6938FD4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9" y="4903572"/>
                <a:ext cx="775790" cy="276999"/>
              </a:xfrm>
              <a:prstGeom prst="rect">
                <a:avLst/>
              </a:prstGeom>
              <a:blipFill>
                <a:blip r:embed="rId6"/>
                <a:stretch>
                  <a:fillRect l="-655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E6416C-6310-0442-BF6D-AE15AC7123C5}"/>
                  </a:ext>
                </a:extLst>
              </p:cNvPr>
              <p:cNvSpPr txBox="1"/>
              <p:nvPr/>
            </p:nvSpPr>
            <p:spPr>
              <a:xfrm>
                <a:off x="766119" y="5529450"/>
                <a:ext cx="117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E6416C-6310-0442-BF6D-AE15AC712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9" y="5529450"/>
                <a:ext cx="1179747" cy="276999"/>
              </a:xfrm>
              <a:prstGeom prst="rect">
                <a:avLst/>
              </a:prstGeom>
              <a:blipFill>
                <a:blip r:embed="rId7"/>
                <a:stretch>
                  <a:fillRect l="-430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56AF8-2069-3649-8520-D969E473D1FD}"/>
                  </a:ext>
                </a:extLst>
              </p:cNvPr>
              <p:cNvSpPr txBox="1"/>
              <p:nvPr/>
            </p:nvSpPr>
            <p:spPr>
              <a:xfrm>
                <a:off x="760540" y="6148953"/>
                <a:ext cx="77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D56AF8-2069-3649-8520-D969E473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0" y="6148953"/>
                <a:ext cx="775789" cy="276999"/>
              </a:xfrm>
              <a:prstGeom prst="rect">
                <a:avLst/>
              </a:prstGeom>
              <a:blipFill>
                <a:blip r:embed="rId8"/>
                <a:stretch>
                  <a:fillRect l="-327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Warm up, example/classwork, notes</a:t>
            </a:r>
          </a:p>
        </p:txBody>
      </p:sp>
    </p:spTree>
    <p:extLst>
      <p:ext uri="{BB962C8B-B14F-4D97-AF65-F5344CB8AC3E}">
        <p14:creationId xmlns:p14="http://schemas.microsoft.com/office/powerpoint/2010/main" val="291208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244F-FF7C-6D46-968D-5693827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" y="51483"/>
            <a:ext cx="9082220" cy="990600"/>
          </a:xfrm>
        </p:spPr>
        <p:txBody>
          <a:bodyPr/>
          <a:lstStyle/>
          <a:p>
            <a:r>
              <a:rPr lang="en-US" dirty="0"/>
              <a:t>Entry Task – Look back at classwork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80" y="803189"/>
                <a:ext cx="9082220" cy="5226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 be any real number.</a:t>
                </a:r>
              </a:p>
              <a:p>
                <a:r>
                  <a:rPr lang="en-US" sz="2000" dirty="0"/>
                  <a:t>Write the formula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, without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the formula	</a:t>
                </a:r>
              </a:p>
              <a:p>
                <a:r>
                  <a:rPr lang="en-US" sz="2000" dirty="0"/>
                  <a:t>Write the formula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, without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the formula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Complete the table of values for these functions.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0" y="803189"/>
                <a:ext cx="9082220" cy="5226906"/>
              </a:xfrm>
              <a:blipFill>
                <a:blip r:embed="rId2"/>
                <a:stretch>
                  <a:fillRect l="-838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3F0B7E8-DB42-5944-8083-27F41320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01" y="3429000"/>
            <a:ext cx="4621598" cy="31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244F-FF7C-6D46-968D-5693827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" y="113266"/>
            <a:ext cx="908222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39EF-A118-9840-B558-9821C067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0" y="803189"/>
            <a:ext cx="9082220" cy="52269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 the equations: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13747-51DB-8A45-94C4-DB0C10B9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04" y="420644"/>
            <a:ext cx="4889500" cy="201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07F8A-F7D9-ED45-A9E1-DB58EF7BCE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55" y="2625769"/>
            <a:ext cx="4362494" cy="399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36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244F-FF7C-6D46-968D-5693827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" y="113266"/>
            <a:ext cx="9082220" cy="990600"/>
          </a:xfrm>
        </p:spPr>
        <p:txBody>
          <a:bodyPr/>
          <a:lstStyle/>
          <a:p>
            <a:r>
              <a:rPr lang="en-US" dirty="0"/>
              <a:t>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80" y="803189"/>
                <a:ext cx="9082220" cy="14210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does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relate to the graphs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How is the different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0" y="803189"/>
                <a:ext cx="9082220" cy="1421027"/>
              </a:xfrm>
              <a:blipFill>
                <a:blip r:embed="rId2"/>
                <a:stretch>
                  <a:fillRect l="-838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52F638-8784-F143-AE2B-D611F5B6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72" y="2914139"/>
            <a:ext cx="6770669" cy="36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779A-500A-0A43-BD38-2B608BB8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3" y="137983"/>
            <a:ext cx="8229600" cy="990600"/>
          </a:xfrm>
        </p:spPr>
        <p:txBody>
          <a:bodyPr/>
          <a:lstStyle/>
          <a:p>
            <a:r>
              <a:rPr lang="en-US" dirty="0"/>
              <a:t>Notes 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C20D-F7AE-E846-B723-B973F1D94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203" y="943321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Like in the last lesson, we did not have to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like we did in this lesson – these transformations will hold true for any parent function.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Adding or subtracting a value to the input </a:t>
                </a:r>
                <a:r>
                  <a:rPr lang="en-US" dirty="0"/>
                  <a:t>of an equation shifts the graph left or right.</a:t>
                </a:r>
              </a:p>
              <a:p>
                <a:pPr marL="0" indent="0">
                  <a:buNone/>
                </a:pPr>
                <a:r>
                  <a:rPr lang="en-US" dirty="0"/>
                  <a:t>	Counterintuitively, adding shifts left and subtracting </a:t>
                </a:r>
              </a:p>
              <a:p>
                <a:pPr marL="0" indent="0">
                  <a:buNone/>
                </a:pPr>
                <a:r>
                  <a:rPr lang="en-US" dirty="0"/>
                  <a:t>	shifts right.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AGAIN: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is NOT the same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C20D-F7AE-E846-B723-B973F1D94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203" y="943321"/>
                <a:ext cx="8229600" cy="4876800"/>
              </a:xfrm>
              <a:blipFill>
                <a:blip r:embed="rId2"/>
                <a:stretch>
                  <a:fillRect l="-1079" t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89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316162"/>
            <a:ext cx="3931920" cy="3951288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#15-16</a:t>
            </a:r>
          </a:p>
          <a:p>
            <a:r>
              <a:rPr lang="en-US" dirty="0"/>
              <a:t>Extension activity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316162"/>
            <a:ext cx="3931920" cy="3951288"/>
          </a:xfrm>
        </p:spPr>
        <p:txBody>
          <a:bodyPr/>
          <a:lstStyle/>
          <a:p>
            <a:r>
              <a:rPr lang="en-US" dirty="0"/>
              <a:t>Complete classwork17</a:t>
            </a:r>
          </a:p>
          <a:p>
            <a:r>
              <a:rPr lang="en-US" dirty="0"/>
              <a:t>Classwork 18 #1-5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80870" cy="1752600"/>
          </a:xfrm>
        </p:spPr>
        <p:txBody>
          <a:bodyPr/>
          <a:lstStyle/>
          <a:p>
            <a:r>
              <a:rPr lang="en-US" dirty="0"/>
              <a:t>Entry, examples, classwork, notes, summary</a:t>
            </a:r>
          </a:p>
        </p:txBody>
      </p:sp>
    </p:spTree>
    <p:extLst>
      <p:ext uri="{BB962C8B-B14F-4D97-AF65-F5344CB8AC3E}">
        <p14:creationId xmlns:p14="http://schemas.microsoft.com/office/powerpoint/2010/main" val="238525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903C-BFA8-334F-B8BA-50A836A8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" y="150339"/>
            <a:ext cx="8229600" cy="990600"/>
          </a:xfrm>
        </p:spPr>
        <p:txBody>
          <a:bodyPr/>
          <a:lstStyle/>
          <a:p>
            <a:r>
              <a:rPr lang="en-US" dirty="0"/>
              <a:t>Entry/example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8AE4A-9061-B54A-AEB5-8DBD3C9B6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351" y="963827"/>
                <a:ext cx="8649729" cy="5130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can be any real number.</a:t>
                </a:r>
              </a:p>
              <a:p>
                <a:r>
                  <a:rPr lang="en-US" sz="2000" dirty="0"/>
                  <a:t>Write the formula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without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the formula.</a:t>
                </a: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Complete the table of values for these functions.	</a:t>
                </a:r>
              </a:p>
              <a:p>
                <a:pPr marL="0" indent="0">
                  <a:buNone/>
                </a:pPr>
                <a:r>
                  <a:rPr lang="en-US" sz="22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8AE4A-9061-B54A-AEB5-8DBD3C9B6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351" y="963827"/>
                <a:ext cx="8649729" cy="5130112"/>
              </a:xfrm>
              <a:blipFill>
                <a:blip r:embed="rId2"/>
                <a:stretch>
                  <a:fillRect l="-880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263494-E970-4E4F-A0D2-DB8DA1FA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81" y="2700981"/>
            <a:ext cx="4292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244F-FF7C-6D46-968D-5693827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" y="113266"/>
            <a:ext cx="908222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39EF-A118-9840-B558-9821C067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0" y="803189"/>
            <a:ext cx="9082220" cy="52269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 the equations: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595A-C5F2-0A4C-BE62-4AC64B3F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78" y="307889"/>
            <a:ext cx="31242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A96B1-2B29-3A45-A5D2-0C3715A8B64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"/>
          <a:stretch/>
        </p:blipFill>
        <p:spPr bwMode="auto">
          <a:xfrm>
            <a:off x="621861" y="2572308"/>
            <a:ext cx="5074603" cy="3717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516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244F-FF7C-6D46-968D-5693827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" y="113266"/>
            <a:ext cx="9082220" cy="990600"/>
          </a:xfrm>
        </p:spPr>
        <p:txBody>
          <a:bodyPr/>
          <a:lstStyle/>
          <a:p>
            <a:r>
              <a:rPr lang="en-US" dirty="0"/>
              <a:t>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80" y="803189"/>
                <a:ext cx="9082220" cy="14210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does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relate to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339EF-A118-9840-B558-9821C0670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0" y="803189"/>
                <a:ext cx="9082220" cy="1421027"/>
              </a:xfrm>
              <a:blipFill>
                <a:blip r:embed="rId2"/>
                <a:stretch>
                  <a:fillRect l="-838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B828BF-54B4-5A40-B3FA-486019E3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371944"/>
            <a:ext cx="5828212" cy="46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Workshop, pt.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Classwork15 #1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Exponents review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27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779A-500A-0A43-BD38-2B608BB8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3" y="137983"/>
            <a:ext cx="8229600" cy="990600"/>
          </a:xfrm>
        </p:spPr>
        <p:txBody>
          <a:bodyPr/>
          <a:lstStyle/>
          <a:p>
            <a:r>
              <a:rPr lang="en-US" dirty="0"/>
              <a:t>Notes 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C20D-F7AE-E846-B723-B973F1D94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203" y="943321"/>
                <a:ext cx="8229600" cy="544512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Like in the last lesson, we did not have to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like we did in this lesson – these transformations will hold true for any parent function.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Multiplying a value by the input </a:t>
                </a:r>
                <a:r>
                  <a:rPr lang="en-US" dirty="0"/>
                  <a:t>of an equation stretches or shrinks the graph horizontally.</a:t>
                </a:r>
              </a:p>
              <a:p>
                <a:pPr marL="0" indent="0">
                  <a:buNone/>
                </a:pPr>
                <a:r>
                  <a:rPr lang="en-US" dirty="0"/>
                  <a:t>	positive fraction – shrinks horizontally</a:t>
                </a:r>
              </a:p>
              <a:p>
                <a:pPr marL="0" indent="0">
                  <a:buNone/>
                </a:pPr>
                <a:r>
                  <a:rPr lang="en-US" dirty="0"/>
                  <a:t>	positive whole number – stretches horizontally</a:t>
                </a:r>
              </a:p>
              <a:p>
                <a:pPr marL="0" indent="0">
                  <a:buNone/>
                </a:pPr>
                <a:r>
                  <a:rPr lang="en-US" dirty="0"/>
                  <a:t>	negative number – flips over y-axis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Side note – a function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for all x values is called an </a:t>
                </a:r>
                <a:r>
                  <a:rPr lang="en-US" i="1" u="sng" dirty="0"/>
                  <a:t>even function</a:t>
                </a:r>
                <a:r>
                  <a:rPr lang="en-US" i="1" dirty="0"/>
                  <a:t>. It will be symmetrical across y-axis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BC20D-F7AE-E846-B723-B973F1D94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203" y="943321"/>
                <a:ext cx="8229600" cy="5445122"/>
              </a:xfrm>
              <a:blipFill>
                <a:blip r:embed="rId2"/>
                <a:stretch>
                  <a:fillRect l="-1079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561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316162"/>
            <a:ext cx="3931920" cy="3951288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#15-18</a:t>
            </a:r>
          </a:p>
          <a:p>
            <a:r>
              <a:rPr lang="en-US" dirty="0"/>
              <a:t>Extension activity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316162"/>
            <a:ext cx="3931920" cy="3951288"/>
          </a:xfrm>
        </p:spPr>
        <p:txBody>
          <a:bodyPr/>
          <a:lstStyle/>
          <a:p>
            <a:r>
              <a:rPr lang="en-US" dirty="0"/>
              <a:t>Exit ticket 17-18?</a:t>
            </a:r>
          </a:p>
          <a:p>
            <a:r>
              <a:rPr lang="en-US" dirty="0"/>
              <a:t>Classwork 19 #1-2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Warm up, summarize, classwork </a:t>
            </a:r>
          </a:p>
        </p:txBody>
      </p:sp>
    </p:spTree>
    <p:extLst>
      <p:ext uri="{BB962C8B-B14F-4D97-AF65-F5344CB8AC3E}">
        <p14:creationId xmlns:p14="http://schemas.microsoft.com/office/powerpoint/2010/main" val="158883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92E-3A0A-424D-8668-FE7FF32D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9" y="187407"/>
            <a:ext cx="8785656" cy="9906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8354-E270-E64D-B313-FA4F21967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66" y="1044143"/>
                <a:ext cx="8785656" cy="22921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transformation of the absolute value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is rewritten here as a piecewise function.  Describe in words how to graph this piecewise function.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8354-E270-E64D-B313-FA4F21967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66" y="1044143"/>
                <a:ext cx="8785656" cy="2292181"/>
              </a:xfrm>
              <a:blipFill>
                <a:blip r:embed="rId2"/>
                <a:stretch>
                  <a:fillRect l="-1010" t="-31868" r="-1299" b="-10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229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92E-3A0A-424D-8668-FE7FF32D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6" y="187410"/>
            <a:ext cx="8785656" cy="67756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Summary/Review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52059-B531-974E-902B-4BEFBB1D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6" y="895865"/>
            <a:ext cx="1779375" cy="561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Fill in the blanks of the table with the appropriate heading or descriptive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F30DE-7BAE-F44A-842B-8F7227C1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89" y="825500"/>
            <a:ext cx="7136615" cy="56161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D56A2B-CAED-C34C-B71B-9E84CEA49F69}"/>
              </a:ext>
            </a:extLst>
          </p:cNvPr>
          <p:cNvSpPr/>
          <p:nvPr/>
        </p:nvSpPr>
        <p:spPr>
          <a:xfrm>
            <a:off x="3052119" y="4806778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AF1A9-C8C0-A84A-8336-D209E4890728}"/>
              </a:ext>
            </a:extLst>
          </p:cNvPr>
          <p:cNvSpPr/>
          <p:nvPr/>
        </p:nvSpPr>
        <p:spPr>
          <a:xfrm>
            <a:off x="5972433" y="2351903"/>
            <a:ext cx="737286" cy="24301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F086F-7E57-A64A-9C24-DE9E938374ED}"/>
              </a:ext>
            </a:extLst>
          </p:cNvPr>
          <p:cNvSpPr/>
          <p:nvPr/>
        </p:nvSpPr>
        <p:spPr>
          <a:xfrm>
            <a:off x="5991861" y="4794422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549A0-D413-0A46-A4CC-05517EA179B1}"/>
              </a:ext>
            </a:extLst>
          </p:cNvPr>
          <p:cNvSpPr/>
          <p:nvPr/>
        </p:nvSpPr>
        <p:spPr>
          <a:xfrm>
            <a:off x="3917092" y="2821459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A7D7E7-EDD4-9745-9FED-85CAD8278FA3}"/>
              </a:ext>
            </a:extLst>
          </p:cNvPr>
          <p:cNvSpPr/>
          <p:nvPr/>
        </p:nvSpPr>
        <p:spPr>
          <a:xfrm>
            <a:off x="4824148" y="1869989"/>
            <a:ext cx="884674" cy="230660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04275-DEFF-E241-9D4A-F8E19E51D6EC}"/>
              </a:ext>
            </a:extLst>
          </p:cNvPr>
          <p:cNvSpPr/>
          <p:nvPr/>
        </p:nvSpPr>
        <p:spPr>
          <a:xfrm>
            <a:off x="4673361" y="5785364"/>
            <a:ext cx="1121958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6506B-CCBB-114D-A8C0-D7AACFADCF09}"/>
              </a:ext>
            </a:extLst>
          </p:cNvPr>
          <p:cNvSpPr/>
          <p:nvPr/>
        </p:nvSpPr>
        <p:spPr>
          <a:xfrm>
            <a:off x="4736363" y="3708057"/>
            <a:ext cx="1058956" cy="456170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6C1EE-0F01-B444-AA12-CB3AE1440E91}"/>
              </a:ext>
            </a:extLst>
          </p:cNvPr>
          <p:cNvSpPr/>
          <p:nvPr/>
        </p:nvSpPr>
        <p:spPr>
          <a:xfrm>
            <a:off x="3785286" y="4794422"/>
            <a:ext cx="78671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9C0D9-10E7-E64F-B187-3A3B489B3B87}"/>
              </a:ext>
            </a:extLst>
          </p:cNvPr>
          <p:cNvSpPr/>
          <p:nvPr/>
        </p:nvSpPr>
        <p:spPr>
          <a:xfrm>
            <a:off x="7751805" y="1762897"/>
            <a:ext cx="1009136" cy="337752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3D52E4-D57A-874A-A7AE-63410E45417D}"/>
              </a:ext>
            </a:extLst>
          </p:cNvPr>
          <p:cNvSpPr/>
          <p:nvPr/>
        </p:nvSpPr>
        <p:spPr>
          <a:xfrm>
            <a:off x="6768243" y="2772033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B8AF9-E4BC-0A46-8982-711F61C3827E}"/>
              </a:ext>
            </a:extLst>
          </p:cNvPr>
          <p:cNvSpPr/>
          <p:nvPr/>
        </p:nvSpPr>
        <p:spPr>
          <a:xfrm>
            <a:off x="6873618" y="3838832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FEFB51-6F2C-DD4E-88DD-CE2ED7F23380}"/>
              </a:ext>
            </a:extLst>
          </p:cNvPr>
          <p:cNvSpPr/>
          <p:nvPr/>
        </p:nvSpPr>
        <p:spPr>
          <a:xfrm>
            <a:off x="6884809" y="5748294"/>
            <a:ext cx="593124" cy="247136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040E2-22B7-6E42-8173-06FBBAD48E3C}"/>
              </a:ext>
            </a:extLst>
          </p:cNvPr>
          <p:cNvSpPr/>
          <p:nvPr/>
        </p:nvSpPr>
        <p:spPr>
          <a:xfrm>
            <a:off x="7745044" y="4633783"/>
            <a:ext cx="1009136" cy="580767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05E483-5277-2445-8EAE-235DDA6BC3AE}"/>
              </a:ext>
            </a:extLst>
          </p:cNvPr>
          <p:cNvSpPr/>
          <p:nvPr/>
        </p:nvSpPr>
        <p:spPr>
          <a:xfrm>
            <a:off x="7636476" y="3715263"/>
            <a:ext cx="1186250" cy="456169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Classwork20 #1-3</a:t>
            </a:r>
          </a:p>
          <a:p>
            <a:r>
              <a:rPr lang="en-US" dirty="0"/>
              <a:t>Exit ticket 19-20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cw</a:t>
            </a:r>
            <a:r>
              <a:rPr lang="en-US" dirty="0"/>
              <a:t> #15-19</a:t>
            </a:r>
          </a:p>
          <a:p>
            <a:r>
              <a:rPr lang="en-US" dirty="0"/>
              <a:t>Extension activity</a:t>
            </a:r>
          </a:p>
          <a:p>
            <a:r>
              <a:rPr lang="en-US" dirty="0"/>
              <a:t>Khan Academy</a:t>
            </a:r>
          </a:p>
          <a:p>
            <a:r>
              <a:rPr lang="en-US" dirty="0"/>
              <a:t>Crossing River/Carnival Bears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Exponents</a:t>
            </a:r>
          </a:p>
          <a:p>
            <a:r>
              <a:rPr lang="en-US" dirty="0"/>
              <a:t>Slope practice</a:t>
            </a:r>
          </a:p>
        </p:txBody>
      </p:sp>
    </p:spTree>
    <p:extLst>
      <p:ext uri="{BB962C8B-B14F-4D97-AF65-F5344CB8AC3E}">
        <p14:creationId xmlns:p14="http://schemas.microsoft.com/office/powerpoint/2010/main" val="153371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04" y="115170"/>
            <a:ext cx="8229600" cy="990600"/>
          </a:xfrm>
        </p:spPr>
        <p:txBody>
          <a:bodyPr/>
          <a:lstStyle/>
          <a:p>
            <a:r>
              <a:rPr lang="en-US" dirty="0"/>
              <a:t>Discussion/Notes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647" y="917249"/>
                <a:ext cx="8727449" cy="58255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i="1" dirty="0"/>
                  <a:t>Remember: creating a graph of a solution set to an equation is the same as graphing a function; sift through values to find ones that make the equation true and plot.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Functions have the rule that each input only has one output, but not all equations have that expectation. When talking about FUNCTIONS, y and f(x) are used interchangeably.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u="sng" dirty="0"/>
                  <a:t>absolute value function</a:t>
                </a:r>
                <a:r>
                  <a:rPr lang="en-US" dirty="0"/>
                  <a:t> is defined by setting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)=|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for all real numbers.  Another way to write this is as a </a:t>
                </a:r>
                <a:r>
                  <a:rPr lang="en-US" u="sng" dirty="0"/>
                  <a:t>piecewise</a:t>
                </a:r>
                <a:r>
                  <a:rPr lang="en-US" dirty="0"/>
                  <a:t> linear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a number of nonoverlapping intervals</a:t>
                </a:r>
                <a:r>
                  <a:rPr lang="en-US" i="1" dirty="0"/>
                  <a:t> </a:t>
                </a:r>
                <a:r>
                  <a:rPr lang="en-US" i="1" u="sng" dirty="0"/>
                  <a:t>piecewise linear function</a:t>
                </a:r>
                <a:r>
                  <a:rPr lang="en-US" dirty="0"/>
                  <a:t> the union of the intervals such that the function is defined by different linear functions on each interval.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47" y="917249"/>
                <a:ext cx="8727449" cy="5825581"/>
              </a:xfrm>
              <a:blipFill>
                <a:blip r:embed="rId2"/>
                <a:stretch>
                  <a:fillRect l="-1017" t="-1089" r="-29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80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155749"/>
            <a:ext cx="82296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841AA-DF9F-6C44-AFA8-2B7D851B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" y="1826383"/>
            <a:ext cx="7442200" cy="492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815" y="884850"/>
                <a:ext cx="8673538" cy="161121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−5|</m:t>
                    </m:r>
                  </m:oMath>
                </a14:m>
                <a:r>
                  <a:rPr lang="en-US" sz="2000" dirty="0"/>
                  <a:t>.  The graph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same as the graph of the equation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−5|</m:t>
                    </m:r>
                  </m:oMath>
                </a14:m>
                <a:r>
                  <a:rPr lang="en-US" sz="2000" dirty="0"/>
                  <a:t> you drew classwork#1, part(b).  Use the redrawn graph below to rewrite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as a </a:t>
                </a:r>
                <a:r>
                  <a:rPr lang="en-US" sz="2000" u="sng" dirty="0"/>
                  <a:t>piecewise function</a:t>
                </a:r>
                <a:r>
                  <a:rPr lang="en-US" sz="2000" dirty="0"/>
                  <a:t>.</a:t>
                </a:r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815" y="884850"/>
                <a:ext cx="8673538" cy="1611215"/>
              </a:xfrm>
              <a:blipFill>
                <a:blip r:embed="rId3"/>
                <a:stretch>
                  <a:fillRect l="-732" t="-1563" r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31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Workshop, pt.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Classwork15 #2-3</a:t>
            </a:r>
          </a:p>
          <a:p>
            <a:r>
              <a:rPr lang="en-US" dirty="0"/>
              <a:t>Summary/reflection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Exponents review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Slope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4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Warm up/example, notes, example, classwork</a:t>
            </a:r>
          </a:p>
        </p:txBody>
      </p:sp>
    </p:spTree>
    <p:extLst>
      <p:ext uri="{BB962C8B-B14F-4D97-AF65-F5344CB8AC3E}">
        <p14:creationId xmlns:p14="http://schemas.microsoft.com/office/powerpoint/2010/main" val="8923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920" y="115629"/>
            <a:ext cx="8229600" cy="9906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916" y="914999"/>
                <a:ext cx="88137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the following equation: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−3=0.5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lvl="1"/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6" y="914999"/>
                <a:ext cx="8813733" cy="830997"/>
              </a:xfrm>
              <a:prstGeom prst="rect">
                <a:avLst/>
              </a:prstGeom>
              <a:blipFill>
                <a:blip r:embed="rId2"/>
                <a:stretch>
                  <a:fillRect l="-1007" t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21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920" y="115629"/>
            <a:ext cx="8229600" cy="990600"/>
          </a:xfrm>
        </p:spPr>
        <p:txBody>
          <a:bodyPr/>
          <a:lstStyle/>
          <a:p>
            <a:r>
              <a:rPr lang="en-US" dirty="0"/>
              <a:t>Example1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2920" y="917458"/>
                <a:ext cx="8813733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dirty="0"/>
                  <a:t>If we say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+2|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, solving the warm up equation is the same as asking “when does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?”</a:t>
                </a:r>
              </a:p>
              <a:p>
                <a:pPr marL="457200" lvl="0" indent="-457200">
                  <a:buAutoNum type="alphaLcParenR"/>
                </a:pPr>
                <a:r>
                  <a:rPr lang="en-US" sz="2000" dirty="0"/>
                  <a:t>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on the same set of axes.</a:t>
                </a:r>
                <a:br>
                  <a:rPr lang="en-US" sz="2000" dirty="0"/>
                </a:br>
                <a:endParaRPr lang="en-US" sz="2000" dirty="0"/>
              </a:p>
              <a:p>
                <a:pPr marL="457200" lvl="0" indent="-457200">
                  <a:buAutoNum type="alphaLcParenR"/>
                </a:pPr>
                <a:r>
                  <a:rPr lang="en-US" sz="2000" dirty="0"/>
                  <a:t>Where, visually, do we see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? 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  <a:p>
                <a:pPr marL="457200" lvl="0" indent="-457200">
                  <a:buAutoNum type="alphaLcParenR"/>
                </a:pPr>
                <a:r>
                  <a:rPr lang="en-US" sz="2000" dirty="0"/>
                  <a:t>How do we check that they</a:t>
                </a:r>
                <a:br>
                  <a:rPr lang="en-US" sz="2000" dirty="0"/>
                </a:br>
                <a:r>
                  <a:rPr lang="en-US" sz="2000" dirty="0"/>
                  <a:t>are both really solutions?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0" y="917458"/>
                <a:ext cx="8813733" cy="4339650"/>
              </a:xfrm>
              <a:prstGeom prst="rect">
                <a:avLst/>
              </a:prstGeom>
              <a:blipFill>
                <a:blip r:embed="rId2"/>
                <a:stretch>
                  <a:fillRect l="-719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6FD3347-8C41-8F41-97F4-A845A54B0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35" y="1908058"/>
            <a:ext cx="4135918" cy="35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4330</TotalTime>
  <Words>1237</Words>
  <Application>Microsoft Macintosh PowerPoint</Application>
  <PresentationFormat>On-screen Show (4:3)</PresentationFormat>
  <Paragraphs>242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Cambria Math</vt:lpstr>
      <vt:lpstr>Clarity</vt:lpstr>
      <vt:lpstr>Lesson 15</vt:lpstr>
      <vt:lpstr>Entry/Warm Up</vt:lpstr>
      <vt:lpstr>Workshop, pt. 1</vt:lpstr>
      <vt:lpstr>Discussion/Notes</vt:lpstr>
      <vt:lpstr>Example</vt:lpstr>
      <vt:lpstr>Workshop, pt. 2</vt:lpstr>
      <vt:lpstr>Lesson 16</vt:lpstr>
      <vt:lpstr>Warm Up</vt:lpstr>
      <vt:lpstr>Example1</vt:lpstr>
      <vt:lpstr>Notes –</vt:lpstr>
      <vt:lpstr>Example 2</vt:lpstr>
      <vt:lpstr>Example 2, continued</vt:lpstr>
      <vt:lpstr>Example 3</vt:lpstr>
      <vt:lpstr>Workshop</vt:lpstr>
      <vt:lpstr>Lesson 17</vt:lpstr>
      <vt:lpstr>Workshop</vt:lpstr>
      <vt:lpstr>Notes</vt:lpstr>
      <vt:lpstr>Notes, continued</vt:lpstr>
      <vt:lpstr>Workshop</vt:lpstr>
      <vt:lpstr>Lesson 18</vt:lpstr>
      <vt:lpstr>Entry Task – Look back at classwork 10</vt:lpstr>
      <vt:lpstr>Example</vt:lpstr>
      <vt:lpstr>Example, continued</vt:lpstr>
      <vt:lpstr>Notes -</vt:lpstr>
      <vt:lpstr>Workshop</vt:lpstr>
      <vt:lpstr>Lesson 19</vt:lpstr>
      <vt:lpstr>Entry/example</vt:lpstr>
      <vt:lpstr>Example</vt:lpstr>
      <vt:lpstr>Example, continued</vt:lpstr>
      <vt:lpstr>Notes -</vt:lpstr>
      <vt:lpstr>Workshop</vt:lpstr>
      <vt:lpstr>Lesson 20</vt:lpstr>
      <vt:lpstr>Warm Up</vt:lpstr>
      <vt:lpstr>Summary/Review</vt:lpstr>
      <vt:lpstr>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Plocher</dc:creator>
  <cp:lastModifiedBy>Bovill, Megan</cp:lastModifiedBy>
  <cp:revision>343</cp:revision>
  <dcterms:created xsi:type="dcterms:W3CDTF">2017-09-23T20:54:56Z</dcterms:created>
  <dcterms:modified xsi:type="dcterms:W3CDTF">2019-02-18T01:42:47Z</dcterms:modified>
</cp:coreProperties>
</file>