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8"/>
  </p:notesMasterIdLst>
  <p:sldIdLst>
    <p:sldId id="269" r:id="rId2"/>
    <p:sldId id="323" r:id="rId3"/>
    <p:sldId id="417" r:id="rId4"/>
    <p:sldId id="324" r:id="rId5"/>
    <p:sldId id="331" r:id="rId6"/>
    <p:sldId id="274" r:id="rId7"/>
    <p:sldId id="270" r:id="rId8"/>
    <p:sldId id="277" r:id="rId9"/>
    <p:sldId id="328" r:id="rId10"/>
    <p:sldId id="329" r:id="rId11"/>
    <p:sldId id="362" r:id="rId12"/>
    <p:sldId id="366" r:id="rId13"/>
    <p:sldId id="278" r:id="rId14"/>
    <p:sldId id="288" r:id="rId15"/>
    <p:sldId id="336" r:id="rId16"/>
    <p:sldId id="367" r:id="rId17"/>
    <p:sldId id="368" r:id="rId18"/>
    <p:sldId id="369" r:id="rId19"/>
    <p:sldId id="338" r:id="rId20"/>
    <p:sldId id="292" r:id="rId21"/>
    <p:sldId id="293" r:id="rId22"/>
    <p:sldId id="345" r:id="rId23"/>
    <p:sldId id="346" r:id="rId24"/>
    <p:sldId id="418" r:id="rId25"/>
    <p:sldId id="419" r:id="rId26"/>
    <p:sldId id="371" r:id="rId27"/>
    <p:sldId id="295" r:id="rId28"/>
    <p:sldId id="296" r:id="rId29"/>
    <p:sldId id="342" r:id="rId30"/>
    <p:sldId id="420" r:id="rId31"/>
    <p:sldId id="421" r:id="rId32"/>
    <p:sldId id="344" r:id="rId33"/>
    <p:sldId id="298" r:id="rId34"/>
    <p:sldId id="300" r:id="rId35"/>
    <p:sldId id="354" r:id="rId36"/>
    <p:sldId id="422" r:id="rId37"/>
    <p:sldId id="355" r:id="rId38"/>
    <p:sldId id="358" r:id="rId39"/>
    <p:sldId id="305" r:id="rId40"/>
    <p:sldId id="376" r:id="rId41"/>
    <p:sldId id="413" r:id="rId42"/>
    <p:sldId id="377" r:id="rId43"/>
    <p:sldId id="423" r:id="rId44"/>
    <p:sldId id="424" r:id="rId45"/>
    <p:sldId id="425" r:id="rId46"/>
    <p:sldId id="38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4"/>
    <p:restoredTop sz="93204"/>
  </p:normalViewPr>
  <p:slideViewPr>
    <p:cSldViewPr snapToGrid="0" snapToObjects="1">
      <p:cViewPr>
        <p:scale>
          <a:sx n="85" d="100"/>
          <a:sy n="85" d="100"/>
        </p:scale>
        <p:origin x="1712" y="-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7631-2CDB-D649-A0EA-8ED822A76B5F}" type="datetimeFigureOut">
              <a:rPr lang="en-US" smtClean="0"/>
              <a:t>3/25/19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FA70B-430B-AB43-A451-48BA9D372E9B}" type="slidenum">
              <a:rPr lang="en-US" smtClean="0"/>
              <a:t>‹#›</a:t>
            </a:fld>
            <a:endParaRPr lang="en-US"/>
          </a:p>
        </p:txBody>
      </p:sp>
    </p:spTree>
    <p:extLst>
      <p:ext uri="{BB962C8B-B14F-4D97-AF65-F5344CB8AC3E}">
        <p14:creationId xmlns:p14="http://schemas.microsoft.com/office/powerpoint/2010/main" val="194329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15</a:t>
            </a:fld>
            <a:endParaRPr lang="en-US"/>
          </a:p>
        </p:txBody>
      </p:sp>
    </p:spTree>
    <p:extLst>
      <p:ext uri="{BB962C8B-B14F-4D97-AF65-F5344CB8AC3E}">
        <p14:creationId xmlns:p14="http://schemas.microsoft.com/office/powerpoint/2010/main" val="308454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16</a:t>
            </a:fld>
            <a:endParaRPr lang="en-US"/>
          </a:p>
        </p:txBody>
      </p:sp>
    </p:spTree>
    <p:extLst>
      <p:ext uri="{BB962C8B-B14F-4D97-AF65-F5344CB8AC3E}">
        <p14:creationId xmlns:p14="http://schemas.microsoft.com/office/powerpoint/2010/main" val="391156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17</a:t>
            </a:fld>
            <a:endParaRPr lang="en-US"/>
          </a:p>
        </p:txBody>
      </p:sp>
    </p:spTree>
    <p:extLst>
      <p:ext uri="{BB962C8B-B14F-4D97-AF65-F5344CB8AC3E}">
        <p14:creationId xmlns:p14="http://schemas.microsoft.com/office/powerpoint/2010/main" val="284597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CFA70B-430B-AB43-A451-48BA9D372E9B}" type="slidenum">
              <a:rPr lang="en-US" smtClean="0"/>
              <a:t>18</a:t>
            </a:fld>
            <a:endParaRPr lang="en-US"/>
          </a:p>
        </p:txBody>
      </p:sp>
    </p:spTree>
    <p:extLst>
      <p:ext uri="{BB962C8B-B14F-4D97-AF65-F5344CB8AC3E}">
        <p14:creationId xmlns:p14="http://schemas.microsoft.com/office/powerpoint/2010/main" val="148621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Monday, March 25,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pPr/>
              <a:t>Monday, March 25,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March 25,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pPr/>
              <a:t>Monday, March 25,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March 25,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March 25,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March 25,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pPr/>
              <a:t>Monday, March 25,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March 25,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March 25,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March 25,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Monday, March 25,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11</a:t>
            </a:r>
          </a:p>
        </p:txBody>
      </p:sp>
      <p:sp>
        <p:nvSpPr>
          <p:cNvPr id="3" name="Subtitle 2"/>
          <p:cNvSpPr>
            <a:spLocks noGrp="1"/>
          </p:cNvSpPr>
          <p:nvPr>
            <p:ph type="subTitle" idx="1"/>
          </p:nvPr>
        </p:nvSpPr>
        <p:spPr>
          <a:xfrm>
            <a:off x="685799" y="3505200"/>
            <a:ext cx="7677969" cy="1752600"/>
          </a:xfrm>
        </p:spPr>
        <p:txBody>
          <a:bodyPr/>
          <a:lstStyle/>
          <a:p>
            <a:r>
              <a:rPr lang="en-US" dirty="0"/>
              <a:t>Warm up, intro, example, notes, classwork</a:t>
            </a:r>
          </a:p>
        </p:txBody>
      </p:sp>
    </p:spTree>
    <p:extLst>
      <p:ext uri="{BB962C8B-B14F-4D97-AF65-F5344CB8AC3E}">
        <p14:creationId xmlns:p14="http://schemas.microsoft.com/office/powerpoint/2010/main" val="16007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8473"/>
            <a:ext cx="8229600" cy="990600"/>
          </a:xfrm>
        </p:spPr>
        <p:txBody>
          <a:bodyPr/>
          <a:lstStyle/>
          <a:p>
            <a:r>
              <a:rPr lang="en-US" dirty="0"/>
              <a:t>Example 1</a:t>
            </a:r>
          </a:p>
        </p:txBody>
      </p:sp>
      <mc:AlternateContent xmlns:mc="http://schemas.openxmlformats.org/markup-compatibility/2006" xmlns:a14="http://schemas.microsoft.com/office/drawing/2010/main">
        <mc:Choice Requires="a14">
          <p:sp>
            <p:nvSpPr>
              <p:cNvPr id="12" name="Rectangle 11"/>
              <p:cNvSpPr/>
              <p:nvPr/>
            </p:nvSpPr>
            <p:spPr>
              <a:xfrm>
                <a:off x="226828" y="974325"/>
                <a:ext cx="8726295" cy="369332"/>
              </a:xfrm>
              <a:prstGeom prst="rect">
                <a:avLst/>
              </a:prstGeom>
            </p:spPr>
            <p:txBody>
              <a:bodyPr wrap="square">
                <a:spAutoFit/>
              </a:bodyPr>
              <a:lstStyle/>
              <a:p>
                <a:r>
                  <a:rPr lang="en-US" dirty="0"/>
                  <a:t>Complete the square for</a:t>
                </a:r>
                <a14:m>
                  <m:oMath xmlns:m="http://schemas.openxmlformats.org/officeDocument/2006/math">
                    <m:r>
                      <a:rPr lang="en-US" i="1">
                        <a:latin typeface="Cambria Math" panose="02040503050406030204" pitchFamily="18" charset="0"/>
                      </a:rPr>
                      <m:t> 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baseline="30000">
                            <a:latin typeface="Cambria Math" panose="02040503050406030204" pitchFamily="18" charset="0"/>
                          </a:rPr>
                          <m:t>2</m:t>
                        </m:r>
                      </m:sup>
                    </m:sSup>
                    <m:r>
                      <a:rPr lang="en-US" i="1">
                        <a:latin typeface="Cambria Math" panose="02040503050406030204" pitchFamily="18" charset="0"/>
                      </a:rPr>
                      <m:t>+16</m:t>
                    </m:r>
                    <m:r>
                      <a:rPr lang="en-US" i="1">
                        <a:latin typeface="Cambria Math" panose="02040503050406030204" pitchFamily="18" charset="0"/>
                      </a:rPr>
                      <m:t>𝑥</m:t>
                    </m:r>
                    <m:r>
                      <a:rPr lang="en-US" i="1">
                        <a:latin typeface="Cambria Math" panose="02040503050406030204" pitchFamily="18" charset="0"/>
                      </a:rPr>
                      <m:t>+3</m:t>
                    </m:r>
                  </m:oMath>
                </a14:m>
                <a:r>
                  <a:rPr lang="en-US"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226828" y="974325"/>
                <a:ext cx="8726295" cy="369332"/>
              </a:xfrm>
              <a:prstGeom prst="rect">
                <a:avLst/>
              </a:prstGeom>
              <a:blipFill>
                <a:blip r:embed="rId2"/>
                <a:stretch>
                  <a:fillRect l="-581"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291176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A38D-A488-C64C-8C97-51DBD3FB83D0}"/>
              </a:ext>
            </a:extLst>
          </p:cNvPr>
          <p:cNvSpPr>
            <a:spLocks noGrp="1"/>
          </p:cNvSpPr>
          <p:nvPr>
            <p:ph type="title"/>
          </p:nvPr>
        </p:nvSpPr>
        <p:spPr>
          <a:xfrm>
            <a:off x="210062" y="150339"/>
            <a:ext cx="8699159" cy="990600"/>
          </a:xfrm>
        </p:spPr>
        <p:txBody>
          <a:bodyPr/>
          <a:lstStyle/>
          <a:p>
            <a:r>
              <a:rPr lang="en-US" dirty="0"/>
              <a:t>Notes – Business Application Vocab</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94BFB-3F39-414E-9092-E4E3155CFF19}"/>
                  </a:ext>
                </a:extLst>
              </p:cNvPr>
              <p:cNvSpPr>
                <a:spLocks noGrp="1"/>
              </p:cNvSpPr>
              <p:nvPr>
                <p:ph idx="1"/>
              </p:nvPr>
            </p:nvSpPr>
            <p:spPr>
              <a:xfrm>
                <a:off x="210062" y="1217139"/>
                <a:ext cx="8699159" cy="4876800"/>
              </a:xfrm>
            </p:spPr>
            <p:txBody>
              <a:bodyPr>
                <a:normAutofit/>
              </a:bodyPr>
              <a:lstStyle/>
              <a:p>
                <a:pPr marL="0" indent="0">
                  <a:buNone/>
                </a:pPr>
                <a:r>
                  <a:rPr lang="en-US" b="1" cap="small" dirty="0"/>
                  <a:t>Unit Price</a:t>
                </a:r>
                <a:r>
                  <a:rPr lang="en-US" b="1" dirty="0"/>
                  <a:t>:</a:t>
                </a:r>
                <a:r>
                  <a:rPr lang="en-US" dirty="0"/>
                  <a:t>  The price per item a business sets to sell its product.</a:t>
                </a:r>
              </a:p>
              <a:p>
                <a:pPr marL="0" indent="0">
                  <a:buNone/>
                </a:pPr>
                <a:r>
                  <a:rPr lang="en-US" b="1" cap="small" dirty="0"/>
                  <a:t>Quantity:</a:t>
                </a:r>
                <a:r>
                  <a:rPr lang="en-US" dirty="0"/>
                  <a:t>  The number of items sold.</a:t>
                </a:r>
              </a:p>
              <a:p>
                <a:pPr marL="0" indent="0">
                  <a:buNone/>
                </a:pPr>
                <a:r>
                  <a:rPr lang="en-US" b="1" cap="small" dirty="0"/>
                  <a:t>Revenue: </a:t>
                </a:r>
                <a:r>
                  <a:rPr lang="en-US" dirty="0"/>
                  <a:t> The total income based on sales.</a:t>
                </a:r>
              </a:p>
              <a:p>
                <a:pPr marL="0" indent="0">
                  <a:buNone/>
                </a:pPr>
                <a:r>
                  <a:rPr lang="en-US" b="1" cap="small" dirty="0"/>
                  <a:t>Unit or Production cost: </a:t>
                </a:r>
                <a:r>
                  <a:rPr lang="en-US" dirty="0"/>
                  <a:t> The cost of producing one item.</a:t>
                </a:r>
              </a:p>
              <a:p>
                <a:pPr marL="0" indent="0">
                  <a:buNone/>
                </a:pPr>
                <a:r>
                  <a:rPr lang="en-US" b="1" cap="small" dirty="0"/>
                  <a:t>Profit:</a:t>
                </a:r>
                <a:r>
                  <a:rPr lang="en-US" dirty="0"/>
                  <a:t>  The amount of money a business makes.  </a:t>
                </a:r>
              </a:p>
              <a:p>
                <a:pPr marL="0" indent="0">
                  <a:buNone/>
                </a:pPr>
                <a:br>
                  <a:rPr lang="en-US" dirty="0"/>
                </a:br>
                <a:r>
                  <a:rPr lang="en-US" dirty="0"/>
                  <a:t>The following business formulas are used in this and the remaining lessons in the unit:</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Production</m:t>
                      </m:r>
                      <m:r>
                        <a:rPr lang="en-US">
                          <a:latin typeface="Cambria Math" panose="02040503050406030204" pitchFamily="18" charset="0"/>
                        </a:rPr>
                        <m:t> </m:t>
                      </m:r>
                      <m:r>
                        <m:rPr>
                          <m:sty m:val="p"/>
                        </m:rPr>
                        <a:rPr lang="en-US">
                          <a:latin typeface="Cambria Math" panose="02040503050406030204" pitchFamily="18" charset="0"/>
                        </a:rPr>
                        <m:t>Costs</m:t>
                      </m:r>
                      <m:r>
                        <a:rPr lang="en-US">
                          <a:latin typeface="Cambria Math" panose="02040503050406030204" pitchFamily="18" charset="0"/>
                        </a:rPr>
                        <m:t>=(</m:t>
                      </m:r>
                      <m:r>
                        <m:rPr>
                          <m:sty m:val="p"/>
                        </m:rPr>
                        <a:rPr lang="en-US" b="0" i="0" smtClean="0">
                          <a:latin typeface="Cambria Math" panose="02040503050406030204" pitchFamily="18" charset="0"/>
                        </a:rPr>
                        <m:t>unit</m:t>
                      </m:r>
                      <m:r>
                        <a:rPr lang="en-US" b="0" i="0" smtClean="0">
                          <a:latin typeface="Cambria Math" panose="02040503050406030204" pitchFamily="18" charset="0"/>
                        </a:rPr>
                        <m:t> </m:t>
                      </m:r>
                      <m:r>
                        <m:rPr>
                          <m:sty m:val="p"/>
                        </m:rPr>
                        <a:rPr lang="en-US">
                          <a:latin typeface="Cambria Math" panose="02040503050406030204" pitchFamily="18" charset="0"/>
                        </a:rPr>
                        <m:t>cost</m:t>
                      </m:r>
                      <m:r>
                        <a:rPr lang="en-US">
                          <a:latin typeface="Cambria Math" panose="02040503050406030204" pitchFamily="18" charset="0"/>
                        </a:rPr>
                        <m:t>)(</m:t>
                      </m:r>
                      <m:r>
                        <m:rPr>
                          <m:sty m:val="p"/>
                        </m:rPr>
                        <a:rPr lang="en-US">
                          <a:latin typeface="Cambria Math" panose="02040503050406030204" pitchFamily="18" charset="0"/>
                        </a:rPr>
                        <m:t>quantity</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items</m:t>
                      </m:r>
                      <m:r>
                        <a:rPr lang="en-US">
                          <a:latin typeface="Cambria Math" panose="02040503050406030204" pitchFamily="18" charset="0"/>
                        </a:rPr>
                        <m:t> </m:t>
                      </m:r>
                      <m:r>
                        <m:rPr>
                          <m:sty m:val="p"/>
                        </m:rPr>
                        <a:rPr lang="en-US">
                          <a:latin typeface="Cambria Math" panose="02040503050406030204" pitchFamily="18" charset="0"/>
                        </a:rPr>
                        <m:t>sold</m:t>
                      </m:r>
                      <m:r>
                        <a:rPr lang="en-US">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Revenue</m:t>
                      </m:r>
                      <m:r>
                        <a:rPr lang="en-US">
                          <a:latin typeface="Cambria Math" panose="02040503050406030204" pitchFamily="18" charset="0"/>
                        </a:rPr>
                        <m:t>=(</m:t>
                      </m:r>
                      <m:r>
                        <m:rPr>
                          <m:sty m:val="p"/>
                        </m:rPr>
                        <a:rPr lang="en-US" b="0" i="0" smtClean="0">
                          <a:latin typeface="Cambria Math" panose="02040503050406030204" pitchFamily="18" charset="0"/>
                        </a:rPr>
                        <m:t>unit</m:t>
                      </m:r>
                      <m:r>
                        <a:rPr lang="en-US" b="0" i="0" smtClean="0">
                          <a:latin typeface="Cambria Math" panose="02040503050406030204" pitchFamily="18" charset="0"/>
                        </a:rPr>
                        <m:t> </m:t>
                      </m:r>
                      <m:r>
                        <m:rPr>
                          <m:sty m:val="p"/>
                        </m:rPr>
                        <a:rPr lang="en-US">
                          <a:latin typeface="Cambria Math" panose="02040503050406030204" pitchFamily="18" charset="0"/>
                        </a:rPr>
                        <m:t>price</m:t>
                      </m:r>
                      <m:r>
                        <a:rPr lang="en-US">
                          <a:latin typeface="Cambria Math" panose="02040503050406030204" pitchFamily="18" charset="0"/>
                        </a:rPr>
                        <m:t>)(</m:t>
                      </m:r>
                      <m:r>
                        <m:rPr>
                          <m:sty m:val="p"/>
                        </m:rPr>
                        <a:rPr lang="en-US">
                          <a:latin typeface="Cambria Math" panose="02040503050406030204" pitchFamily="18" charset="0"/>
                        </a:rPr>
                        <m:t>quantity</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items</m:t>
                      </m:r>
                      <m:r>
                        <a:rPr lang="en-US">
                          <a:latin typeface="Cambria Math" panose="02040503050406030204" pitchFamily="18" charset="0"/>
                        </a:rPr>
                        <m:t> </m:t>
                      </m:r>
                      <m:r>
                        <m:rPr>
                          <m:sty m:val="p"/>
                        </m:rPr>
                        <a:rPr lang="en-US">
                          <a:latin typeface="Cambria Math" panose="02040503050406030204" pitchFamily="18" charset="0"/>
                        </a:rPr>
                        <m:t>sold</m:t>
                      </m:r>
                      <m:r>
                        <a:rPr lang="en-US">
                          <a:latin typeface="Cambria Math" panose="02040503050406030204" pitchFamily="18" charset="0"/>
                        </a:rPr>
                        <m: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Profit</m:t>
                      </m:r>
                      <m:r>
                        <a:rPr lang="en-US">
                          <a:latin typeface="Cambria Math" panose="02040503050406030204" pitchFamily="18" charset="0"/>
                        </a:rPr>
                        <m:t>=</m:t>
                      </m:r>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Revenue</m:t>
                      </m:r>
                      <m:r>
                        <a:rPr lang="en-US" i="1">
                          <a:latin typeface="Cambria Math" panose="02040503050406030204" pitchFamily="18" charset="0"/>
                        </a:rPr>
                        <m:t>−</m:t>
                      </m:r>
                      <m:r>
                        <m:rPr>
                          <m:sty m:val="p"/>
                        </m:rPr>
                        <a:rPr lang="en-US">
                          <a:latin typeface="Cambria Math" panose="02040503050406030204" pitchFamily="18" charset="0"/>
                        </a:rPr>
                        <m:t>Total</m:t>
                      </m:r>
                      <m:r>
                        <a:rPr lang="en-US">
                          <a:latin typeface="Cambria Math" panose="02040503050406030204" pitchFamily="18" charset="0"/>
                        </a:rPr>
                        <m:t> </m:t>
                      </m:r>
                      <m:r>
                        <m:rPr>
                          <m:sty m:val="p"/>
                        </m:rPr>
                        <a:rPr lang="en-US">
                          <a:latin typeface="Cambria Math" panose="02040503050406030204" pitchFamily="18" charset="0"/>
                        </a:rPr>
                        <m:t>Production</m:t>
                      </m:r>
                      <m:r>
                        <a:rPr lang="en-US">
                          <a:latin typeface="Cambria Math" panose="02040503050406030204" pitchFamily="18" charset="0"/>
                        </a:rPr>
                        <m:t> </m:t>
                      </m:r>
                      <m:r>
                        <m:rPr>
                          <m:sty m:val="p"/>
                        </m:rPr>
                        <a:rPr lang="en-US">
                          <a:latin typeface="Cambria Math" panose="02040503050406030204" pitchFamily="18" charset="0"/>
                        </a:rPr>
                        <m:t>Costs</m:t>
                      </m:r>
                    </m:oMath>
                  </m:oMathPara>
                </a14:m>
                <a:endParaRPr lang="en-US" dirty="0"/>
              </a:p>
            </p:txBody>
          </p:sp>
        </mc:Choice>
        <mc:Fallback xmlns="">
          <p:sp>
            <p:nvSpPr>
              <p:cNvPr id="3" name="Content Placeholder 2">
                <a:extLst>
                  <a:ext uri="{FF2B5EF4-FFF2-40B4-BE49-F238E27FC236}">
                    <a16:creationId xmlns:a16="http://schemas.microsoft.com/office/drawing/2014/main" id="{14394BFB-3F39-414E-9092-E4E3155CFF19}"/>
                  </a:ext>
                </a:extLst>
              </p:cNvPr>
              <p:cNvSpPr>
                <a:spLocks noGrp="1" noRot="1" noChangeAspect="1" noMove="1" noResize="1" noEditPoints="1" noAdjustHandles="1" noChangeArrowheads="1" noChangeShapeType="1" noTextEdit="1"/>
              </p:cNvSpPr>
              <p:nvPr>
                <p:ph idx="1"/>
              </p:nvPr>
            </p:nvSpPr>
            <p:spPr>
              <a:xfrm>
                <a:off x="210062" y="1217139"/>
                <a:ext cx="8699159" cy="4876800"/>
              </a:xfrm>
              <a:blipFill>
                <a:blip r:embed="rId2"/>
                <a:stretch>
                  <a:fillRect l="-1020" t="-1042" b="-1563"/>
                </a:stretch>
              </a:blipFill>
            </p:spPr>
            <p:txBody>
              <a:bodyPr/>
              <a:lstStyle/>
              <a:p>
                <a:r>
                  <a:rPr lang="en-US">
                    <a:noFill/>
                  </a:rPr>
                  <a:t> </a:t>
                </a:r>
              </a:p>
            </p:txBody>
          </p:sp>
        </mc:Fallback>
      </mc:AlternateContent>
    </p:spTree>
    <p:extLst>
      <p:ext uri="{BB962C8B-B14F-4D97-AF65-F5344CB8AC3E}">
        <p14:creationId xmlns:p14="http://schemas.microsoft.com/office/powerpoint/2010/main" val="78222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C044-0A43-F141-929A-FB0B680526F4}"/>
              </a:ext>
            </a:extLst>
          </p:cNvPr>
          <p:cNvSpPr>
            <a:spLocks noGrp="1"/>
          </p:cNvSpPr>
          <p:nvPr>
            <p:ph type="title"/>
          </p:nvPr>
        </p:nvSpPr>
        <p:spPr>
          <a:xfrm>
            <a:off x="132491" y="123911"/>
            <a:ext cx="8612659"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DDC235-02FE-C449-B7D3-95B69AAF1522}"/>
                  </a:ext>
                </a:extLst>
              </p:cNvPr>
              <p:cNvSpPr>
                <a:spLocks noGrp="1"/>
              </p:cNvSpPr>
              <p:nvPr>
                <p:ph idx="1"/>
              </p:nvPr>
            </p:nvSpPr>
            <p:spPr>
              <a:xfrm>
                <a:off x="265670" y="889000"/>
                <a:ext cx="8612659" cy="4876800"/>
              </a:xfrm>
            </p:spPr>
            <p:txBody>
              <a:bodyPr/>
              <a:lstStyle/>
              <a:p>
                <a:pPr marL="0" indent="0">
                  <a:buNone/>
                </a:pPr>
                <a:r>
                  <a:rPr lang="en-US" sz="2000" dirty="0"/>
                  <a:t>A certain business is marketing its product and has collected data on sales and prices for the past few years.  The company determined that when it raised the selling price of the product, the number of sales went down.  The cost of producing a single item is </a:t>
                </a:r>
                <a14:m>
                  <m:oMath xmlns:m="http://schemas.openxmlformats.org/officeDocument/2006/math">
                    <m:r>
                      <a:rPr lang="en-US" sz="2000" i="1">
                        <a:latin typeface="Cambria Math" panose="02040503050406030204" pitchFamily="18" charset="0"/>
                      </a:rPr>
                      <m:t>$10</m:t>
                    </m:r>
                  </m:oMath>
                </a14:m>
                <a:r>
                  <a:rPr lang="en-US" sz="2000" dirty="0"/>
                  <a:t>. </a:t>
                </a:r>
              </a:p>
              <a:p>
                <a:pPr marL="457200" indent="-457200">
                  <a:buAutoNum type="alphaLcPeriod"/>
                </a:pPr>
                <a:r>
                  <a:rPr lang="en-US" sz="2000" dirty="0"/>
                  <a:t>Using the data the company collected in this table, determine a linear expression to represent the quantity sold, </a:t>
                </a:r>
                <a14:m>
                  <m:oMath xmlns:m="http://schemas.openxmlformats.org/officeDocument/2006/math">
                    <m:r>
                      <a:rPr lang="en-US" sz="2000" i="1">
                        <a:latin typeface="Cambria Math" panose="02040503050406030204" pitchFamily="18" charset="0"/>
                      </a:rPr>
                      <m:t>𝑞</m:t>
                    </m:r>
                  </m:oMath>
                </a14:m>
                <a:r>
                  <a:rPr lang="en-US" sz="2000" dirty="0"/>
                  <a:t>. </a:t>
                </a:r>
              </a:p>
              <a:p>
                <a:pPr marL="457200" indent="-457200">
                  <a:buAutoNum type="alphaLcPeriod"/>
                </a:pPr>
                <a:endParaRPr lang="en-US" sz="2000" dirty="0"/>
              </a:p>
              <a:p>
                <a:pPr marL="457200" indent="-457200">
                  <a:buAutoNum type="alphaLcPeriod"/>
                </a:pPr>
                <a:endParaRPr lang="en-US" sz="2000" dirty="0"/>
              </a:p>
              <a:p>
                <a:pPr marL="457200" indent="-457200">
                  <a:buFont typeface="Arial" pitchFamily="34" charset="0"/>
                  <a:buAutoNum type="alphaLcPeriod"/>
                </a:pPr>
                <a:r>
                  <a:rPr lang="en-US" sz="2000" dirty="0"/>
                  <a:t>Now find an expression to represent the profit, </a:t>
                </a:r>
                <a:r>
                  <a:rPr lang="en-US" sz="2000" i="1" dirty="0"/>
                  <a:t>P</a:t>
                </a:r>
                <a:r>
                  <a:rPr lang="en-US" sz="2000" dirty="0"/>
                  <a:t>.</a:t>
                </a:r>
                <a:endParaRPr lang="en-US" sz="2000" i="1"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FDDC235-02FE-C449-B7D3-95B69AAF1522}"/>
                  </a:ext>
                </a:extLst>
              </p:cNvPr>
              <p:cNvSpPr>
                <a:spLocks noGrp="1" noRot="1" noChangeAspect="1" noMove="1" noResize="1" noEditPoints="1" noAdjustHandles="1" noChangeArrowheads="1" noChangeShapeType="1" noTextEdit="1"/>
              </p:cNvSpPr>
              <p:nvPr>
                <p:ph idx="1"/>
              </p:nvPr>
            </p:nvSpPr>
            <p:spPr>
              <a:xfrm>
                <a:off x="265670" y="889000"/>
                <a:ext cx="8612659" cy="4876800"/>
              </a:xfrm>
              <a:blipFill>
                <a:blip r:embed="rId2"/>
                <a:stretch>
                  <a:fillRect l="-736" t="-519" r="-73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192D160-CB72-1D44-A112-70654A1F03F7}"/>
              </a:ext>
            </a:extLst>
          </p:cNvPr>
          <p:cNvPicPr>
            <a:picLocks noChangeAspect="1"/>
          </p:cNvPicPr>
          <p:nvPr/>
        </p:nvPicPr>
        <p:blipFill>
          <a:blip r:embed="rId3"/>
          <a:stretch>
            <a:fillRect/>
          </a:stretch>
        </p:blipFill>
        <p:spPr>
          <a:xfrm>
            <a:off x="6979850" y="2584450"/>
            <a:ext cx="1765300" cy="2501900"/>
          </a:xfrm>
          <a:prstGeom prst="rect">
            <a:avLst/>
          </a:prstGeom>
        </p:spPr>
      </p:pic>
    </p:spTree>
    <p:extLst>
      <p:ext uri="{BB962C8B-B14F-4D97-AF65-F5344CB8AC3E}">
        <p14:creationId xmlns:p14="http://schemas.microsoft.com/office/powerpoint/2010/main" val="204729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Classwork12 #1-6</a:t>
            </a:r>
          </a:p>
          <a:p>
            <a:r>
              <a:rPr lang="en-US" dirty="0"/>
              <a:t>Summary/Reflection</a:t>
            </a:r>
          </a:p>
          <a:p>
            <a:endParaRPr lang="en-US" dirty="0"/>
          </a:p>
          <a:p>
            <a:pPr marL="0" indent="0">
              <a:buNone/>
            </a:pPr>
            <a:endParaRPr lang="en-US" sz="2000"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#11</a:t>
            </a:r>
          </a:p>
          <a:p>
            <a:r>
              <a:rPr lang="en-US" dirty="0"/>
              <a:t>Khan Academy</a:t>
            </a:r>
          </a:p>
          <a:p>
            <a:r>
              <a:rPr lang="en-US" dirty="0"/>
              <a:t>Crossing River/Carnival Bears</a:t>
            </a:r>
          </a:p>
          <a:p>
            <a:r>
              <a:rPr lang="en-US" dirty="0"/>
              <a:t>Linear Equation practice</a:t>
            </a:r>
          </a:p>
          <a:p>
            <a:r>
              <a:rPr lang="en-US" dirty="0"/>
              <a:t>Exponents review</a:t>
            </a:r>
          </a:p>
          <a:p>
            <a:r>
              <a:rPr lang="en-US" dirty="0"/>
              <a:t>Slope practice</a:t>
            </a:r>
          </a:p>
          <a:p>
            <a:pPr marL="0" indent="0">
              <a:buNone/>
            </a:pPr>
            <a:endParaRPr lang="en-US" dirty="0"/>
          </a:p>
          <a:p>
            <a:endParaRPr lang="en-US" dirty="0"/>
          </a:p>
        </p:txBody>
      </p:sp>
    </p:spTree>
    <p:extLst>
      <p:ext uri="{BB962C8B-B14F-4D97-AF65-F5344CB8AC3E}">
        <p14:creationId xmlns:p14="http://schemas.microsoft.com/office/powerpoint/2010/main" val="36143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13</a:t>
            </a:r>
          </a:p>
        </p:txBody>
      </p:sp>
      <p:sp>
        <p:nvSpPr>
          <p:cNvPr id="3" name="Subtitle 2"/>
          <p:cNvSpPr>
            <a:spLocks noGrp="1"/>
          </p:cNvSpPr>
          <p:nvPr>
            <p:ph type="subTitle" idx="1"/>
          </p:nvPr>
        </p:nvSpPr>
        <p:spPr>
          <a:xfrm>
            <a:off x="685800" y="3505200"/>
            <a:ext cx="6819900" cy="1752600"/>
          </a:xfrm>
        </p:spPr>
        <p:txBody>
          <a:bodyPr/>
          <a:lstStyle/>
          <a:p>
            <a:r>
              <a:rPr lang="en-US" dirty="0"/>
              <a:t>Warm up, example, notes, example classwork</a:t>
            </a:r>
          </a:p>
        </p:txBody>
      </p:sp>
    </p:spTree>
    <p:extLst>
      <p:ext uri="{BB962C8B-B14F-4D97-AF65-F5344CB8AC3E}">
        <p14:creationId xmlns:p14="http://schemas.microsoft.com/office/powerpoint/2010/main" val="196931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indent="0">
                  <a:buNone/>
                </a:pPr>
                <a:r>
                  <a:rPr lang="en-US" dirty="0"/>
                  <a:t>Solve the equation for </a:t>
                </a:r>
                <a14:m>
                  <m:oMath xmlns:m="http://schemas.openxmlformats.org/officeDocument/2006/math">
                    <m:r>
                      <a:rPr lang="en-US" i="1">
                        <a:latin typeface="Cambria Math" panose="02040503050406030204" pitchFamily="18" charset="0"/>
                      </a:rPr>
                      <m:t>𝑏</m:t>
                    </m:r>
                  </m:oMath>
                </a14:m>
                <a:r>
                  <a:rPr lang="en-US" dirty="0"/>
                  <a:t>:  </a:t>
                </a:r>
                <a14:m>
                  <m:oMath xmlns:m="http://schemas.openxmlformats.org/officeDocument/2006/math">
                    <m:r>
                      <a:rPr lang="en-US">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9</m:t>
                    </m:r>
                    <m:r>
                      <a:rPr lang="en-US" i="1">
                        <a:latin typeface="Cambria Math" panose="02040503050406030204" pitchFamily="18" charset="0"/>
                      </a:rPr>
                      <m:t>𝑏</m:t>
                    </m:r>
                    <m:r>
                      <a:rPr lang="en-US">
                        <a:latin typeface="Cambria Math" panose="02040503050406030204" pitchFamily="18" charset="0"/>
                      </a:rPr>
                      <m:t>=3</m:t>
                    </m:r>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a:latin typeface="Cambria Math" panose="02040503050406030204" pitchFamily="18" charset="0"/>
                          </a:rPr>
                          <m:t>2</m:t>
                        </m:r>
                      </m:sup>
                    </m:sSup>
                    <m:r>
                      <a:rPr lang="en-US" i="1">
                        <a:latin typeface="Cambria Math" panose="02040503050406030204" pitchFamily="18" charset="0"/>
                      </a:rPr>
                      <m:t>−</m:t>
                    </m:r>
                    <m:r>
                      <a:rPr lang="en-US">
                        <a:latin typeface="Cambria Math" panose="02040503050406030204" pitchFamily="18" charset="0"/>
                      </a:rPr>
                      <m:t>4</m:t>
                    </m:r>
                    <m:r>
                      <a:rPr lang="en-US" i="1">
                        <a:latin typeface="Cambria Math" panose="02040503050406030204" pitchFamily="18" charset="0"/>
                      </a:rPr>
                      <m:t>𝑏</m:t>
                    </m:r>
                    <m:r>
                      <a:rPr lang="en-US" i="1">
                        <a:latin typeface="Cambria Math" panose="02040503050406030204" pitchFamily="18" charset="0"/>
                      </a:rPr>
                      <m:t>−</m:t>
                    </m:r>
                    <m:r>
                      <a:rPr lang="en-US">
                        <a:latin typeface="Cambria Math" panose="02040503050406030204" pitchFamily="18" charset="0"/>
                      </a:rPr>
                      <m:t>14</m:t>
                    </m:r>
                  </m:oMath>
                </a14:m>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Rewrite by completing the square: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𝑏</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𝑏</m:t>
                    </m:r>
                    <m:r>
                      <a:rPr lang="en-US" i="1">
                        <a:latin typeface="Cambria Math" panose="02040503050406030204" pitchFamily="18" charset="0"/>
                      </a:rPr>
                      <m:t>+13</m:t>
                    </m:r>
                  </m:oMath>
                </a14:m>
                <a:endParaRPr lang="en-US" dirty="0"/>
              </a:p>
              <a:p>
                <a:pPr marL="0" indent="0">
                  <a:buNone/>
                </a:pPr>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45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Warm Up</a:t>
            </a:r>
          </a:p>
        </p:txBody>
      </p:sp>
    </p:spTree>
    <p:extLst>
      <p:ext uri="{BB962C8B-B14F-4D97-AF65-F5344CB8AC3E}">
        <p14:creationId xmlns:p14="http://schemas.microsoft.com/office/powerpoint/2010/main" val="31313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a:bodyPr>
              <a:lstStyle/>
              <a:p>
                <a:pPr marL="0" indent="0">
                  <a:buNone/>
                </a:pPr>
                <a:r>
                  <a:rPr lang="en-US" dirty="0"/>
                  <a:t>Solve for </a:t>
                </a:r>
                <a14:m>
                  <m:oMath xmlns:m="http://schemas.openxmlformats.org/officeDocument/2006/math">
                    <m:r>
                      <a:rPr lang="en-US" i="1">
                        <a:latin typeface="Cambria Math" panose="02040503050406030204" pitchFamily="18" charset="0"/>
                      </a:rPr>
                      <m:t>𝑥</m:t>
                    </m:r>
                    <m:r>
                      <a:rPr lang="en-US" b="0" i="0" smtClean="0">
                        <a:latin typeface="Cambria Math" panose="02040503050406030204" pitchFamily="18" charset="0"/>
                      </a:rPr>
                      <m:t>:    </m:t>
                    </m:r>
                    <m:r>
                      <a:rPr lang="en-US" i="1">
                        <a:latin typeface="Cambria Math" panose="02040503050406030204" pitchFamily="18" charset="0"/>
                      </a:rPr>
                      <m:t>12=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+6</m:t>
                    </m:r>
                    <m:r>
                      <a:rPr lang="en-US" i="1">
                        <a:latin typeface="Cambria Math" panose="02040503050406030204" pitchFamily="18" charset="0"/>
                      </a:rPr>
                      <m:t>𝑥</m:t>
                    </m:r>
                  </m:oMath>
                </a14:m>
                <a:endParaRPr lang="en-US" dirty="0"/>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45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1</a:t>
            </a:r>
          </a:p>
        </p:txBody>
      </p:sp>
    </p:spTree>
    <p:extLst>
      <p:ext uri="{BB962C8B-B14F-4D97-AF65-F5344CB8AC3E}">
        <p14:creationId xmlns:p14="http://schemas.microsoft.com/office/powerpoint/2010/main" val="116420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2775360"/>
              </a:xfrm>
            </p:spPr>
            <p:txBody>
              <a:bodyPr>
                <a:normAutofit/>
              </a:bodyPr>
              <a:lstStyle/>
              <a:p>
                <a:pPr marL="0" indent="0">
                  <a:buNone/>
                </a:pPr>
                <a:r>
                  <a:rPr lang="en-US" dirty="0"/>
                  <a:t>-3 is an example of a </a:t>
                </a:r>
                <a:r>
                  <a:rPr lang="en-US" u="sng" dirty="0"/>
                  <a:t>rational number</a:t>
                </a:r>
                <a:r>
                  <a:rPr lang="en-US" dirty="0"/>
                  <a:t> and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21</m:t>
                        </m:r>
                      </m:e>
                    </m:rad>
                  </m:oMath>
                </a14:m>
                <a:r>
                  <a:rPr lang="en-US" dirty="0"/>
                  <a:t> is an example of an </a:t>
                </a:r>
                <a:r>
                  <a:rPr lang="en-US" u="sng" dirty="0"/>
                  <a:t>irrational number</a:t>
                </a:r>
                <a:r>
                  <a:rPr lang="en-US" dirty="0"/>
                  <a:t>. Use this to try and find what each column has in common. </a:t>
                </a:r>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2775360"/>
              </a:xfrm>
              <a:blipFill>
                <a:blip r:embed="rId3"/>
                <a:stretch>
                  <a:fillRect l="-102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Example 1, follow up</a:t>
            </a:r>
          </a:p>
        </p:txBody>
      </p:sp>
      <p:pic>
        <p:nvPicPr>
          <p:cNvPr id="7" name="Picture 6">
            <a:extLst>
              <a:ext uri="{FF2B5EF4-FFF2-40B4-BE49-F238E27FC236}">
                <a16:creationId xmlns:a16="http://schemas.microsoft.com/office/drawing/2014/main" id="{27663E6B-895E-6A4C-9CA3-12A96F3B9EC7}"/>
              </a:ext>
            </a:extLst>
          </p:cNvPr>
          <p:cNvPicPr>
            <a:picLocks noChangeAspect="1"/>
          </p:cNvPicPr>
          <p:nvPr/>
        </p:nvPicPr>
        <p:blipFill>
          <a:blip r:embed="rId4"/>
          <a:stretch>
            <a:fillRect/>
          </a:stretch>
        </p:blipFill>
        <p:spPr>
          <a:xfrm>
            <a:off x="114300" y="2273300"/>
            <a:ext cx="9017000" cy="2667000"/>
          </a:xfrm>
          <a:prstGeom prst="rect">
            <a:avLst/>
          </a:prstGeom>
        </p:spPr>
      </p:pic>
    </p:spTree>
    <p:extLst>
      <p:ext uri="{BB962C8B-B14F-4D97-AF65-F5344CB8AC3E}">
        <p14:creationId xmlns:p14="http://schemas.microsoft.com/office/powerpoint/2010/main" val="173624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idx="1"/>
              </p:nvPr>
            </p:nvSpPr>
            <p:spPr>
              <a:xfrm>
                <a:off x="172993" y="1019427"/>
                <a:ext cx="8699158" cy="5566724"/>
              </a:xfrm>
            </p:spPr>
            <p:txBody>
              <a:bodyPr>
                <a:normAutofit lnSpcReduction="10000"/>
              </a:bodyPr>
              <a:lstStyle/>
              <a:p>
                <a:pPr marL="0" indent="0">
                  <a:buNone/>
                </a:pPr>
                <a:r>
                  <a:rPr lang="en-US" b="1" u="sng" dirty="0"/>
                  <a:t>Rational number</a:t>
                </a:r>
                <a:r>
                  <a:rPr lang="en-US" dirty="0"/>
                  <a:t>: Any real number that CAN be written as a fraction. This includes </a:t>
                </a:r>
                <a:r>
                  <a:rPr lang="en-US" u="sng" dirty="0"/>
                  <a:t>repeating</a:t>
                </a:r>
                <a:r>
                  <a:rPr lang="en-US" dirty="0"/>
                  <a:t> and </a:t>
                </a:r>
                <a:r>
                  <a:rPr lang="en-US" u="sng" dirty="0"/>
                  <a:t>terminating</a:t>
                </a:r>
                <a:r>
                  <a:rPr lang="en-US" dirty="0"/>
                  <a:t> decimals.</a:t>
                </a:r>
              </a:p>
              <a:p>
                <a:pPr marL="0" indent="0">
                  <a:buNone/>
                </a:pPr>
                <a:endParaRPr lang="en-US" sz="1600" dirty="0"/>
              </a:p>
              <a:p>
                <a:pPr marL="0" indent="0">
                  <a:buNone/>
                </a:pPr>
                <a:r>
                  <a:rPr lang="en-US" b="1" u="sng" dirty="0"/>
                  <a:t>Irrational number</a:t>
                </a:r>
                <a:r>
                  <a:rPr lang="en-US" dirty="0"/>
                  <a:t>: Any real number that CANNOT be written as a fraction. This includes square roots of non-perfect squares, decimals that do not repeat or terminate, and </a:t>
                </a:r>
                <a14:m>
                  <m:oMath xmlns:m="http://schemas.openxmlformats.org/officeDocument/2006/math">
                    <m:r>
                      <a:rPr lang="el-GR" i="1" smtClean="0">
                        <a:latin typeface="Cambria Math" panose="02040503050406030204" pitchFamily="18" charset="0"/>
                      </a:rPr>
                      <m:t>𝜋</m:t>
                    </m:r>
                  </m:oMath>
                </a14:m>
                <a:br>
                  <a:rPr lang="en-US" dirty="0"/>
                </a:br>
                <a:endParaRPr lang="en-US" dirty="0"/>
              </a:p>
              <a:p>
                <a:r>
                  <a:rPr lang="en-US" dirty="0"/>
                  <a:t>The sum or product of two rational numbers is always a rational number.</a:t>
                </a:r>
              </a:p>
              <a:p>
                <a:r>
                  <a:rPr lang="en-US" dirty="0"/>
                  <a:t>The sum or product of a rational number and an irrational number is an irrational number (unless the rational number is 0 in multiplication).</a:t>
                </a:r>
              </a:p>
              <a:p>
                <a:pPr marL="0" indent="0">
                  <a:buNone/>
                </a:pPr>
                <a:endParaRPr lang="en-US" dirty="0"/>
              </a:p>
              <a:p>
                <a:pPr marL="0" indent="0">
                  <a:buNone/>
                </a:pPr>
                <a:r>
                  <a:rPr lang="en-US" dirty="0"/>
                  <a:t>Completing the square is good for solving quadratics with irrational solutions (nearly impossible by factoring).</a:t>
                </a:r>
              </a:p>
              <a:p>
                <a:pPr marL="0" lvl="0" indent="0">
                  <a:buNone/>
                </a:pPr>
                <a:endParaRPr lang="en-US"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idx="1"/>
              </p:nvPr>
            </p:nvSpPr>
            <p:spPr>
              <a:xfrm>
                <a:off x="172993" y="1019427"/>
                <a:ext cx="8699158" cy="5566724"/>
              </a:xfrm>
              <a:blipFill>
                <a:blip r:embed="rId3"/>
                <a:stretch>
                  <a:fillRect l="-1020" t="-1364" r="-72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72993" y="150339"/>
            <a:ext cx="8699158" cy="990600"/>
          </a:xfrm>
        </p:spPr>
        <p:txBody>
          <a:bodyPr/>
          <a:lstStyle/>
          <a:p>
            <a:r>
              <a:rPr lang="en-US" dirty="0"/>
              <a:t>Notes</a:t>
            </a:r>
          </a:p>
        </p:txBody>
      </p:sp>
    </p:spTree>
    <p:extLst>
      <p:ext uri="{BB962C8B-B14F-4D97-AF65-F5344CB8AC3E}">
        <p14:creationId xmlns:p14="http://schemas.microsoft.com/office/powerpoint/2010/main" val="57301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376A-0ED3-B94E-A8CB-2391E444D971}"/>
              </a:ext>
            </a:extLst>
          </p:cNvPr>
          <p:cNvSpPr>
            <a:spLocks noGrp="1"/>
          </p:cNvSpPr>
          <p:nvPr>
            <p:ph type="title"/>
          </p:nvPr>
        </p:nvSpPr>
        <p:spPr>
          <a:xfrm>
            <a:off x="101600" y="127000"/>
            <a:ext cx="8229600" cy="990600"/>
          </a:xfrm>
        </p:spPr>
        <p:txBody>
          <a:bodyPr/>
          <a:lstStyle/>
          <a:p>
            <a:r>
              <a:rPr lang="en-US" dirty="0"/>
              <a:t>Example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8EA428-8C70-D246-B8E7-3ED44814C5FA}"/>
                  </a:ext>
                </a:extLst>
              </p:cNvPr>
              <p:cNvSpPr>
                <a:spLocks noGrp="1"/>
              </p:cNvSpPr>
              <p:nvPr>
                <p:ph sz="half" idx="1"/>
              </p:nvPr>
            </p:nvSpPr>
            <p:spPr>
              <a:xfrm>
                <a:off x="457200" y="1473200"/>
                <a:ext cx="4038600" cy="491845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−40</m:t>
                      </m:r>
                      <m:r>
                        <a:rPr lang="en-US" sz="2400" b="0" i="1" smtClean="0">
                          <a:latin typeface="Cambria Math" panose="02040503050406030204" pitchFamily="18" charset="0"/>
                        </a:rPr>
                        <m:t>𝑥</m:t>
                      </m:r>
                      <m:r>
                        <a:rPr lang="en-US" sz="2400" b="0" i="1" smtClean="0">
                          <a:latin typeface="Cambria Math" panose="02040503050406030204" pitchFamily="18" charset="0"/>
                        </a:rPr>
                        <m:t>+94=0</m:t>
                      </m:r>
                    </m:oMath>
                  </m:oMathPara>
                </a14:m>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−5)</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− 6=0</m:t>
                      </m:r>
                    </m:oMath>
                  </m:oMathPara>
                </a14:m>
                <a:br>
                  <a:rPr lang="en-US" sz="2400" b="0" dirty="0"/>
                </a:br>
                <a:endParaRPr lang="en-US" sz="2400" b="0" dirty="0"/>
              </a:p>
              <a:p>
                <a:pPr marL="0" indent="0">
                  <a:buNone/>
                </a:pPr>
                <a:endParaRPr lang="en-US" sz="12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−5)</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 =6</m:t>
                      </m:r>
                    </m:oMath>
                  </m:oMathPara>
                </a14:m>
                <a:endParaRPr lang="en-US" sz="2400" dirty="0"/>
              </a:p>
            </p:txBody>
          </p:sp>
        </mc:Choice>
        <mc:Fallback xmlns="">
          <p:sp>
            <p:nvSpPr>
              <p:cNvPr id="3" name="Content Placeholder 2">
                <a:extLst>
                  <a:ext uri="{FF2B5EF4-FFF2-40B4-BE49-F238E27FC236}">
                    <a16:creationId xmlns:a16="http://schemas.microsoft.com/office/drawing/2014/main" id="{E68EA428-8C70-D246-B8E7-3ED44814C5FA}"/>
                  </a:ext>
                </a:extLst>
              </p:cNvPr>
              <p:cNvSpPr>
                <a:spLocks noGrp="1" noRot="1" noChangeAspect="1" noMove="1" noResize="1" noEditPoints="1" noAdjustHandles="1" noChangeArrowheads="1" noChangeShapeType="1" noTextEdit="1"/>
              </p:cNvSpPr>
              <p:nvPr>
                <p:ph sz="half" idx="1"/>
              </p:nvPr>
            </p:nvSpPr>
            <p:spPr>
              <a:xfrm>
                <a:off x="457200" y="1473200"/>
                <a:ext cx="4038600" cy="491845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94955047-4876-E142-8CD2-A107006BCCD8}"/>
                  </a:ext>
                </a:extLst>
              </p:cNvPr>
              <p:cNvSpPr>
                <a:spLocks noGrp="1"/>
              </p:cNvSpPr>
              <p:nvPr>
                <p:ph sz="half" idx="2"/>
              </p:nvPr>
            </p:nvSpPr>
            <p:spPr>
              <a:xfrm>
                <a:off x="4648200" y="1473200"/>
                <a:ext cx="4038600" cy="491845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4</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−40</m:t>
                      </m:r>
                      <m:r>
                        <a:rPr lang="en-US" sz="2400" b="0" i="1" smtClean="0">
                          <a:latin typeface="Cambria Math" panose="02040503050406030204" pitchFamily="18" charset="0"/>
                        </a:rPr>
                        <m:t>𝑥</m:t>
                      </m:r>
                      <m:r>
                        <a:rPr lang="en-US" sz="2400" b="0" i="1" smtClean="0">
                          <a:latin typeface="Cambria Math" panose="02040503050406030204" pitchFamily="18" charset="0"/>
                        </a:rPr>
                        <m:t>=−94</m:t>
                      </m:r>
                    </m:oMath>
                  </m:oMathPara>
                </a14:m>
                <a:endParaRPr lang="en-US" sz="2400" dirty="0"/>
              </a:p>
              <a:p>
                <a:pPr marL="0" indent="0">
                  <a:buNone/>
                </a:pPr>
                <a:endParaRPr lang="en-US" sz="2400" dirty="0"/>
              </a:p>
              <a:p>
                <a:pPr marL="0" indent="0">
                  <a:buNone/>
                </a:pPr>
                <a:endParaRPr lang="en-US" sz="2400" dirty="0"/>
              </a:p>
              <a:p>
                <a:pPr marL="0" indent="0">
                  <a:buNone/>
                </a:pPr>
                <a:br>
                  <a:rPr lang="en-US" sz="2400" dirty="0"/>
                </a:br>
                <a:endParaRPr lang="en-US" sz="2400" dirty="0"/>
              </a:p>
              <a:p>
                <a:pPr marL="0" indent="0">
                  <a:buNone/>
                </a:pPr>
                <a:endParaRPr lang="en-US" sz="1400" dirty="0"/>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−5)</m:t>
                          </m:r>
                        </m:e>
                        <m:sup>
                          <m:r>
                            <a:rPr lang="en-US" sz="2400" i="1">
                              <a:latin typeface="Cambria Math" panose="02040503050406030204" pitchFamily="18" charset="0"/>
                            </a:rPr>
                            <m:t>2</m:t>
                          </m:r>
                        </m:sup>
                      </m:sSup>
                      <m:r>
                        <a:rPr lang="en-US" sz="2400" i="1">
                          <a:latin typeface="Cambria Math" panose="02040503050406030204" pitchFamily="18" charset="0"/>
                        </a:rPr>
                        <m:t> =6</m:t>
                      </m:r>
                    </m:oMath>
                  </m:oMathPara>
                </a14:m>
                <a:endParaRPr lang="en-US" sz="2400" dirty="0"/>
              </a:p>
              <a:p>
                <a:pPr marL="0" indent="0">
                  <a:buNone/>
                </a:pPr>
                <a:endParaRPr lang="en-US" sz="2400" dirty="0"/>
              </a:p>
            </p:txBody>
          </p:sp>
        </mc:Choice>
        <mc:Fallback xmlns="">
          <p:sp>
            <p:nvSpPr>
              <p:cNvPr id="4" name="Content Placeholder 3">
                <a:extLst>
                  <a:ext uri="{FF2B5EF4-FFF2-40B4-BE49-F238E27FC236}">
                    <a16:creationId xmlns:a16="http://schemas.microsoft.com/office/drawing/2014/main" id="{94955047-4876-E142-8CD2-A107006BCCD8}"/>
                  </a:ext>
                </a:extLst>
              </p:cNvPr>
              <p:cNvSpPr>
                <a:spLocks noGrp="1" noRot="1" noChangeAspect="1" noMove="1" noResize="1" noEditPoints="1" noAdjustHandles="1" noChangeArrowheads="1" noChangeShapeType="1" noTextEdit="1"/>
              </p:cNvSpPr>
              <p:nvPr>
                <p:ph sz="half" idx="2"/>
              </p:nvPr>
            </p:nvSpPr>
            <p:spPr>
              <a:xfrm>
                <a:off x="4648200" y="1473200"/>
                <a:ext cx="4038600" cy="4918456"/>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DA6B704-583D-7A45-94DF-1738B18BED0C}"/>
                  </a:ext>
                </a:extLst>
              </p:cNvPr>
              <p:cNvSpPr txBox="1"/>
              <p:nvPr/>
            </p:nvSpPr>
            <p:spPr>
              <a:xfrm>
                <a:off x="203200" y="990600"/>
                <a:ext cx="8623300" cy="461665"/>
              </a:xfrm>
              <a:prstGeom prst="rect">
                <a:avLst/>
              </a:prstGeom>
              <a:noFill/>
            </p:spPr>
            <p:txBody>
              <a:bodyPr wrap="square" rtlCol="0">
                <a:spAutoFit/>
              </a:bodyPr>
              <a:lstStyle/>
              <a:p>
                <a:r>
                  <a:rPr lang="en-US" sz="2400" dirty="0"/>
                  <a:t>Solve for </a:t>
                </a:r>
                <a14:m>
                  <m:oMath xmlns:m="http://schemas.openxmlformats.org/officeDocument/2006/math">
                    <m:r>
                      <a:rPr lang="en-US" sz="2400" i="1">
                        <a:latin typeface="Cambria Math" panose="02040503050406030204" pitchFamily="18" charset="0"/>
                      </a:rPr>
                      <m:t>𝑥</m:t>
                    </m:r>
                    <m:r>
                      <a:rPr lang="en-US" sz="2400">
                        <a:latin typeface="Cambria Math" panose="02040503050406030204" pitchFamily="18" charset="0"/>
                      </a:rPr>
                      <m:t>:   4</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baseline="30000">
                            <a:latin typeface="Cambria Math" panose="02040503050406030204" pitchFamily="18" charset="0"/>
                          </a:rPr>
                          <m:t>2</m:t>
                        </m:r>
                      </m:sup>
                    </m:sSup>
                    <m:r>
                      <a:rPr lang="en-US" sz="2400" i="1">
                        <a:latin typeface="Cambria Math" panose="02040503050406030204" pitchFamily="18" charset="0"/>
                      </a:rPr>
                      <m:t>−</m:t>
                    </m:r>
                    <m:r>
                      <a:rPr lang="en-US" sz="2400">
                        <a:latin typeface="Cambria Math" panose="02040503050406030204" pitchFamily="18" charset="0"/>
                      </a:rPr>
                      <m:t>40</m:t>
                    </m:r>
                    <m:r>
                      <a:rPr lang="en-US" sz="2400" i="1">
                        <a:latin typeface="Cambria Math" panose="02040503050406030204" pitchFamily="18" charset="0"/>
                      </a:rPr>
                      <m:t>𝑥</m:t>
                    </m:r>
                    <m:r>
                      <a:rPr lang="en-US" sz="2400">
                        <a:latin typeface="Cambria Math" panose="02040503050406030204" pitchFamily="18" charset="0"/>
                      </a:rPr>
                      <m:t>+94=0</m:t>
                    </m:r>
                    <m:r>
                      <a:rPr lang="en-US" sz="2400" i="1">
                        <a:latin typeface="Cambria Math" panose="02040503050406030204" pitchFamily="18" charset="0"/>
                      </a:rPr>
                      <m:t>. </m:t>
                    </m:r>
                  </m:oMath>
                </a14:m>
                <a:r>
                  <a:rPr lang="en-US" sz="2400" dirty="0"/>
                  <a:t> TWO APPROACHES</a:t>
                </a:r>
              </a:p>
            </p:txBody>
          </p:sp>
        </mc:Choice>
        <mc:Fallback xmlns="">
          <p:sp>
            <p:nvSpPr>
              <p:cNvPr id="7" name="TextBox 6">
                <a:extLst>
                  <a:ext uri="{FF2B5EF4-FFF2-40B4-BE49-F238E27FC236}">
                    <a16:creationId xmlns:a16="http://schemas.microsoft.com/office/drawing/2014/main" id="{CDA6B704-583D-7A45-94DF-1738B18BED0C}"/>
                  </a:ext>
                </a:extLst>
              </p:cNvPr>
              <p:cNvSpPr txBox="1">
                <a:spLocks noRot="1" noChangeAspect="1" noMove="1" noResize="1" noEditPoints="1" noAdjustHandles="1" noChangeArrowheads="1" noChangeShapeType="1" noTextEdit="1"/>
              </p:cNvSpPr>
              <p:nvPr/>
            </p:nvSpPr>
            <p:spPr>
              <a:xfrm>
                <a:off x="203200" y="990600"/>
                <a:ext cx="8623300" cy="461665"/>
              </a:xfrm>
              <a:prstGeom prst="rect">
                <a:avLst/>
              </a:prstGeom>
              <a:blipFill>
                <a:blip r:embed="rId4"/>
                <a:stretch>
                  <a:fillRect l="-1029" t="-10811" b="-2702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685664E8-F623-2D4D-A9AB-9D4D71E70A2A}"/>
              </a:ext>
            </a:extLst>
          </p:cNvPr>
          <p:cNvCxnSpPr>
            <a:cxnSpLocks/>
          </p:cNvCxnSpPr>
          <p:nvPr/>
        </p:nvCxnSpPr>
        <p:spPr>
          <a:xfrm>
            <a:off x="4572000" y="1473200"/>
            <a:ext cx="0" cy="283210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28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423A76-D731-A249-B9D8-348366F51FA6}"/>
                  </a:ext>
                </a:extLst>
              </p:cNvPr>
              <p:cNvSpPr txBox="1"/>
              <p:nvPr/>
            </p:nvSpPr>
            <p:spPr>
              <a:xfrm>
                <a:off x="311150" y="850900"/>
                <a:ext cx="8521700" cy="935769"/>
              </a:xfrm>
              <a:prstGeom prst="rect">
                <a:avLst/>
              </a:prstGeom>
              <a:noFill/>
            </p:spPr>
            <p:txBody>
              <a:bodyPr wrap="square" rtlCol="0">
                <a:spAutoFit/>
              </a:bodyPr>
              <a:lstStyle/>
              <a:p>
                <a:r>
                  <a:rPr lang="en-US" dirty="0"/>
                  <a:t>Rewrite the following perfect square quadratic expressions in standard form.  Describe patterns in the coefficients for the factored form,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e>
                        </m:d>
                      </m:e>
                      <m:sup>
                        <m:r>
                          <a:rPr lang="en-US" i="1">
                            <a:latin typeface="Cambria Math" panose="02040503050406030204" pitchFamily="18" charset="0"/>
                          </a:rPr>
                          <m:t>2</m:t>
                        </m:r>
                      </m:sup>
                    </m:sSup>
                  </m:oMath>
                </a14:m>
                <a:r>
                  <a:rPr lang="en-US" dirty="0"/>
                  <a:t>, and the standard form,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𝑏𝑥</m:t>
                    </m:r>
                    <m:r>
                      <a:rPr lang="en-US" i="1">
                        <a:latin typeface="Cambria Math" panose="02040503050406030204" pitchFamily="18" charset="0"/>
                      </a:rPr>
                      <m:t>+</m:t>
                    </m:r>
                    <m:r>
                      <a:rPr lang="en-US" i="1">
                        <a:latin typeface="Cambria Math" panose="02040503050406030204" pitchFamily="18" charset="0"/>
                      </a:rPr>
                      <m:t>𝑐</m:t>
                    </m:r>
                  </m:oMath>
                </a14:m>
                <a:r>
                  <a:rPr lang="en-US" dirty="0"/>
                  <a:t>. </a:t>
                </a:r>
              </a:p>
            </p:txBody>
          </p:sp>
        </mc:Choice>
        <mc:Fallback xmlns="">
          <p:sp>
            <p:nvSpPr>
              <p:cNvPr id="3" name="TextBox 2">
                <a:extLst>
                  <a:ext uri="{FF2B5EF4-FFF2-40B4-BE49-F238E27FC236}">
                    <a16:creationId xmlns:a16="http://schemas.microsoft.com/office/drawing/2014/main" id="{AA423A76-D731-A249-B9D8-348366F51FA6}"/>
                  </a:ext>
                </a:extLst>
              </p:cNvPr>
              <p:cNvSpPr txBox="1">
                <a:spLocks noRot="1" noChangeAspect="1" noMove="1" noResize="1" noEditPoints="1" noAdjustHandles="1" noChangeArrowheads="1" noChangeShapeType="1" noTextEdit="1"/>
              </p:cNvSpPr>
              <p:nvPr/>
            </p:nvSpPr>
            <p:spPr>
              <a:xfrm>
                <a:off x="311150" y="850900"/>
                <a:ext cx="8521700" cy="935769"/>
              </a:xfrm>
              <a:prstGeom prst="rect">
                <a:avLst/>
              </a:prstGeom>
              <a:blipFill>
                <a:blip r:embed="rId2"/>
                <a:stretch>
                  <a:fillRect l="-595" t="-2667" b="-800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EE8CECB-C406-984D-8FB8-22F740B4AE5B}"/>
              </a:ext>
            </a:extLst>
          </p:cNvPr>
          <p:cNvPicPr>
            <a:picLocks noChangeAspect="1"/>
          </p:cNvPicPr>
          <p:nvPr/>
        </p:nvPicPr>
        <p:blipFill>
          <a:blip r:embed="rId3"/>
          <a:stretch>
            <a:fillRect/>
          </a:stretch>
        </p:blipFill>
        <p:spPr>
          <a:xfrm>
            <a:off x="679450" y="1778000"/>
            <a:ext cx="7785100" cy="33020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7E8F17-D7D7-3D4F-A3EF-84E169C800C9}"/>
                  </a:ext>
                </a:extLst>
              </p:cNvPr>
              <p:cNvSpPr txBox="1"/>
              <p:nvPr/>
            </p:nvSpPr>
            <p:spPr>
              <a:xfrm>
                <a:off x="2791109" y="2181900"/>
                <a:ext cx="15175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p:txBody>
          </p:sp>
        </mc:Choice>
        <mc:Fallback xmlns="">
          <p:sp>
            <p:nvSpPr>
              <p:cNvPr id="5" name="TextBox 4">
                <a:extLst>
                  <a:ext uri="{FF2B5EF4-FFF2-40B4-BE49-F238E27FC236}">
                    <a16:creationId xmlns:a16="http://schemas.microsoft.com/office/drawing/2014/main" id="{A67E8F17-D7D7-3D4F-A3EF-84E169C800C9}"/>
                  </a:ext>
                </a:extLst>
              </p:cNvPr>
              <p:cNvSpPr txBox="1">
                <a:spLocks noRot="1" noChangeAspect="1" noMove="1" noResize="1" noEditPoints="1" noAdjustHandles="1" noChangeArrowheads="1" noChangeShapeType="1" noTextEdit="1"/>
              </p:cNvSpPr>
              <p:nvPr/>
            </p:nvSpPr>
            <p:spPr>
              <a:xfrm>
                <a:off x="2791109" y="2181900"/>
                <a:ext cx="1517595" cy="276999"/>
              </a:xfrm>
              <a:prstGeom prst="rect">
                <a:avLst/>
              </a:prstGeom>
              <a:blipFill>
                <a:blip r:embed="rId4"/>
                <a:stretch>
                  <a:fillRect l="-4167" r="-4167"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8B083D8-466D-854B-A846-54E73EAC9E78}"/>
                  </a:ext>
                </a:extLst>
              </p:cNvPr>
              <p:cNvSpPr txBox="1"/>
              <p:nvPr/>
            </p:nvSpPr>
            <p:spPr>
              <a:xfrm>
                <a:off x="4677004" y="2181899"/>
                <a:ext cx="17802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p:txBody>
          </p:sp>
        </mc:Choice>
        <mc:Fallback xmlns="">
          <p:sp>
            <p:nvSpPr>
              <p:cNvPr id="7" name="TextBox 6">
                <a:extLst>
                  <a:ext uri="{FF2B5EF4-FFF2-40B4-BE49-F238E27FC236}">
                    <a16:creationId xmlns:a16="http://schemas.microsoft.com/office/drawing/2014/main" id="{48B083D8-466D-854B-A846-54E73EAC9E78}"/>
                  </a:ext>
                </a:extLst>
              </p:cNvPr>
              <p:cNvSpPr txBox="1">
                <a:spLocks noRot="1" noChangeAspect="1" noMove="1" noResize="1" noEditPoints="1" noAdjustHandles="1" noChangeArrowheads="1" noChangeShapeType="1" noTextEdit="1"/>
              </p:cNvSpPr>
              <p:nvPr/>
            </p:nvSpPr>
            <p:spPr>
              <a:xfrm>
                <a:off x="4677004" y="2181899"/>
                <a:ext cx="1780231" cy="276999"/>
              </a:xfrm>
              <a:prstGeom prst="rect">
                <a:avLst/>
              </a:prstGeom>
              <a:blipFill>
                <a:blip r:embed="rId5"/>
                <a:stretch>
                  <a:fillRect l="-709" r="-212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CD4A066-B3F6-084D-B201-D7F2357ABA9B}"/>
                  </a:ext>
                </a:extLst>
              </p:cNvPr>
              <p:cNvSpPr txBox="1"/>
              <p:nvPr/>
            </p:nvSpPr>
            <p:spPr>
              <a:xfrm>
                <a:off x="6825535" y="2164297"/>
                <a:ext cx="12458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dirty="0"/>
              </a:p>
            </p:txBody>
          </p:sp>
        </mc:Choice>
        <mc:Fallback xmlns="">
          <p:sp>
            <p:nvSpPr>
              <p:cNvPr id="8" name="TextBox 7">
                <a:extLst>
                  <a:ext uri="{FF2B5EF4-FFF2-40B4-BE49-F238E27FC236}">
                    <a16:creationId xmlns:a16="http://schemas.microsoft.com/office/drawing/2014/main" id="{0CD4A066-B3F6-084D-B201-D7F2357ABA9B}"/>
                  </a:ext>
                </a:extLst>
              </p:cNvPr>
              <p:cNvSpPr txBox="1">
                <a:spLocks noRot="1" noChangeAspect="1" noMove="1" noResize="1" noEditPoints="1" noAdjustHandles="1" noChangeArrowheads="1" noChangeShapeType="1" noTextEdit="1"/>
              </p:cNvSpPr>
              <p:nvPr/>
            </p:nvSpPr>
            <p:spPr>
              <a:xfrm>
                <a:off x="6825535" y="2164297"/>
                <a:ext cx="1245854" cy="276999"/>
              </a:xfrm>
              <a:prstGeom prst="rect">
                <a:avLst/>
              </a:prstGeom>
              <a:blipFill>
                <a:blip r:embed="rId6"/>
                <a:stretch>
                  <a:fillRect l="-1000" r="-2000" b="-8696"/>
                </a:stretch>
              </a:blipFill>
            </p:spPr>
            <p:txBody>
              <a:bodyPr/>
              <a:lstStyle/>
              <a:p>
                <a:r>
                  <a:rPr lang="en-US">
                    <a:noFill/>
                  </a:rPr>
                  <a:t> </a:t>
                </a:r>
              </a:p>
            </p:txBody>
          </p:sp>
        </mc:Fallback>
      </mc:AlternateContent>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11-12</a:t>
            </a:r>
          </a:p>
          <a:p>
            <a:r>
              <a:rPr lang="en-US" dirty="0"/>
              <a:t>Classwork13 #1-4</a:t>
            </a:r>
          </a:p>
          <a:p>
            <a:r>
              <a:rPr lang="en-US" dirty="0"/>
              <a:t>Reflection/summary question</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practice</a:t>
            </a:r>
          </a:p>
          <a:p>
            <a:r>
              <a:rPr lang="en-US" dirty="0"/>
              <a:t>Slope practice</a:t>
            </a:r>
          </a:p>
          <a:p>
            <a:r>
              <a:rPr lang="en-US" dirty="0"/>
              <a:t>Test rewrites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54505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14</a:t>
            </a:r>
          </a:p>
        </p:txBody>
      </p:sp>
      <p:sp>
        <p:nvSpPr>
          <p:cNvPr id="3" name="Subtitle 2"/>
          <p:cNvSpPr>
            <a:spLocks noGrp="1"/>
          </p:cNvSpPr>
          <p:nvPr>
            <p:ph type="subTitle" idx="1"/>
          </p:nvPr>
        </p:nvSpPr>
        <p:spPr/>
        <p:txBody>
          <a:bodyPr/>
          <a:lstStyle/>
          <a:p>
            <a:r>
              <a:rPr lang="en-US" dirty="0"/>
              <a:t>Warm up, intro, notes, examples, classwork</a:t>
            </a:r>
          </a:p>
        </p:txBody>
      </p:sp>
    </p:spTree>
    <p:extLst>
      <p:ext uri="{BB962C8B-B14F-4D97-AF65-F5344CB8AC3E}">
        <p14:creationId xmlns:p14="http://schemas.microsoft.com/office/powerpoint/2010/main" val="291208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B244F-FF7C-6D46-968D-56938274B90E}"/>
              </a:ext>
            </a:extLst>
          </p:cNvPr>
          <p:cNvSpPr>
            <a:spLocks noGrp="1"/>
          </p:cNvSpPr>
          <p:nvPr>
            <p:ph type="title"/>
          </p:nvPr>
        </p:nvSpPr>
        <p:spPr>
          <a:xfrm>
            <a:off x="185350" y="185693"/>
            <a:ext cx="8736228"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E339EF-A118-9840-B558-9821C06708D6}"/>
                  </a:ext>
                </a:extLst>
              </p:cNvPr>
              <p:cNvSpPr>
                <a:spLocks noGrp="1"/>
              </p:cNvSpPr>
              <p:nvPr>
                <p:ph idx="1"/>
              </p:nvPr>
            </p:nvSpPr>
            <p:spPr>
              <a:xfrm>
                <a:off x="185350" y="998492"/>
                <a:ext cx="8736228" cy="3515499"/>
              </a:xfrm>
            </p:spPr>
            <p:txBody>
              <a:bodyPr/>
              <a:lstStyle/>
              <a:p>
                <a:pPr marL="0" indent="0">
                  <a:buNone/>
                </a:pPr>
                <a:r>
                  <a:rPr lang="en-US" dirty="0"/>
                  <a:t>Solve for </a:t>
                </a:r>
                <a14:m>
                  <m:oMath xmlns:m="http://schemas.openxmlformats.org/officeDocument/2006/math">
                    <m:r>
                      <a:rPr lang="en-US" i="1">
                        <a:latin typeface="Cambria Math" panose="02040503050406030204" pitchFamily="18" charset="0"/>
                      </a:rPr>
                      <m:t>𝑥</m:t>
                    </m:r>
                  </m:oMath>
                </a14:m>
                <a:r>
                  <a:rPr lang="en-US" dirty="0"/>
                  <a:t> by completing the square: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=8</m:t>
                    </m:r>
                  </m:oMath>
                </a14:m>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Solve for </a:t>
                </a:r>
                <a14:m>
                  <m:oMath xmlns:m="http://schemas.openxmlformats.org/officeDocument/2006/math">
                    <m:r>
                      <a:rPr lang="en-US" i="1">
                        <a:latin typeface="Cambria Math" panose="02040503050406030204" pitchFamily="18" charset="0"/>
                      </a:rPr>
                      <m:t>𝑝</m:t>
                    </m:r>
                  </m:oMath>
                </a14:m>
                <a:r>
                  <a:rPr lang="en-US" dirty="0"/>
                  <a:t> by completing the square:  </a:t>
                </a:r>
                <a14:m>
                  <m:oMath xmlns:m="http://schemas.openxmlformats.org/officeDocument/2006/math">
                    <m:r>
                      <a:rPr lang="en-US" i="1">
                        <a:latin typeface="Cambria Math" panose="02040503050406030204" pitchFamily="18" charset="0"/>
                      </a:rPr>
                      <m:t>7</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baseline="30000">
                            <a:latin typeface="Cambria Math" panose="02040503050406030204" pitchFamily="18" charset="0"/>
                          </a:rPr>
                          <m:t>2</m:t>
                        </m:r>
                      </m:sup>
                    </m:sSup>
                    <m:r>
                      <a:rPr lang="en-US" b="0" i="1" baseline="30000" smtClean="0">
                        <a:latin typeface="Cambria Math" panose="02040503050406030204" pitchFamily="18" charset="0"/>
                      </a:rPr>
                      <m:t>   </m:t>
                    </m:r>
                    <m:r>
                      <a:rPr lang="en-US" i="1">
                        <a:latin typeface="Cambria Math" panose="02040503050406030204" pitchFamily="18" charset="0"/>
                      </a:rPr>
                      <m:t>12</m:t>
                    </m:r>
                    <m:r>
                      <a:rPr lang="en-US" i="1">
                        <a:latin typeface="Cambria Math" panose="02040503050406030204" pitchFamily="18" charset="0"/>
                      </a:rPr>
                      <m:t>𝑝</m:t>
                    </m:r>
                    <m:r>
                      <a:rPr lang="en-US" i="1">
                        <a:latin typeface="Cambria Math" panose="02040503050406030204" pitchFamily="18" charset="0"/>
                      </a:rPr>
                      <m:t>+4=0</m:t>
                    </m:r>
                  </m:oMath>
                </a14:m>
                <a:r>
                  <a:rPr lang="en-US" dirty="0"/>
                  <a:t>.</a:t>
                </a:r>
              </a:p>
            </p:txBody>
          </p:sp>
        </mc:Choice>
        <mc:Fallback xmlns="">
          <p:sp>
            <p:nvSpPr>
              <p:cNvPr id="3" name="Content Placeholder 2">
                <a:extLst>
                  <a:ext uri="{FF2B5EF4-FFF2-40B4-BE49-F238E27FC236}">
                    <a16:creationId xmlns:a16="http://schemas.microsoft.com/office/drawing/2014/main" id="{9DE339EF-A118-9840-B558-9821C06708D6}"/>
                  </a:ext>
                </a:extLst>
              </p:cNvPr>
              <p:cNvSpPr>
                <a:spLocks noGrp="1" noRot="1" noChangeAspect="1" noMove="1" noResize="1" noEditPoints="1" noAdjustHandles="1" noChangeArrowheads="1" noChangeShapeType="1" noTextEdit="1"/>
              </p:cNvSpPr>
              <p:nvPr>
                <p:ph idx="1"/>
              </p:nvPr>
            </p:nvSpPr>
            <p:spPr>
              <a:xfrm>
                <a:off x="185350" y="998492"/>
                <a:ext cx="8736228" cy="3515499"/>
              </a:xfrm>
              <a:blipFill>
                <a:blip r:embed="rId2"/>
                <a:stretch>
                  <a:fillRect l="-1017" t="-144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26FEE3E-33BD-F44B-91D8-EC017DFF4214}"/>
              </a:ext>
            </a:extLst>
          </p:cNvPr>
          <p:cNvSpPr txBox="1"/>
          <p:nvPr/>
        </p:nvSpPr>
        <p:spPr>
          <a:xfrm>
            <a:off x="185350" y="5748977"/>
            <a:ext cx="8736228" cy="923330"/>
          </a:xfrm>
          <a:prstGeom prst="rect">
            <a:avLst/>
          </a:prstGeom>
          <a:noFill/>
        </p:spPr>
        <p:txBody>
          <a:bodyPr wrap="square" rtlCol="0">
            <a:spAutoFit/>
          </a:bodyPr>
          <a:lstStyle/>
          <a:p>
            <a:r>
              <a:rPr lang="en-US" dirty="0">
                <a:solidFill>
                  <a:srgbClr val="0070C0"/>
                </a:solidFill>
              </a:rPr>
              <a:t>Which of these problems makes more sense to solve by completing the square?  Which makes more sense to solve by factoring?  How could you tell early in the problem solving process which strategy to use?</a:t>
            </a:r>
          </a:p>
        </p:txBody>
      </p:sp>
    </p:spTree>
    <p:extLst>
      <p:ext uri="{BB962C8B-B14F-4D97-AF65-F5344CB8AC3E}">
        <p14:creationId xmlns:p14="http://schemas.microsoft.com/office/powerpoint/2010/main" val="408901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4617-CDA2-7C4E-99F3-6A942B5157FA}"/>
              </a:ext>
            </a:extLst>
          </p:cNvPr>
          <p:cNvSpPr>
            <a:spLocks noGrp="1"/>
          </p:cNvSpPr>
          <p:nvPr>
            <p:ph type="title"/>
          </p:nvPr>
        </p:nvSpPr>
        <p:spPr>
          <a:xfrm>
            <a:off x="135924" y="113270"/>
            <a:ext cx="8229600" cy="990600"/>
          </a:xfrm>
        </p:spPr>
        <p:txBody>
          <a:bodyPr/>
          <a:lstStyle/>
          <a:p>
            <a:r>
              <a:rPr lang="en-US" dirty="0"/>
              <a:t>Intro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78027" y="904102"/>
                <a:ext cx="8587945" cy="1764957"/>
              </a:xfrm>
            </p:spPr>
            <p:txBody>
              <a:bodyPr/>
              <a:lstStyle/>
              <a:p>
                <a:pPr marL="0" indent="0">
                  <a:buNone/>
                </a:pPr>
                <a:r>
                  <a:rPr lang="en-US" dirty="0"/>
                  <a:t>Solve this equation for </a:t>
                </a:r>
                <a14:m>
                  <m:oMath xmlns:m="http://schemas.openxmlformats.org/officeDocument/2006/math">
                    <m:r>
                      <a:rPr lang="en-US" i="1">
                        <a:latin typeface="Cambria Math" panose="02040503050406030204" pitchFamily="18" charset="0"/>
                      </a:rPr>
                      <m:t>𝑥</m:t>
                    </m:r>
                    <m:r>
                      <a:rPr lang="en-US">
                        <a:latin typeface="Cambria Math" panose="02040503050406030204" pitchFamily="18" charset="0"/>
                      </a:rPr>
                      <m:t>:  </m:t>
                    </m:r>
                    <m:r>
                      <a:rPr lang="en-US" i="1">
                        <a:latin typeface="Cambria Math" panose="02040503050406030204" pitchFamily="18" charset="0"/>
                      </a:rPr>
                      <m:t>𝑎𝑥</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=0</m:t>
                    </m:r>
                    <m:r>
                      <a:rPr lang="en-US" b="0" i="0"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78027" y="904102"/>
                <a:ext cx="8587945" cy="1764957"/>
              </a:xfrm>
              <a:blipFill>
                <a:blip r:embed="rId2"/>
                <a:stretch>
                  <a:fillRect l="-1034" t="-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BD50C09-6E94-D141-92E8-6ABB021E6660}"/>
                  </a:ext>
                </a:extLst>
              </p:cNvPr>
              <p:cNvSpPr txBox="1"/>
              <p:nvPr/>
            </p:nvSpPr>
            <p:spPr>
              <a:xfrm>
                <a:off x="278026" y="4305300"/>
                <a:ext cx="8587945" cy="1015663"/>
              </a:xfrm>
              <a:prstGeom prst="rect">
                <a:avLst/>
              </a:prstGeom>
              <a:noFill/>
            </p:spPr>
            <p:txBody>
              <a:bodyPr wrap="square" rtlCol="0">
                <a:spAutoFit/>
              </a:bodyPr>
              <a:lstStyle/>
              <a:p>
                <a:r>
                  <a:rPr lang="en-US" sz="2000" dirty="0"/>
                  <a:t>Using the same basic process, but MUCH more complicated as shown on the next slide, the QUADRATIC FORMULA was derived from the standard form of a quadratic equation: </a:t>
                </a:r>
                <a14:m>
                  <m:oMath xmlns:m="http://schemas.openxmlformats.org/officeDocument/2006/math">
                    <m:r>
                      <a:rPr lang="en-US" sz="2000" b="0" i="1" smtClean="0">
                        <a:latin typeface="Cambria Math" panose="02040503050406030204" pitchFamily="18" charset="0"/>
                      </a:rPr>
                      <m:t>𝑎</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𝑏𝑥</m:t>
                    </m:r>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rPr>
                      <m:t>=0</m:t>
                    </m:r>
                  </m:oMath>
                </a14:m>
                <a:endParaRPr lang="en-US" sz="2000" dirty="0"/>
              </a:p>
            </p:txBody>
          </p:sp>
        </mc:Choice>
        <mc:Fallback xmlns="">
          <p:sp>
            <p:nvSpPr>
              <p:cNvPr id="10" name="TextBox 9">
                <a:extLst>
                  <a:ext uri="{FF2B5EF4-FFF2-40B4-BE49-F238E27FC236}">
                    <a16:creationId xmlns:a16="http://schemas.microsoft.com/office/drawing/2014/main" id="{1BD50C09-6E94-D141-92E8-6ABB021E6660}"/>
                  </a:ext>
                </a:extLst>
              </p:cNvPr>
              <p:cNvSpPr txBox="1">
                <a:spLocks noRot="1" noChangeAspect="1" noMove="1" noResize="1" noEditPoints="1" noAdjustHandles="1" noChangeArrowheads="1" noChangeShapeType="1" noTextEdit="1"/>
              </p:cNvSpPr>
              <p:nvPr/>
            </p:nvSpPr>
            <p:spPr>
              <a:xfrm>
                <a:off x="278026" y="4305300"/>
                <a:ext cx="8587945" cy="1015663"/>
              </a:xfrm>
              <a:prstGeom prst="rect">
                <a:avLst/>
              </a:prstGeom>
              <a:blipFill>
                <a:blip r:embed="rId3"/>
                <a:stretch>
                  <a:fillRect l="-739" t="-2469" r="-443" b="-8642"/>
                </a:stretch>
              </a:blipFill>
            </p:spPr>
            <p:txBody>
              <a:bodyPr/>
              <a:lstStyle/>
              <a:p>
                <a:r>
                  <a:rPr lang="en-US">
                    <a:noFill/>
                  </a:rPr>
                  <a:t> </a:t>
                </a:r>
              </a:p>
            </p:txBody>
          </p:sp>
        </mc:Fallback>
      </mc:AlternateContent>
    </p:spTree>
    <p:extLst>
      <p:ext uri="{BB962C8B-B14F-4D97-AF65-F5344CB8AC3E}">
        <p14:creationId xmlns:p14="http://schemas.microsoft.com/office/powerpoint/2010/main" val="3042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613FC-6391-0246-879B-04BDF697774F}"/>
              </a:ext>
            </a:extLst>
          </p:cNvPr>
          <p:cNvPicPr>
            <a:picLocks noChangeAspect="1"/>
          </p:cNvPicPr>
          <p:nvPr/>
        </p:nvPicPr>
        <p:blipFill>
          <a:blip r:embed="rId2"/>
          <a:stretch>
            <a:fillRect/>
          </a:stretch>
        </p:blipFill>
        <p:spPr>
          <a:xfrm>
            <a:off x="0" y="953010"/>
            <a:ext cx="9144000" cy="4951979"/>
          </a:xfrm>
          <a:prstGeom prst="rect">
            <a:avLst/>
          </a:prstGeom>
        </p:spPr>
      </p:pic>
    </p:spTree>
    <p:extLst>
      <p:ext uri="{BB962C8B-B14F-4D97-AF65-F5344CB8AC3E}">
        <p14:creationId xmlns:p14="http://schemas.microsoft.com/office/powerpoint/2010/main" val="288760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438F-639F-D04F-A805-13AD5CF350D1}"/>
              </a:ext>
            </a:extLst>
          </p:cNvPr>
          <p:cNvSpPr>
            <a:spLocks noGrp="1"/>
          </p:cNvSpPr>
          <p:nvPr>
            <p:ph type="title"/>
          </p:nvPr>
        </p:nvSpPr>
        <p:spPr>
          <a:xfrm>
            <a:off x="114300" y="177800"/>
            <a:ext cx="8229600" cy="990600"/>
          </a:xfrm>
        </p:spPr>
        <p:txBody>
          <a:bodyPr/>
          <a:lstStyle/>
          <a:p>
            <a:r>
              <a:rPr lang="en-US" dirty="0"/>
              <a:t>Notes – The Quadratic Formula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BE53802-33A6-BE44-BB60-D7E3082DE43D}"/>
                  </a:ext>
                </a:extLst>
              </p:cNvPr>
              <p:cNvSpPr>
                <a:spLocks noGrp="1"/>
              </p:cNvSpPr>
              <p:nvPr>
                <p:ph idx="1"/>
              </p:nvPr>
            </p:nvSpPr>
            <p:spPr>
              <a:xfrm>
                <a:off x="215900" y="990600"/>
                <a:ext cx="8636000" cy="4876800"/>
              </a:xfrm>
            </p:spPr>
            <p:txBody>
              <a:bodyPr/>
              <a:lstStyle/>
              <a:p>
                <a:pPr marL="0" indent="0">
                  <a:buNone/>
                </a:pPr>
                <a:r>
                  <a:rPr lang="en-US" dirty="0"/>
                  <a:t>The method that will ALWAYS work for any quadratic equation, when in STANDARD FORM and equal to 0, is the </a:t>
                </a:r>
              </a:p>
              <a:p>
                <a:pPr marL="0" indent="0">
                  <a:buNone/>
                </a:pPr>
                <a:r>
                  <a:rPr lang="en-US" u="sng" dirty="0"/>
                  <a:t>quadratic formula</a:t>
                </a:r>
                <a:r>
                  <a:rPr lang="en-US" sz="3200" dirty="0"/>
                  <a:t>:  </a:t>
                </a:r>
                <a14:m>
                  <m:oMath xmlns:m="http://schemas.openxmlformats.org/officeDocument/2006/math">
                    <m:r>
                      <a:rPr lang="en-US" sz="3200" i="1" smtClean="0">
                        <a:latin typeface="Cambria Math" panose="02040503050406030204" pitchFamily="18" charset="0"/>
                      </a:rPr>
                      <m:t>𝑥</m:t>
                    </m:r>
                    <m:r>
                      <a:rPr lang="en-US" sz="3200" i="1" smtClean="0">
                        <a:latin typeface="Cambria Math" panose="02040503050406030204" pitchFamily="18" charset="0"/>
                      </a:rPr>
                      <m:t>=</m:t>
                    </m:r>
                    <m:f>
                      <m:fPr>
                        <m:ctrlPr>
                          <a:rPr lang="en-US" sz="3200" i="1" smtClean="0">
                            <a:latin typeface="Cambria Math" panose="02040503050406030204" pitchFamily="18" charset="0"/>
                          </a:rPr>
                        </m:ctrlPr>
                      </m:fPr>
                      <m:num>
                        <m:r>
                          <a:rPr lang="en-US" sz="3200" i="1" smtClean="0">
                            <a:latin typeface="Cambria Math" panose="02040503050406030204" pitchFamily="18" charset="0"/>
                          </a:rPr>
                          <m:t>−</m:t>
                        </m:r>
                        <m:r>
                          <a:rPr lang="en-US" sz="3200" i="1" smtClean="0">
                            <a:latin typeface="Cambria Math" panose="02040503050406030204" pitchFamily="18" charset="0"/>
                          </a:rPr>
                          <m:t>𝑏</m:t>
                        </m:r>
                        <m:r>
                          <a:rPr lang="en-US" sz="3200" i="1" smtClean="0">
                            <a:latin typeface="Cambria Math" panose="02040503050406030204" pitchFamily="18" charset="0"/>
                          </a:rPr>
                          <m:t>±</m:t>
                        </m:r>
                        <m:rad>
                          <m:radPr>
                            <m:degHide m:val="on"/>
                            <m:ctrlPr>
                              <a:rPr lang="en-US" sz="3200" i="1" smtClean="0">
                                <a:latin typeface="Cambria Math" panose="02040503050406030204" pitchFamily="18" charset="0"/>
                              </a:rPr>
                            </m:ctrlPr>
                          </m:radPr>
                          <m:deg/>
                          <m:e>
                            <m:sSup>
                              <m:sSupPr>
                                <m:ctrlPr>
                                  <a:rPr lang="en-US" sz="3200" i="1" smtClean="0">
                                    <a:latin typeface="Cambria Math" panose="02040503050406030204" pitchFamily="18" charset="0"/>
                                  </a:rPr>
                                </m:ctrlPr>
                              </m:sSupPr>
                              <m:e>
                                <m:r>
                                  <a:rPr lang="en-US" sz="3200" i="1" smtClean="0">
                                    <a:latin typeface="Cambria Math" panose="02040503050406030204" pitchFamily="18" charset="0"/>
                                  </a:rPr>
                                  <m:t>𝑏</m:t>
                                </m:r>
                              </m:e>
                              <m:sup>
                                <m:r>
                                  <a:rPr lang="en-US" sz="3200" i="1" smtClean="0">
                                    <a:latin typeface="Cambria Math" panose="02040503050406030204" pitchFamily="18" charset="0"/>
                                  </a:rPr>
                                  <m:t>2</m:t>
                                </m:r>
                              </m:sup>
                            </m:sSup>
                            <m:r>
                              <a:rPr lang="en-US" sz="3200" i="1" smtClean="0">
                                <a:latin typeface="Cambria Math" panose="02040503050406030204" pitchFamily="18" charset="0"/>
                              </a:rPr>
                              <m:t>−4</m:t>
                            </m:r>
                            <m:r>
                              <a:rPr lang="en-US" sz="3200" i="1" smtClean="0">
                                <a:latin typeface="Cambria Math" panose="02040503050406030204" pitchFamily="18" charset="0"/>
                              </a:rPr>
                              <m:t>𝑎𝑐</m:t>
                            </m:r>
                          </m:e>
                        </m:rad>
                      </m:num>
                      <m:den>
                        <m:r>
                          <a:rPr lang="en-US" sz="3200" i="1" smtClean="0">
                            <a:latin typeface="Cambria Math" panose="02040503050406030204" pitchFamily="18" charset="0"/>
                          </a:rPr>
                          <m:t>2</m:t>
                        </m:r>
                        <m:r>
                          <a:rPr lang="en-US" sz="3200" i="1" smtClean="0">
                            <a:latin typeface="Cambria Math" panose="02040503050406030204" pitchFamily="18" charset="0"/>
                          </a:rPr>
                          <m:t>𝑎</m:t>
                        </m:r>
                      </m:den>
                    </m:f>
                  </m:oMath>
                </a14:m>
                <a:endParaRPr lang="en-US" dirty="0"/>
              </a:p>
              <a:p>
                <a:pPr marL="0" indent="0" algn="ctr">
                  <a:buNone/>
                </a:pPr>
                <a:r>
                  <a:rPr lang="en-US" i="1" dirty="0"/>
                  <a:t>“x equals </a:t>
                </a:r>
                <a:r>
                  <a:rPr lang="en-US" i="1" u="sng" dirty="0"/>
                  <a:t>the opposite of b</a:t>
                </a:r>
                <a:r>
                  <a:rPr lang="en-US" i="1" dirty="0"/>
                  <a:t> plus </a:t>
                </a:r>
                <a:r>
                  <a:rPr lang="en-US" i="1" u="sng" dirty="0"/>
                  <a:t>or</a:t>
                </a:r>
                <a:r>
                  <a:rPr lang="en-US" i="1" dirty="0"/>
                  <a:t> minus the square root of the quantity (b-squared minus 4ac), all divided by 2a”</a:t>
                </a:r>
              </a:p>
              <a:p>
                <a:pPr marL="0" indent="0">
                  <a:buNone/>
                </a:pPr>
                <a:endParaRPr lang="en-US" dirty="0"/>
              </a:p>
              <a:p>
                <a:pPr marL="0" indent="0">
                  <a:buNone/>
                </a:pPr>
                <a:r>
                  <a:rPr lang="en-US" dirty="0"/>
                  <a:t>** Note that this can be split into two parts: </a:t>
                </a:r>
              </a:p>
              <a:p>
                <a:pPr marL="0" indent="0" algn="ctr">
                  <a:buNone/>
                </a:pPr>
                <a14:m>
                  <m:oMath xmlns:m="http://schemas.openxmlformats.org/officeDocument/2006/math">
                    <m:f>
                      <m:fPr>
                        <m:ctrlPr>
                          <a:rPr lang="en-US" sz="3200" i="1" smtClean="0">
                            <a:solidFill>
                              <a:srgbClr val="FF0000"/>
                            </a:solidFill>
                            <a:latin typeface="Cambria Math" panose="02040503050406030204" pitchFamily="18" charset="0"/>
                          </a:rPr>
                        </m:ctrlPr>
                      </m:fPr>
                      <m:num>
                        <m:r>
                          <a:rPr lang="en-US" sz="3200" b="1" i="1">
                            <a:solidFill>
                              <a:srgbClr val="FF0000"/>
                            </a:solidFill>
                            <a:latin typeface="Cambria Math" panose="02040503050406030204" pitchFamily="18" charset="0"/>
                          </a:rPr>
                          <m:t>−</m:t>
                        </m:r>
                        <m:r>
                          <a:rPr lang="en-US" sz="3200" b="1" i="1">
                            <a:solidFill>
                              <a:srgbClr val="FF0000"/>
                            </a:solidFill>
                            <a:latin typeface="Cambria Math" panose="02040503050406030204" pitchFamily="18" charset="0"/>
                          </a:rPr>
                          <m:t>𝒃</m:t>
                        </m:r>
                      </m:num>
                      <m:den>
                        <m:r>
                          <a:rPr lang="en-US" sz="3200" b="1" i="1">
                            <a:solidFill>
                              <a:srgbClr val="FF0000"/>
                            </a:solidFill>
                            <a:latin typeface="Cambria Math" panose="02040503050406030204" pitchFamily="18" charset="0"/>
                          </a:rPr>
                          <m:t>𝟐</m:t>
                        </m:r>
                        <m:r>
                          <a:rPr lang="en-US" sz="3200" b="1" i="1">
                            <a:solidFill>
                              <a:srgbClr val="FF0000"/>
                            </a:solidFill>
                            <a:latin typeface="Cambria Math" panose="02040503050406030204" pitchFamily="18" charset="0"/>
                          </a:rPr>
                          <m:t>𝒂</m:t>
                        </m:r>
                      </m:den>
                    </m:f>
                    <m:r>
                      <a:rPr lang="en-US" sz="3200" b="1" i="1">
                        <a:latin typeface="Cambria Math" panose="02040503050406030204" pitchFamily="18" charset="0"/>
                      </a:rPr>
                      <m:t>±</m:t>
                    </m:r>
                    <m:f>
                      <m:fPr>
                        <m:ctrlPr>
                          <a:rPr lang="en-US" sz="3200" i="1" smtClean="0">
                            <a:solidFill>
                              <a:srgbClr val="00B0F0"/>
                            </a:solidFill>
                            <a:latin typeface="Cambria Math" panose="02040503050406030204" pitchFamily="18" charset="0"/>
                          </a:rPr>
                        </m:ctrlPr>
                      </m:fPr>
                      <m:num>
                        <m:rad>
                          <m:radPr>
                            <m:degHide m:val="on"/>
                            <m:ctrlPr>
                              <a:rPr lang="en-US" sz="3200" i="1">
                                <a:solidFill>
                                  <a:srgbClr val="00B0F0"/>
                                </a:solidFill>
                                <a:latin typeface="Cambria Math" panose="02040503050406030204" pitchFamily="18" charset="0"/>
                              </a:rPr>
                            </m:ctrlPr>
                          </m:radPr>
                          <m:deg/>
                          <m:e>
                            <m:sSup>
                              <m:sSupPr>
                                <m:ctrlPr>
                                  <a:rPr lang="en-US" sz="3200" i="1">
                                    <a:solidFill>
                                      <a:srgbClr val="00B0F0"/>
                                    </a:solidFill>
                                    <a:latin typeface="Cambria Math" panose="02040503050406030204" pitchFamily="18" charset="0"/>
                                  </a:rPr>
                                </m:ctrlPr>
                              </m:sSupPr>
                              <m:e>
                                <m:r>
                                  <a:rPr lang="en-US" sz="3200" b="1" i="1">
                                    <a:solidFill>
                                      <a:srgbClr val="00B0F0"/>
                                    </a:solidFill>
                                    <a:latin typeface="Cambria Math" panose="02040503050406030204" pitchFamily="18" charset="0"/>
                                  </a:rPr>
                                  <m:t>𝒃</m:t>
                                </m:r>
                              </m:e>
                              <m:sup>
                                <m:r>
                                  <a:rPr lang="en-US" sz="3200" b="1" i="1">
                                    <a:solidFill>
                                      <a:srgbClr val="00B0F0"/>
                                    </a:solidFill>
                                    <a:latin typeface="Cambria Math" panose="02040503050406030204" pitchFamily="18" charset="0"/>
                                  </a:rPr>
                                  <m:t>𝟐</m:t>
                                </m:r>
                              </m:sup>
                            </m:sSup>
                            <m:r>
                              <a:rPr lang="en-US" sz="3200" b="1" i="1">
                                <a:solidFill>
                                  <a:srgbClr val="00B0F0"/>
                                </a:solidFill>
                                <a:latin typeface="Cambria Math" panose="02040503050406030204" pitchFamily="18" charset="0"/>
                              </a:rPr>
                              <m:t>−</m:t>
                            </m:r>
                            <m:r>
                              <a:rPr lang="en-US" sz="3200" b="1" i="1">
                                <a:solidFill>
                                  <a:srgbClr val="00B0F0"/>
                                </a:solidFill>
                                <a:latin typeface="Cambria Math" panose="02040503050406030204" pitchFamily="18" charset="0"/>
                              </a:rPr>
                              <m:t>𝟒</m:t>
                            </m:r>
                            <m:r>
                              <a:rPr lang="en-US" sz="3200" b="1" i="1">
                                <a:solidFill>
                                  <a:srgbClr val="00B0F0"/>
                                </a:solidFill>
                                <a:latin typeface="Cambria Math" panose="02040503050406030204" pitchFamily="18" charset="0"/>
                              </a:rPr>
                              <m:t>𝒂𝒄</m:t>
                            </m:r>
                          </m:e>
                        </m:rad>
                      </m:num>
                      <m:den>
                        <m:r>
                          <a:rPr lang="en-US" sz="3200" b="1" i="1">
                            <a:solidFill>
                              <a:srgbClr val="00B0F0"/>
                            </a:solidFill>
                            <a:latin typeface="Cambria Math" panose="02040503050406030204" pitchFamily="18" charset="0"/>
                          </a:rPr>
                          <m:t>𝟐</m:t>
                        </m:r>
                        <m:r>
                          <a:rPr lang="en-US" sz="3200" b="1" i="1">
                            <a:solidFill>
                              <a:srgbClr val="00B0F0"/>
                            </a:solidFill>
                            <a:latin typeface="Cambria Math" panose="02040503050406030204" pitchFamily="18" charset="0"/>
                          </a:rPr>
                          <m:t>𝒂</m:t>
                        </m:r>
                      </m:den>
                    </m:f>
                  </m:oMath>
                </a14:m>
                <a:r>
                  <a:rPr lang="en-US" dirty="0">
                    <a:solidFill>
                      <a:srgbClr val="00B0F0"/>
                    </a:solidFill>
                    <a:effectLst/>
                  </a:rPr>
                  <a:t> </a:t>
                </a:r>
                <a:endParaRPr lang="en-US" dirty="0"/>
              </a:p>
            </p:txBody>
          </p:sp>
        </mc:Choice>
        <mc:Fallback>
          <p:sp>
            <p:nvSpPr>
              <p:cNvPr id="3" name="Content Placeholder 2">
                <a:extLst>
                  <a:ext uri="{FF2B5EF4-FFF2-40B4-BE49-F238E27FC236}">
                    <a16:creationId xmlns:a16="http://schemas.microsoft.com/office/drawing/2014/main" id="{DBE53802-33A6-BE44-BB60-D7E3082DE43D}"/>
                  </a:ext>
                </a:extLst>
              </p:cNvPr>
              <p:cNvSpPr>
                <a:spLocks noGrp="1" noRot="1" noChangeAspect="1" noMove="1" noResize="1" noEditPoints="1" noAdjustHandles="1" noChangeArrowheads="1" noChangeShapeType="1" noTextEdit="1"/>
              </p:cNvSpPr>
              <p:nvPr>
                <p:ph idx="1"/>
              </p:nvPr>
            </p:nvSpPr>
            <p:spPr>
              <a:xfrm>
                <a:off x="215900" y="990600"/>
                <a:ext cx="8636000" cy="4876800"/>
              </a:xfrm>
              <a:blipFill>
                <a:blip r:embed="rId2"/>
                <a:stretch>
                  <a:fillRect l="-1028" t="-1039" r="-1762"/>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CD49A377-6BE9-5A42-8B35-1C4F5799C8A5}"/>
              </a:ext>
            </a:extLst>
          </p:cNvPr>
          <p:cNvGrpSpPr/>
          <p:nvPr/>
        </p:nvGrpSpPr>
        <p:grpSpPr>
          <a:xfrm>
            <a:off x="1193800" y="4470400"/>
            <a:ext cx="7048500" cy="1952030"/>
            <a:chOff x="1206500" y="4152900"/>
            <a:chExt cx="7048500" cy="1952030"/>
          </a:xfrm>
        </p:grpSpPr>
        <p:sp>
          <p:nvSpPr>
            <p:cNvPr id="4" name="Oval 3">
              <a:extLst>
                <a:ext uri="{FF2B5EF4-FFF2-40B4-BE49-F238E27FC236}">
                  <a16:creationId xmlns:a16="http://schemas.microsoft.com/office/drawing/2014/main" id="{BFEDF680-C462-D345-A71A-429AE3E96375}"/>
                </a:ext>
              </a:extLst>
            </p:cNvPr>
            <p:cNvSpPr/>
            <p:nvPr/>
          </p:nvSpPr>
          <p:spPr>
            <a:xfrm>
              <a:off x="3302000" y="4152900"/>
              <a:ext cx="660400" cy="12319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628F91-1010-FA49-B90E-9213DAA4D82A}"/>
                </a:ext>
              </a:extLst>
            </p:cNvPr>
            <p:cNvSpPr/>
            <p:nvPr/>
          </p:nvSpPr>
          <p:spPr>
            <a:xfrm>
              <a:off x="4254500" y="4152900"/>
              <a:ext cx="1828800" cy="10287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C52C33F-39A3-0847-A023-D5F6568A29DF}"/>
                </a:ext>
              </a:extLst>
            </p:cNvPr>
            <p:cNvSpPr txBox="1"/>
            <p:nvPr/>
          </p:nvSpPr>
          <p:spPr>
            <a:xfrm>
              <a:off x="1206500" y="5221069"/>
              <a:ext cx="1968500" cy="646331"/>
            </a:xfrm>
            <a:prstGeom prst="rect">
              <a:avLst/>
            </a:prstGeom>
            <a:noFill/>
          </p:spPr>
          <p:txBody>
            <a:bodyPr wrap="square" rtlCol="0">
              <a:spAutoFit/>
            </a:bodyPr>
            <a:lstStyle/>
            <a:p>
              <a:r>
                <a:rPr lang="en-US" dirty="0"/>
                <a:t>The axis of symmetry/vertex</a:t>
              </a:r>
            </a:p>
          </p:txBody>
        </p:sp>
        <p:sp>
          <p:nvSpPr>
            <p:cNvPr id="7" name="TextBox 6">
              <a:extLst>
                <a:ext uri="{FF2B5EF4-FFF2-40B4-BE49-F238E27FC236}">
                  <a16:creationId xmlns:a16="http://schemas.microsoft.com/office/drawing/2014/main" id="{0B101BF3-FCFD-CB4C-8283-8E49A57A4FA2}"/>
                </a:ext>
              </a:extLst>
            </p:cNvPr>
            <p:cNvSpPr txBox="1"/>
            <p:nvPr/>
          </p:nvSpPr>
          <p:spPr>
            <a:xfrm>
              <a:off x="6184900" y="5181600"/>
              <a:ext cx="2070100" cy="923330"/>
            </a:xfrm>
            <a:prstGeom prst="rect">
              <a:avLst/>
            </a:prstGeom>
            <a:noFill/>
          </p:spPr>
          <p:txBody>
            <a:bodyPr wrap="square" rtlCol="0">
              <a:spAutoFit/>
            </a:bodyPr>
            <a:lstStyle/>
            <a:p>
              <a:r>
                <a:rPr lang="en-US" dirty="0"/>
                <a:t>Step left and right this amount to the x-intercepts</a:t>
              </a:r>
            </a:p>
          </p:txBody>
        </p:sp>
        <p:cxnSp>
          <p:nvCxnSpPr>
            <p:cNvPr id="9" name="Straight Arrow Connector 8">
              <a:extLst>
                <a:ext uri="{FF2B5EF4-FFF2-40B4-BE49-F238E27FC236}">
                  <a16:creationId xmlns:a16="http://schemas.microsoft.com/office/drawing/2014/main" id="{E9D7EDD9-0A59-DD4E-8E1B-570BE8BF855D}"/>
                </a:ext>
              </a:extLst>
            </p:cNvPr>
            <p:cNvCxnSpPr>
              <a:cxnSpLocks/>
            </p:cNvCxnSpPr>
            <p:nvPr/>
          </p:nvCxnSpPr>
          <p:spPr>
            <a:xfrm flipV="1">
              <a:off x="2673350" y="5003801"/>
              <a:ext cx="501650" cy="37783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187A46-5C9D-1742-BA22-97BDFEB98752}"/>
                </a:ext>
              </a:extLst>
            </p:cNvPr>
            <p:cNvCxnSpPr>
              <a:cxnSpLocks/>
            </p:cNvCxnSpPr>
            <p:nvPr/>
          </p:nvCxnSpPr>
          <p:spPr>
            <a:xfrm flipH="1" flipV="1">
              <a:off x="5702300" y="5215848"/>
              <a:ext cx="431800" cy="331569"/>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53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4617-CDA2-7C4E-99F3-6A942B5157FA}"/>
              </a:ext>
            </a:extLst>
          </p:cNvPr>
          <p:cNvSpPr>
            <a:spLocks noGrp="1"/>
          </p:cNvSpPr>
          <p:nvPr>
            <p:ph type="title"/>
          </p:nvPr>
        </p:nvSpPr>
        <p:spPr>
          <a:xfrm>
            <a:off x="135924" y="113270"/>
            <a:ext cx="8229600" cy="990600"/>
          </a:xfrm>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099273-0312-6B4E-B22E-99F8C1DE7133}"/>
                  </a:ext>
                </a:extLst>
              </p:cNvPr>
              <p:cNvSpPr>
                <a:spLocks noGrp="1"/>
              </p:cNvSpPr>
              <p:nvPr>
                <p:ph idx="1"/>
              </p:nvPr>
            </p:nvSpPr>
            <p:spPr>
              <a:xfrm>
                <a:off x="278027" y="904102"/>
                <a:ext cx="8587945" cy="1242197"/>
              </a:xfrm>
            </p:spPr>
            <p:txBody>
              <a:bodyPr>
                <a:normAutofit lnSpcReduction="10000"/>
              </a:bodyPr>
              <a:lstStyle/>
              <a:p>
                <a:pPr marL="0" indent="0">
                  <a:buNone/>
                </a:pPr>
                <a:r>
                  <a:rPr lang="en-US" dirty="0"/>
                  <a:t>Let’s return to the opening problems and check answers using the quadratic formula:</a:t>
                </a:r>
              </a:p>
              <a:p>
                <a:pPr marL="0" indent="0">
                  <a:buNone/>
                </a:pP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r>
                      <a:rPr lang="en-US" b="0" i="1" smtClean="0">
                        <a:latin typeface="Cambria Math" panose="02040503050406030204" pitchFamily="18" charset="0"/>
                      </a:rPr>
                      <m:t>=8</m:t>
                    </m:r>
                  </m:oMath>
                </a14:m>
                <a:r>
                  <a:rPr lang="en-US" dirty="0"/>
                  <a:t>			      </a:t>
                </a:r>
                <a14:m>
                  <m:oMath xmlns:m="http://schemas.openxmlformats.org/officeDocument/2006/math">
                    <m:r>
                      <a:rPr lang="en-US" b="0" i="1" smtClean="0">
                        <a:latin typeface="Cambria Math" panose="02040503050406030204" pitchFamily="18" charset="0"/>
                      </a:rPr>
                      <m:t>7</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r>
                      <a:rPr lang="en-US" b="0" i="1" smtClean="0">
                        <a:latin typeface="Cambria Math" panose="02040503050406030204" pitchFamily="18" charset="0"/>
                      </a:rPr>
                      <m:t>−12</m:t>
                    </m:r>
                    <m:r>
                      <a:rPr lang="en-US" b="0" i="1" smtClean="0">
                        <a:latin typeface="Cambria Math" panose="02040503050406030204" pitchFamily="18" charset="0"/>
                      </a:rPr>
                      <m:t>𝑝</m:t>
                    </m:r>
                    <m:r>
                      <a:rPr lang="en-US" b="0" i="1" smtClean="0">
                        <a:latin typeface="Cambria Math" panose="02040503050406030204" pitchFamily="18" charset="0"/>
                      </a:rPr>
                      <m:t>+4=0</m:t>
                    </m:r>
                  </m:oMath>
                </a14:m>
                <a:endParaRPr lang="en-US" dirty="0"/>
              </a:p>
            </p:txBody>
          </p:sp>
        </mc:Choice>
        <mc:Fallback xmlns="">
          <p:sp>
            <p:nvSpPr>
              <p:cNvPr id="3" name="Content Placeholder 2">
                <a:extLst>
                  <a:ext uri="{FF2B5EF4-FFF2-40B4-BE49-F238E27FC236}">
                    <a16:creationId xmlns:a16="http://schemas.microsoft.com/office/drawing/2014/main" id="{EB099273-0312-6B4E-B22E-99F8C1DE7133}"/>
                  </a:ext>
                </a:extLst>
              </p:cNvPr>
              <p:cNvSpPr>
                <a:spLocks noGrp="1" noRot="1" noChangeAspect="1" noMove="1" noResize="1" noEditPoints="1" noAdjustHandles="1" noChangeArrowheads="1" noChangeShapeType="1" noTextEdit="1"/>
              </p:cNvSpPr>
              <p:nvPr>
                <p:ph idx="1"/>
              </p:nvPr>
            </p:nvSpPr>
            <p:spPr>
              <a:xfrm>
                <a:off x="278027" y="904102"/>
                <a:ext cx="8587945" cy="1242197"/>
              </a:xfrm>
              <a:blipFill>
                <a:blip r:embed="rId2"/>
                <a:stretch>
                  <a:fillRect l="-1034" t="-6061" r="-1773"/>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6C2EA0D-3C45-CB49-AE18-FF9636A68EF1}"/>
              </a:ext>
            </a:extLst>
          </p:cNvPr>
          <p:cNvCxnSpPr>
            <a:cxnSpLocks/>
          </p:cNvCxnSpPr>
          <p:nvPr/>
        </p:nvCxnSpPr>
        <p:spPr>
          <a:xfrm>
            <a:off x="4522573" y="1600200"/>
            <a:ext cx="0" cy="46993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17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a:xfrm>
            <a:off x="4754880" y="2316162"/>
            <a:ext cx="3931920" cy="3951288"/>
          </a:xfrm>
        </p:spPr>
        <p:txBody>
          <a:bodyPr/>
          <a:lstStyle/>
          <a:p>
            <a:r>
              <a:rPr lang="en-US" dirty="0"/>
              <a:t>Khan Academy</a:t>
            </a:r>
          </a:p>
          <a:p>
            <a:r>
              <a:rPr lang="en-US" dirty="0"/>
              <a:t>Exponents review</a:t>
            </a:r>
          </a:p>
          <a:p>
            <a:r>
              <a:rPr lang="en-US" dirty="0"/>
              <a:t>Linear practice</a:t>
            </a:r>
          </a:p>
          <a:p>
            <a:r>
              <a:rPr lang="en-US" dirty="0"/>
              <a:t>Slope practice</a:t>
            </a:r>
          </a:p>
          <a:p>
            <a:r>
              <a:rPr lang="en-US" dirty="0"/>
              <a:t>Test rewrites</a:t>
            </a:r>
          </a:p>
          <a:p>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a:xfrm>
            <a:off x="457200" y="2316162"/>
            <a:ext cx="3931920" cy="3951288"/>
          </a:xfrm>
        </p:spPr>
        <p:txBody>
          <a:bodyPr/>
          <a:lstStyle/>
          <a:p>
            <a:r>
              <a:rPr lang="en-US" dirty="0"/>
              <a:t>Classwork14 #1-6</a:t>
            </a:r>
          </a:p>
          <a:p>
            <a:r>
              <a:rPr lang="en-US" dirty="0"/>
              <a:t>Summary/reflection</a:t>
            </a:r>
          </a:p>
          <a:p>
            <a:endParaRPr lang="en-US" dirty="0"/>
          </a:p>
        </p:txBody>
      </p:sp>
    </p:spTree>
    <p:extLst>
      <p:ext uri="{BB962C8B-B14F-4D97-AF65-F5344CB8AC3E}">
        <p14:creationId xmlns:p14="http://schemas.microsoft.com/office/powerpoint/2010/main" val="48762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15</a:t>
            </a:r>
          </a:p>
        </p:txBody>
      </p:sp>
      <p:sp>
        <p:nvSpPr>
          <p:cNvPr id="3" name="Subtitle 2"/>
          <p:cNvSpPr>
            <a:spLocks noGrp="1"/>
          </p:cNvSpPr>
          <p:nvPr>
            <p:ph type="subTitle" idx="1"/>
          </p:nvPr>
        </p:nvSpPr>
        <p:spPr>
          <a:xfrm>
            <a:off x="685800" y="3505200"/>
            <a:ext cx="7580870" cy="1752600"/>
          </a:xfrm>
        </p:spPr>
        <p:txBody>
          <a:bodyPr/>
          <a:lstStyle/>
          <a:p>
            <a:r>
              <a:rPr lang="en-US" dirty="0"/>
              <a:t>Warm up, classwork, discussion, notes, classwork</a:t>
            </a:r>
          </a:p>
        </p:txBody>
      </p:sp>
    </p:spTree>
    <p:extLst>
      <p:ext uri="{BB962C8B-B14F-4D97-AF65-F5344CB8AC3E}">
        <p14:creationId xmlns:p14="http://schemas.microsoft.com/office/powerpoint/2010/main" val="238525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903C-BFA8-334F-B8BA-50A836A8E43F}"/>
              </a:ext>
            </a:extLst>
          </p:cNvPr>
          <p:cNvSpPr>
            <a:spLocks noGrp="1"/>
          </p:cNvSpPr>
          <p:nvPr>
            <p:ph type="title"/>
          </p:nvPr>
        </p:nvSpPr>
        <p:spPr>
          <a:xfrm>
            <a:off x="24712" y="150339"/>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F8AE4A-9061-B54A-AEB5-8DBD3C9B6EBE}"/>
                  </a:ext>
                </a:extLst>
              </p:cNvPr>
              <p:cNvSpPr>
                <a:spLocks noGrp="1"/>
              </p:cNvSpPr>
              <p:nvPr>
                <p:ph idx="1"/>
              </p:nvPr>
            </p:nvSpPr>
            <p:spPr>
              <a:xfrm>
                <a:off x="185351" y="963827"/>
                <a:ext cx="8649729" cy="5130112"/>
              </a:xfrm>
            </p:spPr>
            <p:txBody>
              <a:bodyPr>
                <a:normAutofit/>
              </a:bodyPr>
              <a:lstStyle/>
              <a:p>
                <a:pPr marL="0" indent="0">
                  <a:buNone/>
                </a:pPr>
                <a:r>
                  <a:rPr lang="en-US" dirty="0"/>
                  <a:t>Solve the following:</a:t>
                </a:r>
              </a:p>
              <a:p>
                <a:pPr marL="0" indent="0">
                  <a:buNone/>
                </a:pPr>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+3=2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r>
                      <a:rPr lang="en-US" b="0" i="1" smtClean="0">
                        <a:latin typeface="Cambria Math" panose="02040503050406030204" pitchFamily="18" charset="0"/>
                      </a:rPr>
                      <m:t>−14=5</m:t>
                    </m:r>
                    <m:r>
                      <a:rPr lang="en-US" b="0" i="1" smtClean="0">
                        <a:latin typeface="Cambria Math" panose="02040503050406030204" pitchFamily="18" charset="0"/>
                      </a:rPr>
                      <m:t>𝑐</m:t>
                    </m:r>
                  </m:oMath>
                </a14:m>
                <a:r>
                  <a:rPr lang="en-US" dirty="0">
                    <a:effectLst/>
                  </a:rPr>
                  <a:t> </a:t>
                </a:r>
                <a:endParaRPr lang="en-US" b="1" dirty="0"/>
              </a:p>
            </p:txBody>
          </p:sp>
        </mc:Choice>
        <mc:Fallback xmlns="">
          <p:sp>
            <p:nvSpPr>
              <p:cNvPr id="3" name="Content Placeholder 2">
                <a:extLst>
                  <a:ext uri="{FF2B5EF4-FFF2-40B4-BE49-F238E27FC236}">
                    <a16:creationId xmlns:a16="http://schemas.microsoft.com/office/drawing/2014/main" id="{F1F8AE4A-9061-B54A-AEB5-8DBD3C9B6EBE}"/>
                  </a:ext>
                </a:extLst>
              </p:cNvPr>
              <p:cNvSpPr>
                <a:spLocks noGrp="1" noRot="1" noChangeAspect="1" noMove="1" noResize="1" noEditPoints="1" noAdjustHandles="1" noChangeArrowheads="1" noChangeShapeType="1" noTextEdit="1"/>
              </p:cNvSpPr>
              <p:nvPr>
                <p:ph idx="1"/>
              </p:nvPr>
            </p:nvSpPr>
            <p:spPr>
              <a:xfrm>
                <a:off x="185351" y="963827"/>
                <a:ext cx="8649729" cy="5130112"/>
              </a:xfrm>
              <a:blipFill>
                <a:blip r:embed="rId2"/>
                <a:stretch>
                  <a:fillRect l="-1026" t="-7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168C6D6-0CC2-9447-A6B4-C09366437E75}"/>
              </a:ext>
            </a:extLst>
          </p:cNvPr>
          <p:cNvSpPr txBox="1"/>
          <p:nvPr/>
        </p:nvSpPr>
        <p:spPr>
          <a:xfrm>
            <a:off x="185351" y="6093939"/>
            <a:ext cx="8818949" cy="646331"/>
          </a:xfrm>
          <a:prstGeom prst="rect">
            <a:avLst/>
          </a:prstGeom>
          <a:noFill/>
        </p:spPr>
        <p:txBody>
          <a:bodyPr wrap="square" rtlCol="0">
            <a:spAutoFit/>
          </a:bodyPr>
          <a:lstStyle/>
          <a:p>
            <a:r>
              <a:rPr lang="en-US" dirty="0"/>
              <a:t>What are the differences between the two? Is there more than one way to solve? Is one pathway MORE correct than another?</a:t>
            </a:r>
          </a:p>
        </p:txBody>
      </p:sp>
    </p:spTree>
    <p:extLst>
      <p:ext uri="{BB962C8B-B14F-4D97-AF65-F5344CB8AC3E}">
        <p14:creationId xmlns:p14="http://schemas.microsoft.com/office/powerpoint/2010/main" val="25905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A423A76-D731-A249-B9D8-348366F51FA6}"/>
                  </a:ext>
                </a:extLst>
              </p:cNvPr>
              <p:cNvSpPr txBox="1"/>
              <p:nvPr/>
            </p:nvSpPr>
            <p:spPr>
              <a:xfrm>
                <a:off x="311150" y="850900"/>
                <a:ext cx="8521700" cy="935769"/>
              </a:xfrm>
              <a:prstGeom prst="rect">
                <a:avLst/>
              </a:prstGeom>
              <a:noFill/>
            </p:spPr>
            <p:txBody>
              <a:bodyPr wrap="square" rtlCol="0">
                <a:spAutoFit/>
              </a:bodyPr>
              <a:lstStyle/>
              <a:p>
                <a:r>
                  <a:rPr lang="en-US" dirty="0"/>
                  <a:t>Rewrite the following perfect square quadratic expressions in standard form.  Describe patterns in the coefficients for the factored form,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𝐴</m:t>
                            </m:r>
                          </m:e>
                        </m:d>
                      </m:e>
                      <m:sup>
                        <m:r>
                          <a:rPr lang="en-US" i="1">
                            <a:latin typeface="Cambria Math" panose="02040503050406030204" pitchFamily="18" charset="0"/>
                          </a:rPr>
                          <m:t>2</m:t>
                        </m:r>
                      </m:sup>
                    </m:sSup>
                  </m:oMath>
                </a14:m>
                <a:r>
                  <a:rPr lang="en-US" dirty="0"/>
                  <a:t>, and the standard form,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𝑏𝑥</m:t>
                    </m:r>
                    <m:r>
                      <a:rPr lang="en-US" i="1">
                        <a:latin typeface="Cambria Math" panose="02040503050406030204" pitchFamily="18" charset="0"/>
                      </a:rPr>
                      <m:t>+</m:t>
                    </m:r>
                    <m:r>
                      <a:rPr lang="en-US" i="1">
                        <a:latin typeface="Cambria Math" panose="02040503050406030204" pitchFamily="18" charset="0"/>
                      </a:rPr>
                      <m:t>𝑐</m:t>
                    </m:r>
                  </m:oMath>
                </a14:m>
                <a:r>
                  <a:rPr lang="en-US" dirty="0"/>
                  <a:t>. </a:t>
                </a:r>
              </a:p>
            </p:txBody>
          </p:sp>
        </mc:Choice>
        <mc:Fallback xmlns="">
          <p:sp>
            <p:nvSpPr>
              <p:cNvPr id="3" name="TextBox 2">
                <a:extLst>
                  <a:ext uri="{FF2B5EF4-FFF2-40B4-BE49-F238E27FC236}">
                    <a16:creationId xmlns:a16="http://schemas.microsoft.com/office/drawing/2014/main" id="{AA423A76-D731-A249-B9D8-348366F51FA6}"/>
                  </a:ext>
                </a:extLst>
              </p:cNvPr>
              <p:cNvSpPr txBox="1">
                <a:spLocks noRot="1" noChangeAspect="1" noMove="1" noResize="1" noEditPoints="1" noAdjustHandles="1" noChangeArrowheads="1" noChangeShapeType="1" noTextEdit="1"/>
              </p:cNvSpPr>
              <p:nvPr/>
            </p:nvSpPr>
            <p:spPr>
              <a:xfrm>
                <a:off x="311150" y="850900"/>
                <a:ext cx="8521700" cy="935769"/>
              </a:xfrm>
              <a:prstGeom prst="rect">
                <a:avLst/>
              </a:prstGeom>
              <a:blipFill>
                <a:blip r:embed="rId2"/>
                <a:stretch>
                  <a:fillRect l="-595" t="-2667" b="-800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9F000EB-AF8B-FB4F-B90D-0E830207EF31}"/>
              </a:ext>
            </a:extLst>
          </p:cNvPr>
          <p:cNvPicPr>
            <a:picLocks noChangeAspect="1"/>
          </p:cNvPicPr>
          <p:nvPr/>
        </p:nvPicPr>
        <p:blipFill>
          <a:blip r:embed="rId3"/>
          <a:stretch>
            <a:fillRect/>
          </a:stretch>
        </p:blipFill>
        <p:spPr>
          <a:xfrm>
            <a:off x="0" y="1841500"/>
            <a:ext cx="9144000" cy="3498866"/>
          </a:xfrm>
          <a:prstGeom prst="rect">
            <a:avLst/>
          </a:prstGeom>
        </p:spPr>
      </p:pic>
    </p:spTree>
    <p:extLst>
      <p:ext uri="{BB962C8B-B14F-4D97-AF65-F5344CB8AC3E}">
        <p14:creationId xmlns:p14="http://schemas.microsoft.com/office/powerpoint/2010/main" val="344982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Classwork, part 1</a:t>
            </a:r>
          </a:p>
        </p:txBody>
      </p:sp>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4876800"/>
          </a:xfrm>
        </p:spPr>
        <p:txBody>
          <a:bodyPr/>
          <a:lstStyle/>
          <a:p>
            <a:pPr marL="0" indent="0">
              <a:buNone/>
            </a:pPr>
            <a:r>
              <a:rPr lang="en-US" dirty="0"/>
              <a:t>Complete problems 1-5 using the quadratic formula.</a:t>
            </a:r>
          </a:p>
          <a:p>
            <a:pPr marL="0" indent="0">
              <a:buNone/>
            </a:pPr>
            <a:endParaRPr lang="en-US" dirty="0"/>
          </a:p>
          <a:p>
            <a:pPr marL="0" indent="0">
              <a:buNone/>
            </a:pPr>
            <a:endParaRPr lang="en-US" dirty="0"/>
          </a:p>
          <a:p>
            <a:pPr marL="0" indent="0">
              <a:buNone/>
            </a:pPr>
            <a:r>
              <a:rPr lang="en-US" dirty="0"/>
              <a:t>THINK: </a:t>
            </a:r>
          </a:p>
          <a:p>
            <a:pPr marL="0" indent="0">
              <a:buNone/>
            </a:pPr>
            <a:r>
              <a:rPr lang="en-US" dirty="0"/>
              <a:t>#1 – what is an easier way to solve this problem?</a:t>
            </a:r>
          </a:p>
          <a:p>
            <a:pPr marL="0" indent="0">
              <a:buNone/>
            </a:pPr>
            <a:r>
              <a:rPr lang="en-US" dirty="0"/>
              <a:t>#2 – what’s confusing about this problem?</a:t>
            </a:r>
          </a:p>
          <a:p>
            <a:pPr marL="0" indent="0">
              <a:buNone/>
            </a:pPr>
            <a:r>
              <a:rPr lang="en-US" dirty="0"/>
              <a:t>#3–5 – how many solutions do these equations have?</a:t>
            </a:r>
          </a:p>
        </p:txBody>
      </p:sp>
    </p:spTree>
    <p:extLst>
      <p:ext uri="{BB962C8B-B14F-4D97-AF65-F5344CB8AC3E}">
        <p14:creationId xmlns:p14="http://schemas.microsoft.com/office/powerpoint/2010/main" val="100101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052-D2BB-5643-8A79-7E7DC1ADFF2B}"/>
              </a:ext>
            </a:extLst>
          </p:cNvPr>
          <p:cNvSpPr>
            <a:spLocks noGrp="1"/>
          </p:cNvSpPr>
          <p:nvPr>
            <p:ph type="title"/>
          </p:nvPr>
        </p:nvSpPr>
        <p:spPr>
          <a:xfrm>
            <a:off x="152400" y="241300"/>
            <a:ext cx="8229600" cy="990600"/>
          </a:xfrm>
        </p:spPr>
        <p:txBody>
          <a:bodyPr/>
          <a:lstStyle/>
          <a:p>
            <a:r>
              <a:rPr lang="en-US" dirty="0"/>
              <a:t>Discussion</a:t>
            </a:r>
          </a:p>
        </p:txBody>
      </p:sp>
      <p:sp>
        <p:nvSpPr>
          <p:cNvPr id="3" name="Content Placeholder 2">
            <a:extLst>
              <a:ext uri="{FF2B5EF4-FFF2-40B4-BE49-F238E27FC236}">
                <a16:creationId xmlns:a16="http://schemas.microsoft.com/office/drawing/2014/main" id="{D5851B10-960B-7A4F-A6A2-4B631D00366F}"/>
              </a:ext>
            </a:extLst>
          </p:cNvPr>
          <p:cNvSpPr>
            <a:spLocks noGrp="1"/>
          </p:cNvSpPr>
          <p:nvPr>
            <p:ph idx="1"/>
          </p:nvPr>
        </p:nvSpPr>
        <p:spPr>
          <a:xfrm>
            <a:off x="279400" y="1079500"/>
            <a:ext cx="8229600" cy="4876800"/>
          </a:xfrm>
        </p:spPr>
        <p:txBody>
          <a:bodyPr/>
          <a:lstStyle/>
          <a:p>
            <a:pPr marL="0" indent="0">
              <a:buNone/>
            </a:pPr>
            <a:r>
              <a:rPr lang="en-US" dirty="0"/>
              <a:t>Describe the solutions of these quadratic equations. What makes these equations different?</a:t>
            </a:r>
          </a:p>
        </p:txBody>
      </p:sp>
    </p:spTree>
    <p:extLst>
      <p:ext uri="{BB962C8B-B14F-4D97-AF65-F5344CB8AC3E}">
        <p14:creationId xmlns:p14="http://schemas.microsoft.com/office/powerpoint/2010/main" val="3993071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34B23-B728-284C-B9F9-693A3C2A8A71}"/>
              </a:ext>
            </a:extLst>
          </p:cNvPr>
          <p:cNvSpPr>
            <a:spLocks noGrp="1"/>
          </p:cNvSpPr>
          <p:nvPr>
            <p:ph type="title"/>
          </p:nvPr>
        </p:nvSpPr>
        <p:spPr>
          <a:xfrm>
            <a:off x="86496" y="199766"/>
            <a:ext cx="8229600" cy="990600"/>
          </a:xfrm>
        </p:spPr>
        <p:txBody>
          <a:bodyPr/>
          <a:lstStyle/>
          <a:p>
            <a:r>
              <a:rPr lang="en-US" dirty="0"/>
              <a:t>Notes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0C63F38-FEFD-B246-8620-2A635EE629CD}"/>
                  </a:ext>
                </a:extLst>
              </p:cNvPr>
              <p:cNvSpPr txBox="1"/>
              <p:nvPr/>
            </p:nvSpPr>
            <p:spPr>
              <a:xfrm>
                <a:off x="321277" y="978571"/>
                <a:ext cx="8736227" cy="4775025"/>
              </a:xfrm>
              <a:prstGeom prst="rect">
                <a:avLst/>
              </a:prstGeom>
              <a:noFill/>
            </p:spPr>
            <p:txBody>
              <a:bodyPr wrap="square" rtlCol="0">
                <a:spAutoFit/>
              </a:bodyPr>
              <a:lstStyle/>
              <a:p>
                <a:r>
                  <a:rPr lang="en-US" sz="2400" dirty="0"/>
                  <a:t>The expression under the radical (square root) is called the </a:t>
                </a:r>
                <a:r>
                  <a:rPr lang="en-US" sz="2400" u="sng" dirty="0"/>
                  <a:t>discriminant</a:t>
                </a:r>
                <a:r>
                  <a:rPr lang="en-US" sz="2400" dirty="0"/>
                  <a:t>. In the quadratic formula that’s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𝑏</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−4</m:t>
                    </m:r>
                    <m:r>
                      <a:rPr lang="en-US" sz="2400" b="0" i="1" smtClean="0">
                        <a:latin typeface="Cambria Math" panose="02040503050406030204" pitchFamily="18" charset="0"/>
                      </a:rPr>
                      <m:t>𝑎𝑐</m:t>
                    </m:r>
                  </m:oMath>
                </a14:m>
                <a:r>
                  <a:rPr lang="en-US" sz="2400" dirty="0"/>
                  <a:t>.</a:t>
                </a:r>
              </a:p>
              <a:p>
                <a:endParaRPr lang="en-US" sz="2400" dirty="0"/>
              </a:p>
              <a:p>
                <a:r>
                  <a:rPr lang="en-US" sz="2400" dirty="0"/>
                  <a:t>The value of the discriminant determines the number and type of solutions.</a:t>
                </a:r>
              </a:p>
              <a:p>
                <a14:m>
                  <m:oMath xmlns:m="http://schemas.openxmlformats.org/officeDocument/2006/math">
                    <m:rad>
                      <m:radPr>
                        <m:degHide m:val="on"/>
                        <m:ctrlPr>
                          <a:rPr lang="en-US" sz="2400" i="1" smtClean="0">
                            <a:latin typeface="Cambria Math" panose="02040503050406030204" pitchFamily="18"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𝑝𝑜𝑠𝑖𝑡𝑖𝑣𝑒</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𝑛𝑢𝑚𝑏𝑒𝑟</m:t>
                        </m:r>
                      </m:e>
                    </m:rad>
                  </m:oMath>
                </a14:m>
                <a:r>
                  <a:rPr lang="en-US" sz="2400" dirty="0"/>
                  <a:t>  -  two solutions</a:t>
                </a:r>
              </a:p>
              <a:p>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0</m:t>
                        </m:r>
                      </m:e>
                    </m:rad>
                  </m:oMath>
                </a14:m>
                <a:r>
                  <a:rPr lang="en-US" sz="2400" dirty="0"/>
                  <a:t> -  one solution</a:t>
                </a:r>
              </a:p>
              <a:p>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𝑛𝑒𝑔𝑎𝑡𝑖𝑣𝑒</m:t>
                        </m:r>
                        <m:r>
                          <a:rPr lang="en-US" sz="2400" b="0" i="1" smtClean="0">
                            <a:latin typeface="Cambria Math" panose="02040503050406030204" pitchFamily="18" charset="0"/>
                          </a:rPr>
                          <m:t> </m:t>
                        </m:r>
                        <m:r>
                          <a:rPr lang="en-US" sz="2400" b="0" i="1" smtClean="0">
                            <a:latin typeface="Cambria Math" panose="02040503050406030204" pitchFamily="18" charset="0"/>
                          </a:rPr>
                          <m:t>𝑛𝑢𝑚𝑏𝑒𝑟</m:t>
                        </m:r>
                      </m:e>
                    </m:rad>
                  </m:oMath>
                </a14:m>
                <a:r>
                  <a:rPr lang="en-US" sz="2400" dirty="0"/>
                  <a:t>  -  no solution</a:t>
                </a:r>
              </a:p>
              <a:p>
                <a:endParaRPr lang="en-US" sz="2400" dirty="0"/>
              </a:p>
              <a:p>
                <a:endParaRPr lang="en-US" sz="2400" dirty="0"/>
              </a:p>
              <a:p>
                <a:endParaRPr lang="en-US" sz="2400" dirty="0"/>
              </a:p>
              <a:p>
                <a:endParaRPr lang="en-US" sz="2400" dirty="0"/>
              </a:p>
            </p:txBody>
          </p:sp>
        </mc:Choice>
        <mc:Fallback xmlns="">
          <p:sp>
            <p:nvSpPr>
              <p:cNvPr id="5" name="TextBox 4">
                <a:extLst>
                  <a:ext uri="{FF2B5EF4-FFF2-40B4-BE49-F238E27FC236}">
                    <a16:creationId xmlns:a16="http://schemas.microsoft.com/office/drawing/2014/main" id="{D0C63F38-FEFD-B246-8620-2A635EE629CD}"/>
                  </a:ext>
                </a:extLst>
              </p:cNvPr>
              <p:cNvSpPr txBox="1">
                <a:spLocks noRot="1" noChangeAspect="1" noMove="1" noResize="1" noEditPoints="1" noAdjustHandles="1" noChangeArrowheads="1" noChangeShapeType="1" noTextEdit="1"/>
              </p:cNvSpPr>
              <p:nvPr/>
            </p:nvSpPr>
            <p:spPr>
              <a:xfrm>
                <a:off x="321277" y="978571"/>
                <a:ext cx="8736227" cy="4775025"/>
              </a:xfrm>
              <a:prstGeom prst="rect">
                <a:avLst/>
              </a:prstGeom>
              <a:blipFill>
                <a:blip r:embed="rId2"/>
                <a:stretch>
                  <a:fillRect l="-1016" t="-106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7ED886F8-58CE-A749-8F83-8B89D029BB82}"/>
              </a:ext>
            </a:extLst>
          </p:cNvPr>
          <p:cNvPicPr>
            <a:picLocks noChangeAspect="1"/>
          </p:cNvPicPr>
          <p:nvPr/>
        </p:nvPicPr>
        <p:blipFill>
          <a:blip r:embed="rId3"/>
          <a:stretch>
            <a:fillRect/>
          </a:stretch>
        </p:blipFill>
        <p:spPr>
          <a:xfrm>
            <a:off x="896036" y="4207468"/>
            <a:ext cx="7420060" cy="2450766"/>
          </a:xfrm>
          <a:prstGeom prst="rect">
            <a:avLst/>
          </a:prstGeom>
        </p:spPr>
      </p:pic>
    </p:spTree>
    <p:extLst>
      <p:ext uri="{BB962C8B-B14F-4D97-AF65-F5344CB8AC3E}">
        <p14:creationId xmlns:p14="http://schemas.microsoft.com/office/powerpoint/2010/main" val="149979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#11-12</a:t>
            </a:r>
          </a:p>
          <a:p>
            <a:r>
              <a:rPr lang="en-US" dirty="0"/>
              <a:t>Classwork15 #1-10</a:t>
            </a:r>
          </a:p>
          <a:p>
            <a:r>
              <a:rPr lang="en-US" dirty="0"/>
              <a:t>Summary question</a:t>
            </a:r>
          </a:p>
          <a:p>
            <a:pPr marL="0" indent="0">
              <a:buNone/>
            </a:pPr>
            <a:endParaRPr lang="en-US" dirty="0"/>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normAutofit/>
          </a:bodyPr>
          <a:lstStyle/>
          <a:p>
            <a:r>
              <a:rPr lang="en-US" dirty="0" err="1"/>
              <a:t>KhanAcademy</a:t>
            </a:r>
            <a:endParaRPr lang="en-US" dirty="0"/>
          </a:p>
          <a:p>
            <a:r>
              <a:rPr lang="en-US" dirty="0"/>
              <a:t>Crossing the River/Carnival Bears</a:t>
            </a:r>
          </a:p>
          <a:p>
            <a:r>
              <a:rPr lang="en-US" dirty="0"/>
              <a:t>Exponents review</a:t>
            </a:r>
          </a:p>
          <a:p>
            <a:r>
              <a:rPr lang="en-US" dirty="0"/>
              <a:t>Linear practice</a:t>
            </a:r>
          </a:p>
          <a:p>
            <a:r>
              <a:rPr lang="en-US" dirty="0"/>
              <a:t>Slope practice</a:t>
            </a:r>
          </a:p>
          <a:p>
            <a:r>
              <a:rPr lang="en-US" dirty="0"/>
              <a:t>Classwork15 #11-12</a:t>
            </a:r>
          </a:p>
          <a:p>
            <a:r>
              <a:rPr lang="en-US" dirty="0"/>
              <a:t>Make up classwork 11-14</a:t>
            </a:r>
          </a:p>
          <a:p>
            <a:endParaRPr lang="en-US" dirty="0"/>
          </a:p>
          <a:p>
            <a:endParaRPr lang="en-US" dirty="0"/>
          </a:p>
        </p:txBody>
      </p:sp>
    </p:spTree>
    <p:extLst>
      <p:ext uri="{BB962C8B-B14F-4D97-AF65-F5344CB8AC3E}">
        <p14:creationId xmlns:p14="http://schemas.microsoft.com/office/powerpoint/2010/main" val="389831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16</a:t>
            </a:r>
          </a:p>
        </p:txBody>
      </p:sp>
      <p:sp>
        <p:nvSpPr>
          <p:cNvPr id="3" name="Subtitle 2"/>
          <p:cNvSpPr>
            <a:spLocks noGrp="1"/>
          </p:cNvSpPr>
          <p:nvPr>
            <p:ph type="subTitle" idx="1"/>
          </p:nvPr>
        </p:nvSpPr>
        <p:spPr>
          <a:xfrm>
            <a:off x="685800" y="3505200"/>
            <a:ext cx="7326086" cy="1752600"/>
          </a:xfrm>
        </p:spPr>
        <p:txBody>
          <a:bodyPr/>
          <a:lstStyle/>
          <a:p>
            <a:r>
              <a:rPr lang="en-US" dirty="0"/>
              <a:t>Warm up, review, examples, notes, classwork</a:t>
            </a:r>
          </a:p>
        </p:txBody>
      </p:sp>
    </p:spTree>
    <p:extLst>
      <p:ext uri="{BB962C8B-B14F-4D97-AF65-F5344CB8AC3E}">
        <p14:creationId xmlns:p14="http://schemas.microsoft.com/office/powerpoint/2010/main" val="1588831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3694672" cy="990600"/>
          </a:xfrm>
        </p:spPr>
        <p:txBody>
          <a:bodyPr/>
          <a:lstStyle/>
          <a:p>
            <a:r>
              <a:rPr lang="en-US" dirty="0"/>
              <a:t>Warm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a:bodyPr>
              <a:lstStyle/>
              <a:p>
                <a:pPr marL="0" indent="0">
                  <a:buNone/>
                </a:pPr>
                <a:r>
                  <a:rPr lang="en-US" dirty="0"/>
                  <a:t>On your graphing calculator, graph the equations</a:t>
                </a:r>
              </a:p>
              <a:p>
                <a:pPr marL="0" indent="0">
                  <a:buNone/>
                </a:pPr>
                <a:r>
                  <a:rPr lang="en-US" dirty="0"/>
                  <a:t> </a:t>
                </a:r>
                <a14:m>
                  <m:oMath xmlns:m="http://schemas.openxmlformats.org/officeDocument/2006/math">
                    <m:r>
                      <a:rPr lang="en-US" i="1"/>
                      <m:t>𝑦</m:t>
                    </m:r>
                    <m:r>
                      <a:rPr lang="en-US" i="1"/>
                      <m:t>=</m:t>
                    </m:r>
                    <m:sSup>
                      <m:sSupPr>
                        <m:ctrlPr>
                          <a:rPr lang="en-US" i="1"/>
                        </m:ctrlPr>
                      </m:sSupPr>
                      <m:e>
                        <m:r>
                          <a:rPr lang="en-US" i="1"/>
                          <m:t>𝑥</m:t>
                        </m:r>
                      </m:e>
                      <m:sup>
                        <m:r>
                          <a:rPr lang="en-US" i="1"/>
                          <m:t>2</m:t>
                        </m:r>
                      </m:sup>
                    </m:sSup>
                  </m:oMath>
                </a14:m>
                <a:r>
                  <a:rPr lang="en-US" dirty="0"/>
                  <a:t>, </a:t>
                </a:r>
                <a14:m>
                  <m:oMath xmlns:m="http://schemas.openxmlformats.org/officeDocument/2006/math">
                    <m:r>
                      <a:rPr lang="en-US" i="1"/>
                      <m:t> </m:t>
                    </m:r>
                    <m:r>
                      <a:rPr lang="en-US" i="1"/>
                      <m:t>𝑦</m:t>
                    </m:r>
                    <m:r>
                      <a:rPr lang="en-US" i="1"/>
                      <m:t>=</m:t>
                    </m:r>
                    <m:sSup>
                      <m:sSupPr>
                        <m:ctrlPr>
                          <a:rPr lang="en-US" i="1"/>
                        </m:ctrlPr>
                      </m:sSupPr>
                      <m:e>
                        <m:d>
                          <m:dPr>
                            <m:ctrlPr>
                              <a:rPr lang="en-US" i="1"/>
                            </m:ctrlPr>
                          </m:dPr>
                          <m:e>
                            <m:r>
                              <a:rPr lang="en-US" i="1"/>
                              <m:t>𝑥</m:t>
                            </m:r>
                            <m:r>
                              <a:rPr lang="en-US" i="1"/>
                              <m:t>−2</m:t>
                            </m:r>
                          </m:e>
                        </m:d>
                      </m:e>
                      <m:sup>
                        <m:r>
                          <a:rPr lang="en-US" i="1"/>
                          <m:t>2</m:t>
                        </m:r>
                      </m:sup>
                    </m:sSup>
                  </m:oMath>
                </a14:m>
                <a:r>
                  <a:rPr lang="en-US" dirty="0"/>
                  <a:t>    and     </a:t>
                </a:r>
                <a14:m>
                  <m:oMath xmlns:m="http://schemas.openxmlformats.org/officeDocument/2006/math">
                    <m:r>
                      <a:rPr lang="en-US" i="1"/>
                      <m:t> </m:t>
                    </m:r>
                    <m:r>
                      <a:rPr lang="en-US" i="1"/>
                      <m:t>𝑦</m:t>
                    </m:r>
                    <m:r>
                      <a:rPr lang="en-US" i="1"/>
                      <m:t>=</m:t>
                    </m:r>
                    <m:sSup>
                      <m:sSupPr>
                        <m:ctrlPr>
                          <a:rPr lang="en-US" i="1"/>
                        </m:ctrlPr>
                      </m:sSupPr>
                      <m:e>
                        <m:d>
                          <m:dPr>
                            <m:ctrlPr>
                              <a:rPr lang="en-US" i="1"/>
                            </m:ctrlPr>
                          </m:dPr>
                          <m:e>
                            <m:r>
                              <a:rPr lang="en-US" i="1"/>
                              <m:t>𝑥</m:t>
                            </m:r>
                            <m:r>
                              <a:rPr lang="en-US" i="1"/>
                              <m:t>+2</m:t>
                            </m:r>
                          </m:e>
                        </m:d>
                      </m:e>
                      <m:sup>
                        <m:r>
                          <a:rPr lang="en-US" i="1"/>
                          <m:t>2</m:t>
                        </m:r>
                      </m:sup>
                    </m:sSup>
                  </m:oMath>
                </a14:m>
                <a:r>
                  <a:rPr lang="en-US" dirty="0"/>
                  <a:t>      </a:t>
                </a:r>
              </a:p>
              <a:p>
                <a:pPr marL="0" indent="0">
                  <a:buNone/>
                </a:pPr>
                <a:r>
                  <a:rPr lang="en-US" dirty="0"/>
                  <a:t>on the x-interval </a:t>
                </a:r>
                <a14:m>
                  <m:oMath xmlns:m="http://schemas.openxmlformats.org/officeDocument/2006/math">
                    <m:r>
                      <a:rPr lang="en-US" i="1"/>
                      <m:t>−3≤</m:t>
                    </m:r>
                    <m:r>
                      <a:rPr lang="en-US" i="1"/>
                      <m:t>𝑥</m:t>
                    </m:r>
                    <m:r>
                      <a:rPr lang="en-US" i="1"/>
                      <m:t>≤3</m:t>
                    </m:r>
                  </m:oMath>
                </a14:m>
                <a:r>
                  <a:rPr lang="en-US" dirty="0"/>
                  <a:t>. </a:t>
                </a:r>
              </a:p>
              <a:p>
                <a:pPr marL="0" indent="0">
                  <a:buNone/>
                </a:pPr>
                <a:endParaRPr lang="en-US" dirty="0"/>
              </a:p>
              <a:p>
                <a:pPr marL="0" indent="0">
                  <a:buNone/>
                </a:pPr>
                <a:endParaRPr lang="en-US" dirty="0"/>
              </a:p>
              <a:p>
                <a:pPr marL="0" indent="0">
                  <a:buNone/>
                </a:pPr>
                <a:r>
                  <a:rPr lang="en-US" dirty="0"/>
                  <a:t>How are the graphs similar? How are they different?</a:t>
                </a:r>
              </a:p>
              <a:p>
                <a:pPr marL="0" indent="0">
                  <a:buNone/>
                </a:pPr>
                <a:endParaRPr lang="en-US" dirty="0"/>
              </a:p>
              <a:p>
                <a:pPr marL="0" indent="0">
                  <a:buNone/>
                </a:pPr>
                <a:endParaRPr lang="en-US" dirty="0"/>
              </a:p>
              <a:p>
                <a:pPr marL="0" indent="0">
                  <a:buNone/>
                </a:pPr>
                <a:r>
                  <a:rPr lang="en-US" dirty="0"/>
                  <a:t>Now, what would you expect the graph of </a:t>
                </a:r>
                <a14:m>
                  <m:oMath xmlns:m="http://schemas.openxmlformats.org/officeDocument/2006/math">
                    <m:r>
                      <m:rPr>
                        <m:sty m:val="p"/>
                      </m:rPr>
                      <a:rPr lang="en-US" b="0" i="0" smtClean="0">
                        <a:latin typeface="Cambria Math" panose="02040503050406030204" pitchFamily="18" charset="0"/>
                      </a:rPr>
                      <m:t>y</m:t>
                    </m:r>
                    <m:r>
                      <a:rPr lang="en-US" i="1"/>
                      <m:t>=</m:t>
                    </m:r>
                    <m:sSup>
                      <m:sSupPr>
                        <m:ctrlPr>
                          <a:rPr lang="en-US" i="1"/>
                        </m:ctrlPr>
                      </m:sSupPr>
                      <m:e>
                        <m:d>
                          <m:dPr>
                            <m:ctrlPr>
                              <a:rPr lang="en-US" i="1"/>
                            </m:ctrlPr>
                          </m:dPr>
                          <m:e>
                            <m:r>
                              <a:rPr lang="en-US" i="1"/>
                              <m:t>𝑥</m:t>
                            </m:r>
                            <m:r>
                              <a:rPr lang="en-US" i="1"/>
                              <m:t>−</m:t>
                            </m:r>
                            <m:r>
                              <a:rPr lang="en-US" b="0" i="1" smtClean="0">
                                <a:latin typeface="Cambria Math" panose="02040503050406030204" pitchFamily="18" charset="0"/>
                              </a:rPr>
                              <m:t>5</m:t>
                            </m:r>
                          </m:e>
                        </m:d>
                      </m:e>
                      <m:sup>
                        <m:r>
                          <a:rPr lang="en-US" i="1"/>
                          <m:t>2</m:t>
                        </m:r>
                      </m:sup>
                    </m:sSup>
                  </m:oMath>
                </a14:m>
                <a:r>
                  <a:rPr lang="en-US" dirty="0"/>
                  <a:t> to look like? </a:t>
                </a:r>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2"/>
                <a:stretch>
                  <a:fillRect l="-1010" t="-693"/>
                </a:stretch>
              </a:blipFill>
            </p:spPr>
            <p:txBody>
              <a:bodyPr/>
              <a:lstStyle/>
              <a:p>
                <a:r>
                  <a:rPr lang="en-US">
                    <a:noFill/>
                  </a:rPr>
                  <a:t> </a:t>
                </a:r>
              </a:p>
            </p:txBody>
          </p:sp>
        </mc:Fallback>
      </mc:AlternateContent>
    </p:spTree>
    <p:extLst>
      <p:ext uri="{BB962C8B-B14F-4D97-AF65-F5344CB8AC3E}">
        <p14:creationId xmlns:p14="http://schemas.microsoft.com/office/powerpoint/2010/main" val="4064229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3694672" cy="990600"/>
          </a:xfrm>
        </p:spPr>
        <p:txBody>
          <a:bodyPr/>
          <a:lstStyle/>
          <a:p>
            <a:r>
              <a:rPr lang="en-US" dirty="0"/>
              <a:t>Recall</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1883819" cy="5405248"/>
          </a:xfrm>
        </p:spPr>
        <p:txBody>
          <a:bodyPr>
            <a:normAutofit/>
          </a:bodyPr>
          <a:lstStyle/>
          <a:p>
            <a:pPr marL="0" indent="0">
              <a:buNone/>
            </a:pPr>
            <a:r>
              <a:rPr lang="en-US" dirty="0"/>
              <a:t>This chart holds true for quadratic functions. </a:t>
            </a:r>
          </a:p>
          <a:p>
            <a:pPr marL="0" indent="0">
              <a:buNone/>
            </a:pPr>
            <a:r>
              <a:rPr lang="en-US" dirty="0"/>
              <a:t>For the parent function y=x</a:t>
            </a:r>
            <a:r>
              <a:rPr lang="en-US" baseline="30000" dirty="0"/>
              <a:t>2</a:t>
            </a:r>
            <a:r>
              <a:rPr lang="en-US" dirty="0"/>
              <a:t>, the vertex is (0,0). Translations move the vertex.</a:t>
            </a:r>
          </a:p>
        </p:txBody>
      </p:sp>
      <p:pic>
        <p:nvPicPr>
          <p:cNvPr id="4" name="Picture 3">
            <a:extLst>
              <a:ext uri="{FF2B5EF4-FFF2-40B4-BE49-F238E27FC236}">
                <a16:creationId xmlns:a16="http://schemas.microsoft.com/office/drawing/2014/main" id="{F09CAAF7-CD40-9F44-8F13-B4ED46068D3B}"/>
              </a:ext>
            </a:extLst>
          </p:cNvPr>
          <p:cNvPicPr>
            <a:picLocks noChangeAspect="1"/>
          </p:cNvPicPr>
          <p:nvPr/>
        </p:nvPicPr>
        <p:blipFill>
          <a:blip r:embed="rId2"/>
          <a:stretch>
            <a:fillRect/>
          </a:stretch>
        </p:blipFill>
        <p:spPr>
          <a:xfrm>
            <a:off x="1883819" y="752929"/>
            <a:ext cx="7136615" cy="5616146"/>
          </a:xfrm>
          <a:prstGeom prst="rect">
            <a:avLst/>
          </a:prstGeom>
        </p:spPr>
      </p:pic>
    </p:spTree>
    <p:extLst>
      <p:ext uri="{BB962C8B-B14F-4D97-AF65-F5344CB8AC3E}">
        <p14:creationId xmlns:p14="http://schemas.microsoft.com/office/powerpoint/2010/main" val="3880183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52400" y="93889"/>
            <a:ext cx="8229600" cy="990600"/>
          </a:xfrm>
        </p:spPr>
        <p:txBody>
          <a:bodyPr/>
          <a:lstStyle/>
          <a:p>
            <a:r>
              <a:rPr lang="en-US" dirty="0"/>
              <a:t>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286657" y="990600"/>
                <a:ext cx="8570686" cy="4876800"/>
              </a:xfrm>
            </p:spPr>
            <p:txBody>
              <a:bodyPr>
                <a:normAutofit/>
              </a:bodyPr>
              <a:lstStyle/>
              <a:p>
                <a:pPr marL="457200" lvl="0" indent="-457200">
                  <a:buAutoNum type="arabicPeriod"/>
                </a:pPr>
                <a:r>
                  <a:rPr lang="en-US" dirty="0"/>
                  <a:t>Without graphing, state the vertex for each of the following quadratic equations.</a:t>
                </a:r>
              </a:p>
              <a:p>
                <a:pPr marL="731520" lvl="1" indent="-457200">
                  <a:buFont typeface="+mj-lt"/>
                  <a:buAutoNum type="alphaLcParenR"/>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−5)</m:t>
                        </m:r>
                      </m:e>
                      <m:sup>
                        <m:r>
                          <a:rPr lang="en-US" b="0" i="1" smtClean="0">
                            <a:latin typeface="Cambria Math" panose="02040503050406030204" pitchFamily="18" charset="0"/>
                          </a:rPr>
                          <m:t>2</m:t>
                        </m:r>
                      </m:sup>
                    </m:sSup>
                    <m:r>
                      <a:rPr lang="en-US" b="0" i="1" smtClean="0">
                        <a:latin typeface="Cambria Math" panose="02040503050406030204" pitchFamily="18" charset="0"/>
                      </a:rPr>
                      <m:t> + 3</m:t>
                    </m:r>
                  </m:oMath>
                </a14:m>
                <a:endParaRPr lang="en-US" dirty="0"/>
              </a:p>
              <a:p>
                <a:pPr marL="731520" lvl="1" indent="-457200">
                  <a:buFont typeface="+mj-lt"/>
                  <a:buAutoNum type="alphaLcParenR"/>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−2.5</m:t>
                    </m:r>
                  </m:oMath>
                </a14:m>
                <a:endParaRPr lang="en-US" dirty="0"/>
              </a:p>
              <a:p>
                <a:pPr marL="731520" lvl="1" indent="-457200">
                  <a:buFont typeface="+mj-lt"/>
                  <a:buAutoNum type="alphaLcParenR"/>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+4)</m:t>
                        </m:r>
                      </m:e>
                      <m:sup>
                        <m:r>
                          <a:rPr lang="en-US" b="0" i="1" smtClean="0">
                            <a:latin typeface="Cambria Math" panose="02040503050406030204" pitchFamily="18" charset="0"/>
                          </a:rPr>
                          <m:t>2</m:t>
                        </m:r>
                      </m:sup>
                    </m:sSup>
                  </m:oMath>
                </a14:m>
                <a:endParaRPr lang="en-US" dirty="0"/>
              </a:p>
              <a:p>
                <a:pPr marL="731520" lvl="1" indent="-457200">
                  <a:buFont typeface="+mj-lt"/>
                  <a:buAutoNum type="alphaLcParenR"/>
                </a:pPr>
                <a:endParaRPr lang="en-US" dirty="0"/>
              </a:p>
              <a:p>
                <a:pPr marL="274320" lvl="1" indent="0">
                  <a:buNone/>
                </a:pPr>
                <a:endParaRPr lang="en-US" dirty="0"/>
              </a:p>
              <a:p>
                <a:pPr marL="457200" lvl="0" indent="-457200">
                  <a:buAutoNum type="arabicPeriod"/>
                </a:pPr>
                <a:r>
                  <a:rPr lang="en-US" dirty="0"/>
                  <a:t>Write a quadratic equation whose graph will have the given vertex.</a:t>
                </a:r>
              </a:p>
              <a:p>
                <a:pPr marL="731520" lvl="1" indent="-457200">
                  <a:buFont typeface="+mj-lt"/>
                  <a:buAutoNum type="alphaLcParenR"/>
                </a:pPr>
                <a14:m>
                  <m:oMath xmlns:m="http://schemas.openxmlformats.org/officeDocument/2006/math">
                    <m:r>
                      <a:rPr lang="en-US" b="0" i="1" smtClean="0">
                        <a:latin typeface="Cambria Math" panose="02040503050406030204" pitchFamily="18" charset="0"/>
                      </a:rPr>
                      <m:t>(1.9, −4)</m:t>
                    </m:r>
                  </m:oMath>
                </a14:m>
                <a:endParaRPr lang="en-US" dirty="0"/>
              </a:p>
              <a:p>
                <a:pPr marL="731520" lvl="1" indent="-457200">
                  <a:buFont typeface="+mj-lt"/>
                  <a:buAutoNum type="alphaLcParenR"/>
                </a:pP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100</m:t>
                    </m:r>
                    <m:r>
                      <a:rPr lang="en-US" i="1">
                        <a:latin typeface="Cambria Math" panose="02040503050406030204" pitchFamily="18" charset="0"/>
                      </a:rPr>
                      <m:t>)</m:t>
                    </m:r>
                  </m:oMath>
                </a14:m>
                <a:endParaRPr lang="en-US" dirty="0"/>
              </a:p>
              <a:p>
                <a:pPr marL="731520" lvl="1" indent="-457200">
                  <a:buFont typeface="+mj-lt"/>
                  <a:buAutoNum type="alphaLcParenR"/>
                </a:pP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i="1">
                        <a:latin typeface="Cambria Math" panose="02040503050406030204" pitchFamily="18" charset="0"/>
                      </a:rPr>
                      <m:t>)</m:t>
                    </m:r>
                  </m:oMath>
                </a14:m>
                <a:endParaRPr lang="en-US" dirty="0"/>
              </a:p>
              <a:p>
                <a:pPr marL="457200" lvl="0" indent="-457200">
                  <a:buAutoNum type="arabicPeriod"/>
                </a:pPr>
                <a:endParaRPr lang="en-US" dirty="0"/>
              </a:p>
              <a:p>
                <a:pPr marL="0" indent="0">
                  <a:buNone/>
                </a:pPr>
                <a:endParaRPr lang="en-US" sz="2200" dirty="0"/>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286657" y="990600"/>
                <a:ext cx="8570686" cy="4876800"/>
              </a:xfrm>
              <a:blipFill>
                <a:blip r:embed="rId2"/>
                <a:stretch>
                  <a:fillRect l="-593" t="-1039" r="-1333"/>
                </a:stretch>
              </a:blipFill>
            </p:spPr>
            <p:txBody>
              <a:bodyPr/>
              <a:lstStyle/>
              <a:p>
                <a:r>
                  <a:rPr lang="en-US">
                    <a:noFill/>
                  </a:rPr>
                  <a:t> </a:t>
                </a:r>
              </a:p>
            </p:txBody>
          </p:sp>
        </mc:Fallback>
      </mc:AlternateContent>
    </p:spTree>
    <p:extLst>
      <p:ext uri="{BB962C8B-B14F-4D97-AF65-F5344CB8AC3E}">
        <p14:creationId xmlns:p14="http://schemas.microsoft.com/office/powerpoint/2010/main" val="448636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8ECC-7A69-F54D-83F9-2CEE57DCA526}"/>
              </a:ext>
            </a:extLst>
          </p:cNvPr>
          <p:cNvSpPr>
            <a:spLocks noGrp="1"/>
          </p:cNvSpPr>
          <p:nvPr>
            <p:ph type="title"/>
          </p:nvPr>
        </p:nvSpPr>
        <p:spPr>
          <a:xfrm>
            <a:off x="210062" y="150339"/>
            <a:ext cx="8723873" cy="990600"/>
          </a:xfrm>
        </p:spPr>
        <p:txBody>
          <a:bodyPr/>
          <a:lstStyle/>
          <a:p>
            <a:r>
              <a:rPr lang="en-US" dirty="0"/>
              <a:t>Notes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2D50CA-FE73-8444-9C60-F4BD78B57A6C}"/>
                  </a:ext>
                </a:extLst>
              </p:cNvPr>
              <p:cNvSpPr>
                <a:spLocks noGrp="1"/>
              </p:cNvSpPr>
              <p:nvPr>
                <p:ph idx="1"/>
              </p:nvPr>
            </p:nvSpPr>
            <p:spPr>
              <a:xfrm>
                <a:off x="210062" y="963825"/>
                <a:ext cx="8723873" cy="5743835"/>
              </a:xfrm>
            </p:spPr>
            <p:txBody>
              <a:bodyPr>
                <a:normAutofit/>
              </a:bodyPr>
              <a:lstStyle/>
              <a:p>
                <a:pPr marL="0" indent="0">
                  <a:buNone/>
                </a:pPr>
                <a:r>
                  <a:rPr lang="en-US" dirty="0"/>
                  <a:t>Transformations learned in module 3 work for all functions, including quadratic functions. </a:t>
                </a:r>
                <a:endParaRPr lang="en-US" i="1" dirty="0"/>
              </a:p>
              <a:p>
                <a:pPr marL="0" indent="0">
                  <a:buNone/>
                </a:pPr>
                <a:endParaRPr lang="en-US" i="1" dirty="0"/>
              </a:p>
              <a:p>
                <a:pPr marL="0" indent="0">
                  <a:buNone/>
                </a:pPr>
                <a:r>
                  <a:rPr lang="en-US" dirty="0"/>
                  <a:t>For the parent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the vertex is at (0, 0). Translations of this function move the vertex.</a:t>
                </a:r>
              </a:p>
              <a:p>
                <a:pPr marL="0" indent="0">
                  <a:buNone/>
                </a:pPr>
                <a:endParaRPr lang="en-US" dirty="0"/>
              </a:p>
              <a:p>
                <a:pPr marL="0" indent="0">
                  <a:buNone/>
                </a:pPr>
                <a:r>
                  <a:rPr lang="en-US" dirty="0"/>
                  <a:t>For an equation in vertex form: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𝑎</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oMath>
                </a14:m>
                <a:r>
                  <a:rPr lang="en-US" dirty="0"/>
                  <a:t>, the vertex of the graph is at </a:t>
                </a:r>
                <a:r>
                  <a:rPr lang="en-US" i="1" dirty="0"/>
                  <a:t>(h, k)</a:t>
                </a:r>
              </a:p>
              <a:p>
                <a:pPr marL="0" indent="0">
                  <a:buNone/>
                </a:pPr>
                <a:endParaRPr lang="en-US" i="1" dirty="0"/>
              </a:p>
              <a:p>
                <a:pPr marL="0" indent="0">
                  <a:buNone/>
                </a:pPr>
                <a:r>
                  <a:rPr lang="en-US" dirty="0"/>
                  <a:t>The leading coefficient determines vertical dilation:</a:t>
                </a:r>
              </a:p>
              <a:p>
                <a:pPr marL="274320" lvl="1" indent="0">
                  <a:buNone/>
                </a:pPr>
                <a:r>
                  <a:rPr lang="en-US" sz="2400" i="1" dirty="0"/>
                  <a:t>Fraction = vertical shrink</a:t>
                </a:r>
              </a:p>
              <a:p>
                <a:pPr marL="274320" lvl="1" indent="0">
                  <a:buNone/>
                </a:pPr>
                <a:r>
                  <a:rPr lang="en-US" sz="2400" i="1" dirty="0"/>
                  <a:t>Whole number = vertical stretch</a:t>
                </a:r>
              </a:p>
              <a:p>
                <a:pPr marL="274320" lvl="1" indent="0">
                  <a:buNone/>
                </a:pPr>
                <a:r>
                  <a:rPr lang="en-US" sz="2400" i="1" dirty="0"/>
                  <a:t>Negative = flip over x-axis</a:t>
                </a:r>
              </a:p>
            </p:txBody>
          </p:sp>
        </mc:Choice>
        <mc:Fallback>
          <p:sp>
            <p:nvSpPr>
              <p:cNvPr id="3" name="Content Placeholder 2">
                <a:extLst>
                  <a:ext uri="{FF2B5EF4-FFF2-40B4-BE49-F238E27FC236}">
                    <a16:creationId xmlns:a16="http://schemas.microsoft.com/office/drawing/2014/main" id="{802D50CA-FE73-8444-9C60-F4BD78B57A6C}"/>
                  </a:ext>
                </a:extLst>
              </p:cNvPr>
              <p:cNvSpPr>
                <a:spLocks noGrp="1" noRot="1" noChangeAspect="1" noMove="1" noResize="1" noEditPoints="1" noAdjustHandles="1" noChangeArrowheads="1" noChangeShapeType="1" noTextEdit="1"/>
              </p:cNvSpPr>
              <p:nvPr>
                <p:ph idx="1"/>
              </p:nvPr>
            </p:nvSpPr>
            <p:spPr>
              <a:xfrm>
                <a:off x="210062" y="963825"/>
                <a:ext cx="8723873" cy="5743835"/>
              </a:xfrm>
              <a:blipFill>
                <a:blip r:embed="rId2"/>
                <a:stretch>
                  <a:fillRect l="-1019" t="-662" r="-728"/>
                </a:stretch>
              </a:blipFill>
            </p:spPr>
            <p:txBody>
              <a:bodyPr/>
              <a:lstStyle/>
              <a:p>
                <a:r>
                  <a:rPr lang="en-US">
                    <a:noFill/>
                  </a:rPr>
                  <a:t> </a:t>
                </a:r>
              </a:p>
            </p:txBody>
          </p:sp>
        </mc:Fallback>
      </mc:AlternateContent>
    </p:spTree>
    <p:extLst>
      <p:ext uri="{BB962C8B-B14F-4D97-AF65-F5344CB8AC3E}">
        <p14:creationId xmlns:p14="http://schemas.microsoft.com/office/powerpoint/2010/main" val="381310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Exit ticket 14-15</a:t>
            </a:r>
          </a:p>
          <a:p>
            <a:r>
              <a:rPr lang="en-US" dirty="0"/>
              <a:t>Classwork16</a:t>
            </a:r>
          </a:p>
          <a:p>
            <a:r>
              <a:rPr lang="en-US" dirty="0"/>
              <a:t>Summary/reflection questions</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Linear equation practice</a:t>
            </a:r>
          </a:p>
          <a:p>
            <a:r>
              <a:rPr lang="en-US" dirty="0"/>
              <a:t>Exponents review</a:t>
            </a:r>
          </a:p>
          <a:p>
            <a:r>
              <a:rPr lang="en-US" dirty="0"/>
              <a:t>Slope practice</a:t>
            </a:r>
          </a:p>
          <a:p>
            <a:r>
              <a:rPr lang="en-US" dirty="0"/>
              <a:t>Vocabulary work</a:t>
            </a:r>
          </a:p>
          <a:p>
            <a:r>
              <a:rPr lang="en-US" dirty="0"/>
              <a:t>Lesson 15 extensions</a:t>
            </a:r>
          </a:p>
          <a:p>
            <a:endParaRPr lang="en-US" dirty="0"/>
          </a:p>
        </p:txBody>
      </p:sp>
    </p:spTree>
    <p:extLst>
      <p:ext uri="{BB962C8B-B14F-4D97-AF65-F5344CB8AC3E}">
        <p14:creationId xmlns:p14="http://schemas.microsoft.com/office/powerpoint/2010/main" val="153371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part 1</a:t>
            </a:r>
          </a:p>
        </p:txBody>
      </p:sp>
      <p:sp>
        <p:nvSpPr>
          <p:cNvPr id="3" name="Content Placeholder 2"/>
          <p:cNvSpPr>
            <a:spLocks noGrp="1"/>
          </p:cNvSpPr>
          <p:nvPr>
            <p:ph idx="1"/>
          </p:nvPr>
        </p:nvSpPr>
        <p:spPr>
          <a:xfrm>
            <a:off x="247815" y="884851"/>
            <a:ext cx="8673538" cy="990600"/>
          </a:xfrm>
        </p:spPr>
        <p:txBody>
          <a:bodyPr>
            <a:normAutofit/>
          </a:bodyPr>
          <a:lstStyle/>
          <a:p>
            <a:pPr marL="0" indent="0">
              <a:buNone/>
            </a:pPr>
            <a:r>
              <a:rPr lang="en-US" dirty="0"/>
              <a:t>Now try working backward.  Rewrite the following standard form quadratic expressions as perfect squares. </a:t>
            </a:r>
            <a:endParaRPr lang="en-US" sz="2800" dirty="0"/>
          </a:p>
        </p:txBody>
      </p:sp>
      <p:pic>
        <p:nvPicPr>
          <p:cNvPr id="5" name="Picture 4">
            <a:extLst>
              <a:ext uri="{FF2B5EF4-FFF2-40B4-BE49-F238E27FC236}">
                <a16:creationId xmlns:a16="http://schemas.microsoft.com/office/drawing/2014/main" id="{7F22B257-7B2B-8F49-BF0A-04859024261D}"/>
              </a:ext>
            </a:extLst>
          </p:cNvPr>
          <p:cNvPicPr>
            <a:picLocks noChangeAspect="1"/>
          </p:cNvPicPr>
          <p:nvPr/>
        </p:nvPicPr>
        <p:blipFill>
          <a:blip r:embed="rId2"/>
          <a:stretch>
            <a:fillRect/>
          </a:stretch>
        </p:blipFill>
        <p:spPr>
          <a:xfrm>
            <a:off x="2413000" y="1758950"/>
            <a:ext cx="4318000" cy="3695700"/>
          </a:xfrm>
          <a:prstGeom prst="rect">
            <a:avLst/>
          </a:prstGeom>
        </p:spPr>
      </p:pic>
      <p:sp>
        <p:nvSpPr>
          <p:cNvPr id="7" name="TextBox 6">
            <a:extLst>
              <a:ext uri="{FF2B5EF4-FFF2-40B4-BE49-F238E27FC236}">
                <a16:creationId xmlns:a16="http://schemas.microsoft.com/office/drawing/2014/main" id="{8821518C-A261-1C4C-8951-75ADC759C90C}"/>
              </a:ext>
            </a:extLst>
          </p:cNvPr>
          <p:cNvSpPr txBox="1"/>
          <p:nvPr/>
        </p:nvSpPr>
        <p:spPr>
          <a:xfrm>
            <a:off x="247815" y="5603817"/>
            <a:ext cx="8673538" cy="646331"/>
          </a:xfrm>
          <a:prstGeom prst="rect">
            <a:avLst/>
          </a:prstGeom>
          <a:noFill/>
        </p:spPr>
        <p:txBody>
          <a:bodyPr wrap="square" rtlCol="0">
            <a:spAutoFit/>
          </a:bodyPr>
          <a:lstStyle/>
          <a:p>
            <a:r>
              <a:rPr lang="en-US" dirty="0"/>
              <a:t>What’s different about the last row?</a:t>
            </a:r>
          </a:p>
          <a:p>
            <a:r>
              <a:rPr lang="en-US" dirty="0"/>
              <a:t>How could you change it so that it could be a perfect square?</a:t>
            </a:r>
          </a:p>
        </p:txBody>
      </p:sp>
    </p:spTree>
    <p:extLst>
      <p:ext uri="{BB962C8B-B14F-4D97-AF65-F5344CB8AC3E}">
        <p14:creationId xmlns:p14="http://schemas.microsoft.com/office/powerpoint/2010/main" val="33733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17</a:t>
            </a:r>
          </a:p>
        </p:txBody>
      </p:sp>
      <p:sp>
        <p:nvSpPr>
          <p:cNvPr id="3" name="Subtitle 2"/>
          <p:cNvSpPr>
            <a:spLocks noGrp="1"/>
          </p:cNvSpPr>
          <p:nvPr>
            <p:ph type="subTitle" idx="1"/>
          </p:nvPr>
        </p:nvSpPr>
        <p:spPr/>
        <p:txBody>
          <a:bodyPr/>
          <a:lstStyle/>
          <a:p>
            <a:r>
              <a:rPr lang="en-US" dirty="0"/>
              <a:t>Warm up to example, notes, classwork</a:t>
            </a:r>
          </a:p>
        </p:txBody>
      </p:sp>
    </p:spTree>
    <p:extLst>
      <p:ext uri="{BB962C8B-B14F-4D97-AF65-F5344CB8AC3E}">
        <p14:creationId xmlns:p14="http://schemas.microsoft.com/office/powerpoint/2010/main" val="2801461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AB7-4F26-E44F-9127-5817F9295CC4}"/>
              </a:ext>
            </a:extLst>
          </p:cNvPr>
          <p:cNvSpPr>
            <a:spLocks noGrp="1"/>
          </p:cNvSpPr>
          <p:nvPr>
            <p:ph type="title"/>
          </p:nvPr>
        </p:nvSpPr>
        <p:spPr>
          <a:xfrm>
            <a:off x="172995" y="43249"/>
            <a:ext cx="8723870" cy="990600"/>
          </a:xfrm>
        </p:spPr>
        <p:txBody>
          <a:bodyPr/>
          <a:lstStyle/>
          <a:p>
            <a:r>
              <a:rPr lang="en-US" dirty="0"/>
              <a:t>Warm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9532C6-C3AC-D14D-A606-9985FC168C94}"/>
                  </a:ext>
                </a:extLst>
              </p:cNvPr>
              <p:cNvSpPr>
                <a:spLocks noGrp="1"/>
              </p:cNvSpPr>
              <p:nvPr>
                <p:ph idx="1"/>
              </p:nvPr>
            </p:nvSpPr>
            <p:spPr>
              <a:xfrm>
                <a:off x="172995" y="990600"/>
                <a:ext cx="8723870" cy="4876800"/>
              </a:xfrm>
            </p:spPr>
            <p:txBody>
              <a:bodyPr>
                <a:normAutofit/>
              </a:bodyPr>
              <a:lstStyle/>
              <a:p>
                <a:pPr marL="0" indent="0">
                  <a:buNone/>
                </a:pPr>
                <a:r>
                  <a:rPr lang="en-US" dirty="0"/>
                  <a:t>A high school baseball player throws a ball straight up into the air for his math class.  The math class was able to determine that the relationship between the height of the ball and the time since it was thrown could be modeled by the function </a:t>
                </a:r>
                <a14:m>
                  <m:oMath xmlns:m="http://schemas.openxmlformats.org/officeDocument/2006/math">
                    <m:r>
                      <a:rPr lang="en-US" i="1"/>
                      <m:t>h</m:t>
                    </m:r>
                    <m:d>
                      <m:dPr>
                        <m:ctrlPr>
                          <a:rPr lang="en-US" i="1"/>
                        </m:ctrlPr>
                      </m:dPr>
                      <m:e>
                        <m:r>
                          <a:rPr lang="en-US" i="1"/>
                          <m:t>𝑡</m:t>
                        </m:r>
                      </m:e>
                    </m:d>
                    <m:r>
                      <a:rPr lang="en-US" i="1"/>
                      <m:t>=−16</m:t>
                    </m:r>
                    <m:sSup>
                      <m:sSupPr>
                        <m:ctrlPr>
                          <a:rPr lang="en-US" i="1"/>
                        </m:ctrlPr>
                      </m:sSupPr>
                      <m:e>
                        <m:r>
                          <a:rPr lang="en-US" i="1"/>
                          <m:t>𝑡</m:t>
                        </m:r>
                      </m:e>
                      <m:sup>
                        <m:r>
                          <a:rPr lang="en-US" i="1"/>
                          <m:t>2</m:t>
                        </m:r>
                      </m:sup>
                    </m:sSup>
                    <m:r>
                      <a:rPr lang="en-US" i="1"/>
                      <m:t>+96</m:t>
                    </m:r>
                    <m:r>
                      <a:rPr lang="en-US" i="1"/>
                      <m:t>𝑡</m:t>
                    </m:r>
                    <m:r>
                      <a:rPr lang="en-US" i="1"/>
                      <m:t>+6</m:t>
                    </m:r>
                  </m:oMath>
                </a14:m>
                <a:r>
                  <a:rPr lang="en-US" dirty="0"/>
                  <a:t>, where </a:t>
                </a:r>
                <a14:m>
                  <m:oMath xmlns:m="http://schemas.openxmlformats.org/officeDocument/2006/math">
                    <m:r>
                      <a:rPr lang="en-US" i="1"/>
                      <m:t>𝑡</m:t>
                    </m:r>
                  </m:oMath>
                </a14:m>
                <a:r>
                  <a:rPr lang="en-US" dirty="0"/>
                  <a:t> represents the time (in seconds) since the ball was thrown, and </a:t>
                </a:r>
                <a14:m>
                  <m:oMath xmlns:m="http://schemas.openxmlformats.org/officeDocument/2006/math">
                    <m:r>
                      <a:rPr lang="en-US" i="1"/>
                      <m:t>h</m:t>
                    </m:r>
                  </m:oMath>
                </a14:m>
                <a:r>
                  <a:rPr lang="en-US" dirty="0"/>
                  <a:t> represents the height (in feet) of the ball above the ground. </a:t>
                </a:r>
              </a:p>
              <a:p>
                <a:pPr marL="0" indent="0">
                  <a:buNone/>
                </a:pPr>
                <a:endParaRPr lang="en-US" dirty="0"/>
              </a:p>
              <a:p>
                <a:pPr marL="0" indent="0">
                  <a:buNone/>
                </a:pPr>
                <a:r>
                  <a:rPr lang="en-US" dirty="0"/>
                  <a:t>a) What does the domain of the function represent in this context? </a:t>
                </a:r>
              </a:p>
              <a:p>
                <a:pPr marL="0" indent="0">
                  <a:buNone/>
                </a:pPr>
                <a:r>
                  <a:rPr lang="en-US" dirty="0"/>
                  <a:t>b) What does the range of this function represent?  </a:t>
                </a:r>
              </a:p>
              <a:p>
                <a:pPr marL="0" indent="0">
                  <a:buNone/>
                </a:pPr>
                <a:r>
                  <a:rPr lang="en-US" dirty="0"/>
                  <a:t>c) At what height does the ball get thrown?</a:t>
                </a:r>
              </a:p>
            </p:txBody>
          </p:sp>
        </mc:Choice>
        <mc:Fallback>
          <p:sp>
            <p:nvSpPr>
              <p:cNvPr id="3" name="Content Placeholder 2">
                <a:extLst>
                  <a:ext uri="{FF2B5EF4-FFF2-40B4-BE49-F238E27FC236}">
                    <a16:creationId xmlns:a16="http://schemas.microsoft.com/office/drawing/2014/main" id="{149532C6-C3AC-D14D-A606-9985FC168C94}"/>
                  </a:ext>
                </a:extLst>
              </p:cNvPr>
              <p:cNvSpPr>
                <a:spLocks noGrp="1" noRot="1" noChangeAspect="1" noMove="1" noResize="1" noEditPoints="1" noAdjustHandles="1" noChangeArrowheads="1" noChangeShapeType="1" noTextEdit="1"/>
              </p:cNvSpPr>
              <p:nvPr>
                <p:ph idx="1"/>
              </p:nvPr>
            </p:nvSpPr>
            <p:spPr>
              <a:xfrm>
                <a:off x="172995" y="990600"/>
                <a:ext cx="8723870" cy="4876800"/>
              </a:xfrm>
              <a:blipFill>
                <a:blip r:embed="rId2"/>
                <a:stretch>
                  <a:fillRect l="-1017" t="-1039" r="-1308" b="-779"/>
                </a:stretch>
              </a:blipFill>
            </p:spPr>
            <p:txBody>
              <a:bodyPr/>
              <a:lstStyle/>
              <a:p>
                <a:r>
                  <a:rPr lang="en-US">
                    <a:noFill/>
                  </a:rPr>
                  <a:t> </a:t>
                </a:r>
              </a:p>
            </p:txBody>
          </p:sp>
        </mc:Fallback>
      </mc:AlternateContent>
    </p:spTree>
    <p:extLst>
      <p:ext uri="{BB962C8B-B14F-4D97-AF65-F5344CB8AC3E}">
        <p14:creationId xmlns:p14="http://schemas.microsoft.com/office/powerpoint/2010/main" val="3738494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normAutofit/>
          </a:bodyPr>
          <a:lstStyle/>
          <a:p>
            <a:r>
              <a:rPr lang="en-US" dirty="0"/>
              <a:t>Example (continued from warm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a:bodyPr>
              <a:lstStyle/>
              <a:p>
                <a:pPr marL="0" indent="0">
                  <a:buNone/>
                </a:pPr>
                <a:r>
                  <a:rPr lang="en-US" sz="2000" dirty="0"/>
                  <a:t>The height of the ball in relation to time is modeled by the function </a:t>
                </a:r>
                <a14:m>
                  <m:oMath xmlns:m="http://schemas.openxmlformats.org/officeDocument/2006/math">
                    <m:r>
                      <a:rPr lang="en-US" sz="2000" i="1">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=−16</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r>
                      <a:rPr lang="en-US" sz="2000" i="1">
                        <a:latin typeface="Cambria Math" panose="02040503050406030204" pitchFamily="18" charset="0"/>
                      </a:rPr>
                      <m:t>+96</m:t>
                    </m:r>
                    <m:r>
                      <a:rPr lang="en-US" sz="2000" i="1">
                        <a:latin typeface="Cambria Math" panose="02040503050406030204" pitchFamily="18" charset="0"/>
                      </a:rPr>
                      <m:t>𝑡</m:t>
                    </m:r>
                    <m:r>
                      <a:rPr lang="en-US" sz="2000" i="1">
                        <a:latin typeface="Cambria Math" panose="02040503050406030204" pitchFamily="18" charset="0"/>
                      </a:rPr>
                      <m:t>+6</m:t>
                    </m:r>
                  </m:oMath>
                </a14:m>
                <a:r>
                  <a:rPr lang="en-US" sz="2000" dirty="0"/>
                  <a:t>, where </a:t>
                </a:r>
                <a14:m>
                  <m:oMath xmlns:m="http://schemas.openxmlformats.org/officeDocument/2006/math">
                    <m:r>
                      <a:rPr lang="en-US" sz="2000" i="1">
                        <a:latin typeface="Cambria Math" panose="02040503050406030204" pitchFamily="18" charset="0"/>
                      </a:rPr>
                      <m:t>𝑡</m:t>
                    </m:r>
                  </m:oMath>
                </a14:m>
                <a:r>
                  <a:rPr lang="en-US" sz="2000" dirty="0"/>
                  <a:t> represents the time (in seconds) since the ball was thrown, and </a:t>
                </a:r>
                <a14:m>
                  <m:oMath xmlns:m="http://schemas.openxmlformats.org/officeDocument/2006/math">
                    <m:r>
                      <a:rPr lang="en-US" sz="2000" i="1">
                        <a:latin typeface="Cambria Math" panose="02040503050406030204" pitchFamily="18" charset="0"/>
                      </a:rPr>
                      <m:t>h</m:t>
                    </m:r>
                  </m:oMath>
                </a14:m>
                <a:r>
                  <a:rPr lang="en-US" sz="2000" dirty="0"/>
                  <a:t> represents the height (in feet) of the ball above the ground. </a:t>
                </a:r>
              </a:p>
              <a:p>
                <a:pPr marL="0" indent="0">
                  <a:buNone/>
                </a:pPr>
                <a:endParaRPr lang="en-US" sz="2000" dirty="0"/>
              </a:p>
              <a:p>
                <a:pPr marL="0" indent="0">
                  <a:buNone/>
                </a:pPr>
                <a:r>
                  <a:rPr lang="en-US" sz="2000" dirty="0"/>
                  <a:t>d) After how many seconds does the ball hit the ground?</a:t>
                </a:r>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2"/>
                <a:stretch>
                  <a:fillRect l="-722" t="-462"/>
                </a:stretch>
              </a:blipFill>
            </p:spPr>
            <p:txBody>
              <a:bodyPr/>
              <a:lstStyle/>
              <a:p>
                <a:r>
                  <a:rPr lang="en-US">
                    <a:noFill/>
                  </a:rPr>
                  <a:t> </a:t>
                </a:r>
              </a:p>
            </p:txBody>
          </p:sp>
        </mc:Fallback>
      </mc:AlternateContent>
    </p:spTree>
    <p:extLst>
      <p:ext uri="{BB962C8B-B14F-4D97-AF65-F5344CB8AC3E}">
        <p14:creationId xmlns:p14="http://schemas.microsoft.com/office/powerpoint/2010/main" val="1254278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normAutofit/>
          </a:bodyPr>
          <a:lstStyle/>
          <a:p>
            <a:r>
              <a:rPr lang="en-US" dirty="0"/>
              <a:t>Example (continued from warm up)</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a:bodyPr>
              <a:lstStyle/>
              <a:p>
                <a:pPr marL="0" indent="0">
                  <a:buNone/>
                </a:pPr>
                <a:r>
                  <a:rPr lang="en-US" sz="2000" dirty="0"/>
                  <a:t>The height of the ball in relation to time is modeled by the function </a:t>
                </a:r>
                <a14:m>
                  <m:oMath xmlns:m="http://schemas.openxmlformats.org/officeDocument/2006/math">
                    <m:r>
                      <a:rPr lang="en-US" sz="2000" i="1">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=−16</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r>
                      <a:rPr lang="en-US" sz="2000" i="1">
                        <a:latin typeface="Cambria Math" panose="02040503050406030204" pitchFamily="18" charset="0"/>
                      </a:rPr>
                      <m:t>+96</m:t>
                    </m:r>
                    <m:r>
                      <a:rPr lang="en-US" sz="2000" i="1">
                        <a:latin typeface="Cambria Math" panose="02040503050406030204" pitchFamily="18" charset="0"/>
                      </a:rPr>
                      <m:t>𝑡</m:t>
                    </m:r>
                    <m:r>
                      <a:rPr lang="en-US" sz="2000" i="1">
                        <a:latin typeface="Cambria Math" panose="02040503050406030204" pitchFamily="18" charset="0"/>
                      </a:rPr>
                      <m:t>+6</m:t>
                    </m:r>
                  </m:oMath>
                </a14:m>
                <a:r>
                  <a:rPr lang="en-US" sz="2000" dirty="0"/>
                  <a:t>, where </a:t>
                </a:r>
                <a14:m>
                  <m:oMath xmlns:m="http://schemas.openxmlformats.org/officeDocument/2006/math">
                    <m:r>
                      <a:rPr lang="en-US" sz="2000" i="1">
                        <a:latin typeface="Cambria Math" panose="02040503050406030204" pitchFamily="18" charset="0"/>
                      </a:rPr>
                      <m:t>𝑡</m:t>
                    </m:r>
                  </m:oMath>
                </a14:m>
                <a:r>
                  <a:rPr lang="en-US" sz="2000" dirty="0"/>
                  <a:t> represents the time (in seconds) since the ball was thrown, and </a:t>
                </a:r>
                <a14:m>
                  <m:oMath xmlns:m="http://schemas.openxmlformats.org/officeDocument/2006/math">
                    <m:r>
                      <a:rPr lang="en-US" sz="2000" i="1">
                        <a:latin typeface="Cambria Math" panose="02040503050406030204" pitchFamily="18" charset="0"/>
                      </a:rPr>
                      <m:t>h</m:t>
                    </m:r>
                  </m:oMath>
                </a14:m>
                <a:r>
                  <a:rPr lang="en-US" sz="2000" dirty="0"/>
                  <a:t> represents the height (in feet) of the ball above the ground.</a:t>
                </a:r>
              </a:p>
              <a:p>
                <a:pPr marL="0" indent="0">
                  <a:buNone/>
                </a:pPr>
                <a:r>
                  <a:rPr lang="en-US" sz="2000" dirty="0"/>
                  <a:t>Rewritten in (d) as: </a:t>
                </a:r>
                <a14:m>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=−16</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−3</m:t>
                            </m:r>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+150</m:t>
                    </m:r>
                  </m:oMath>
                </a14:m>
                <a:r>
                  <a:rPr lang="en-US" sz="2000" dirty="0"/>
                  <a:t> </a:t>
                </a:r>
              </a:p>
              <a:p>
                <a:pPr marL="0" indent="0">
                  <a:buNone/>
                </a:pPr>
                <a:endParaRPr lang="en-US" sz="2000" dirty="0"/>
              </a:p>
              <a:p>
                <a:pPr marL="0" indent="0">
                  <a:buNone/>
                </a:pPr>
                <a:r>
                  <a:rPr lang="en-US" sz="2000" dirty="0"/>
                  <a:t>e) What is the maximum height that the ball reaches in the air? How long until the ball reaches maximum height?</a:t>
                </a:r>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2"/>
                <a:stretch>
                  <a:fillRect l="-722" t="-46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9C0C3FE-6061-6B44-9BE4-6885601312F2}"/>
              </a:ext>
            </a:extLst>
          </p:cNvPr>
          <p:cNvSpPr txBox="1"/>
          <p:nvPr/>
        </p:nvSpPr>
        <p:spPr>
          <a:xfrm>
            <a:off x="239843" y="5921115"/>
            <a:ext cx="8669379" cy="369332"/>
          </a:xfrm>
          <a:prstGeom prst="rect">
            <a:avLst/>
          </a:prstGeom>
          <a:noFill/>
        </p:spPr>
        <p:txBody>
          <a:bodyPr wrap="square" rtlCol="0">
            <a:spAutoFit/>
          </a:bodyPr>
          <a:lstStyle/>
          <a:p>
            <a:r>
              <a:rPr lang="en-US" dirty="0">
                <a:solidFill>
                  <a:srgbClr val="00B0F0"/>
                </a:solidFill>
              </a:rPr>
              <a:t>What features are visible in standard form? What about in vertex form?</a:t>
            </a:r>
          </a:p>
        </p:txBody>
      </p:sp>
    </p:spTree>
    <p:extLst>
      <p:ext uri="{BB962C8B-B14F-4D97-AF65-F5344CB8AC3E}">
        <p14:creationId xmlns:p14="http://schemas.microsoft.com/office/powerpoint/2010/main" val="4560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normAutofit/>
          </a:bodyPr>
          <a:lstStyle/>
          <a:p>
            <a:r>
              <a:rPr lang="en-US" dirty="0"/>
              <a:t>Example Summary / Notes</a:t>
            </a:r>
          </a:p>
        </p:txBody>
      </p:sp>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lnSpcReduction="10000"/>
          </a:bodyPr>
          <a:lstStyle/>
          <a:p>
            <a:pPr marL="0" indent="0">
              <a:buNone/>
            </a:pPr>
            <a:r>
              <a:rPr lang="en-US" dirty="0"/>
              <a:t>An equation given in standard form quickly reveals the y-intercept (c) and general shape and direction (a) of the graph.</a:t>
            </a:r>
          </a:p>
          <a:p>
            <a:pPr marL="0" indent="0">
              <a:buNone/>
            </a:pPr>
            <a:endParaRPr lang="en-US" dirty="0"/>
          </a:p>
          <a:p>
            <a:pPr marL="0" indent="0">
              <a:buNone/>
            </a:pPr>
            <a:r>
              <a:rPr lang="en-US" u="sng" dirty="0"/>
              <a:t>To graph it you can</a:t>
            </a:r>
            <a:r>
              <a:rPr lang="en-US" dirty="0"/>
              <a:t>:</a:t>
            </a:r>
          </a:p>
          <a:p>
            <a:pPr marL="0" indent="0">
              <a:buNone/>
            </a:pPr>
            <a:r>
              <a:rPr lang="en-US" dirty="0"/>
              <a:t>--Factor it to find the x-intercepts (when y = 0) and then find the vertex by averaging the x-intercepts.</a:t>
            </a:r>
          </a:p>
          <a:p>
            <a:pPr marL="0" indent="0">
              <a:buNone/>
            </a:pPr>
            <a:endParaRPr lang="en-US" dirty="0"/>
          </a:p>
          <a:p>
            <a:pPr marL="0" indent="0">
              <a:buNone/>
            </a:pPr>
            <a:r>
              <a:rPr lang="en-US" dirty="0"/>
              <a:t>-- Complete the square to find the vertex and then set equal to 0 and solve to find the x-intercepts</a:t>
            </a:r>
          </a:p>
          <a:p>
            <a:pPr marL="0" indent="0">
              <a:buNone/>
            </a:pPr>
            <a:endParaRPr lang="en-US" dirty="0"/>
          </a:p>
          <a:p>
            <a:pPr marL="0" indent="0">
              <a:buNone/>
            </a:pPr>
            <a:r>
              <a:rPr lang="en-US" dirty="0"/>
              <a:t>--Use the quadratic formula to find the x-intercepts. </a:t>
            </a:r>
            <a:r>
              <a:rPr lang="en-US" dirty="0" err="1"/>
              <a:t>Stilll</a:t>
            </a:r>
            <a:r>
              <a:rPr lang="en-US" dirty="0"/>
              <a:t> need the vertex.</a:t>
            </a:r>
          </a:p>
          <a:p>
            <a:pPr marL="0" indent="0">
              <a:buNone/>
            </a:pPr>
            <a:endParaRPr lang="en-US" dirty="0"/>
          </a:p>
          <a:p>
            <a:pPr marL="0" indent="0">
              <a:buNone/>
            </a:pPr>
            <a:r>
              <a:rPr lang="en-US" dirty="0"/>
              <a:t>--Plot the points you know (at least 3 required)</a:t>
            </a:r>
          </a:p>
        </p:txBody>
      </p:sp>
    </p:spTree>
    <p:extLst>
      <p:ext uri="{BB962C8B-B14F-4D97-AF65-F5344CB8AC3E}">
        <p14:creationId xmlns:p14="http://schemas.microsoft.com/office/powerpoint/2010/main" val="228050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D92E-3A0A-424D-8668-FE7FF32D0D4C}"/>
              </a:ext>
            </a:extLst>
          </p:cNvPr>
          <p:cNvSpPr>
            <a:spLocks noGrp="1"/>
          </p:cNvSpPr>
          <p:nvPr>
            <p:ph type="title"/>
          </p:nvPr>
        </p:nvSpPr>
        <p:spPr>
          <a:xfrm>
            <a:off x="123566" y="150339"/>
            <a:ext cx="8785656" cy="990600"/>
          </a:xfrm>
        </p:spPr>
        <p:txBody>
          <a:bodyPr>
            <a:normAutofit/>
          </a:bodyPr>
          <a:lstStyle/>
          <a:p>
            <a:r>
              <a:rPr lang="en-US" dirty="0"/>
              <a:t>Example, last part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0988354-E270-E64D-B313-FA4F21967E05}"/>
                  </a:ext>
                </a:extLst>
              </p:cNvPr>
              <p:cNvSpPr>
                <a:spLocks noGrp="1"/>
              </p:cNvSpPr>
              <p:nvPr>
                <p:ph idx="1"/>
              </p:nvPr>
            </p:nvSpPr>
            <p:spPr>
              <a:xfrm>
                <a:off x="123566" y="963827"/>
                <a:ext cx="8785656" cy="5486400"/>
              </a:xfrm>
            </p:spPr>
            <p:txBody>
              <a:bodyPr>
                <a:normAutofit/>
              </a:bodyPr>
              <a:lstStyle/>
              <a:p>
                <a:pPr marL="0" indent="0">
                  <a:buNone/>
                </a:pPr>
                <a:r>
                  <a:rPr lang="en-US" sz="2000" dirty="0"/>
                  <a:t>The height of the ball in relation to time is modeled by the function </a:t>
                </a:r>
                <a14:m>
                  <m:oMath xmlns:m="http://schemas.openxmlformats.org/officeDocument/2006/math">
                    <m:r>
                      <a:rPr lang="en-US" sz="2000" i="1">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=−16</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r>
                      <a:rPr lang="en-US" sz="2000" i="1">
                        <a:latin typeface="Cambria Math" panose="02040503050406030204" pitchFamily="18" charset="0"/>
                      </a:rPr>
                      <m:t>+96</m:t>
                    </m:r>
                    <m:r>
                      <a:rPr lang="en-US" sz="2000" i="1">
                        <a:latin typeface="Cambria Math" panose="02040503050406030204" pitchFamily="18" charset="0"/>
                      </a:rPr>
                      <m:t>𝑡</m:t>
                    </m:r>
                    <m:r>
                      <a:rPr lang="en-US" sz="2000" i="1">
                        <a:latin typeface="Cambria Math" panose="02040503050406030204" pitchFamily="18" charset="0"/>
                      </a:rPr>
                      <m:t>+6</m:t>
                    </m:r>
                  </m:oMath>
                </a14:m>
                <a:r>
                  <a:rPr lang="en-US" sz="2000" dirty="0"/>
                  <a:t>, where </a:t>
                </a:r>
                <a14:m>
                  <m:oMath xmlns:m="http://schemas.openxmlformats.org/officeDocument/2006/math">
                    <m:r>
                      <a:rPr lang="en-US" sz="2000" i="1">
                        <a:latin typeface="Cambria Math" panose="02040503050406030204" pitchFamily="18" charset="0"/>
                      </a:rPr>
                      <m:t>𝑡</m:t>
                    </m:r>
                  </m:oMath>
                </a14:m>
                <a:r>
                  <a:rPr lang="en-US" sz="2000" dirty="0"/>
                  <a:t> represents the time (in seconds) since the ball was thrown, and </a:t>
                </a:r>
                <a14:m>
                  <m:oMath xmlns:m="http://schemas.openxmlformats.org/officeDocument/2006/math">
                    <m:r>
                      <a:rPr lang="en-US" sz="2000" i="1">
                        <a:latin typeface="Cambria Math" panose="02040503050406030204" pitchFamily="18" charset="0"/>
                      </a:rPr>
                      <m:t>h</m:t>
                    </m:r>
                  </m:oMath>
                </a14:m>
                <a:r>
                  <a:rPr lang="en-US" sz="2000" dirty="0"/>
                  <a:t> represents the height (in feet) of the ball above the ground. Rewritten in (d) as: </a:t>
                </a:r>
                <a14:m>
                  <m:oMath xmlns:m="http://schemas.openxmlformats.org/officeDocument/2006/math">
                    <m:r>
                      <a:rPr lang="en-US" sz="2000" i="1">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1">
                        <a:latin typeface="Cambria Math" panose="02040503050406030204" pitchFamily="18" charset="0"/>
                      </a:rPr>
                      <m:t>=−16</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𝑡</m:t>
                            </m:r>
                            <m:r>
                              <a:rPr lang="en-US" sz="2000" i="1">
                                <a:latin typeface="Cambria Math" panose="02040503050406030204" pitchFamily="18" charset="0"/>
                              </a:rPr>
                              <m:t>−3</m:t>
                            </m:r>
                          </m:e>
                        </m:d>
                      </m:e>
                      <m:sup>
                        <m:r>
                          <a:rPr lang="en-US" sz="2000" i="1">
                            <a:latin typeface="Cambria Math" panose="02040503050406030204" pitchFamily="18" charset="0"/>
                          </a:rPr>
                          <m:t>2</m:t>
                        </m:r>
                      </m:sup>
                    </m:sSup>
                    <m:r>
                      <a:rPr lang="en-US" sz="2000" i="1">
                        <a:latin typeface="Cambria Math" panose="02040503050406030204" pitchFamily="18" charset="0"/>
                      </a:rPr>
                      <m:t>+150</m:t>
                    </m:r>
                  </m:oMath>
                </a14:m>
                <a:r>
                  <a:rPr lang="en-US" sz="2000" dirty="0"/>
                  <a:t> </a:t>
                </a:r>
              </a:p>
            </p:txBody>
          </p:sp>
        </mc:Choice>
        <mc:Fallback>
          <p:sp>
            <p:nvSpPr>
              <p:cNvPr id="3" name="Content Placeholder 2">
                <a:extLst>
                  <a:ext uri="{FF2B5EF4-FFF2-40B4-BE49-F238E27FC236}">
                    <a16:creationId xmlns:a16="http://schemas.microsoft.com/office/drawing/2014/main" id="{40988354-E270-E64D-B313-FA4F21967E05}"/>
                  </a:ext>
                </a:extLst>
              </p:cNvPr>
              <p:cNvSpPr>
                <a:spLocks noGrp="1" noRot="1" noChangeAspect="1" noMove="1" noResize="1" noEditPoints="1" noAdjustHandles="1" noChangeArrowheads="1" noChangeShapeType="1" noTextEdit="1"/>
              </p:cNvSpPr>
              <p:nvPr>
                <p:ph idx="1"/>
              </p:nvPr>
            </p:nvSpPr>
            <p:spPr>
              <a:xfrm>
                <a:off x="123566" y="963827"/>
                <a:ext cx="8785656" cy="5486400"/>
              </a:xfrm>
              <a:blipFill>
                <a:blip r:embed="rId2"/>
                <a:stretch>
                  <a:fillRect l="-722" t="-462"/>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145306E3-2108-334F-BF86-E1A0656A641D}"/>
              </a:ext>
            </a:extLst>
          </p:cNvPr>
          <p:cNvPicPr>
            <a:picLocks noChangeAspect="1"/>
          </p:cNvPicPr>
          <p:nvPr/>
        </p:nvPicPr>
        <p:blipFill>
          <a:blip r:embed="rId3"/>
          <a:stretch>
            <a:fillRect/>
          </a:stretch>
        </p:blipFill>
        <p:spPr>
          <a:xfrm>
            <a:off x="172994" y="2273300"/>
            <a:ext cx="4343400" cy="4584700"/>
          </a:xfrm>
          <a:prstGeom prst="rect">
            <a:avLst/>
          </a:prstGeom>
        </p:spPr>
      </p:pic>
      <p:sp>
        <p:nvSpPr>
          <p:cNvPr id="14" name="TextBox 13">
            <a:extLst>
              <a:ext uri="{FF2B5EF4-FFF2-40B4-BE49-F238E27FC236}">
                <a16:creationId xmlns:a16="http://schemas.microsoft.com/office/drawing/2014/main" id="{7D80763F-9C9D-6945-A994-D2FBF8E3DED7}"/>
              </a:ext>
            </a:extLst>
          </p:cNvPr>
          <p:cNvSpPr txBox="1"/>
          <p:nvPr/>
        </p:nvSpPr>
        <p:spPr>
          <a:xfrm>
            <a:off x="4565821" y="2458387"/>
            <a:ext cx="4343400" cy="3693319"/>
          </a:xfrm>
          <a:prstGeom prst="rect">
            <a:avLst/>
          </a:prstGeom>
          <a:noFill/>
        </p:spPr>
        <p:txBody>
          <a:bodyPr wrap="square" rtlCol="0">
            <a:spAutoFit/>
          </a:bodyPr>
          <a:lstStyle/>
          <a:p>
            <a:r>
              <a:rPr lang="en-US" b="1" dirty="0"/>
              <a:t>Key Features: x and y-intercepts and the vertex</a:t>
            </a:r>
          </a:p>
          <a:p>
            <a:endParaRPr lang="en-US" dirty="0"/>
          </a:p>
          <a:p>
            <a:r>
              <a:rPr lang="en-US" dirty="0"/>
              <a:t>What is an appropriate domain? Range?</a:t>
            </a:r>
          </a:p>
          <a:p>
            <a:endParaRPr lang="en-US" dirty="0"/>
          </a:p>
          <a:p>
            <a:endParaRPr lang="en-US" dirty="0"/>
          </a:p>
          <a:p>
            <a:endParaRPr lang="en-US" dirty="0"/>
          </a:p>
          <a:p>
            <a:r>
              <a:rPr lang="en-US" dirty="0"/>
              <a:t>What do the 3 and 150 represent?</a:t>
            </a:r>
          </a:p>
          <a:p>
            <a:endParaRPr lang="en-US" dirty="0"/>
          </a:p>
          <a:p>
            <a:endParaRPr lang="en-US" dirty="0"/>
          </a:p>
          <a:p>
            <a:endParaRPr lang="en-US" dirty="0"/>
          </a:p>
          <a:p>
            <a:r>
              <a:rPr lang="en-US" dirty="0"/>
              <a:t>What do the zeros of the function tell us about the ball’s flight?</a:t>
            </a:r>
          </a:p>
        </p:txBody>
      </p:sp>
    </p:spTree>
    <p:extLst>
      <p:ext uri="{BB962C8B-B14F-4D97-AF65-F5344CB8AC3E}">
        <p14:creationId xmlns:p14="http://schemas.microsoft.com/office/powerpoint/2010/main" val="1517152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Workshop</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Classwork17 #1-7</a:t>
            </a:r>
          </a:p>
          <a:p>
            <a:r>
              <a:rPr lang="en-US" dirty="0"/>
              <a:t>Summary/reflection question</a:t>
            </a:r>
          </a:p>
          <a:p>
            <a:pPr marL="0" indent="0">
              <a:buNone/>
            </a:pPr>
            <a:endParaRPr lang="en-US" dirty="0"/>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Classwork15 extensions</a:t>
            </a:r>
          </a:p>
          <a:p>
            <a:r>
              <a:rPr lang="en-US" dirty="0"/>
              <a:t>Linear equation practice</a:t>
            </a:r>
          </a:p>
          <a:p>
            <a:r>
              <a:rPr lang="en-US" dirty="0"/>
              <a:t>Exponents review</a:t>
            </a:r>
          </a:p>
          <a:p>
            <a:r>
              <a:rPr lang="en-US" dirty="0"/>
              <a:t>Slope practice</a:t>
            </a:r>
          </a:p>
          <a:p>
            <a:r>
              <a:rPr lang="en-US" dirty="0"/>
              <a:t>Vocabulary section</a:t>
            </a:r>
          </a:p>
        </p:txBody>
      </p:sp>
    </p:spTree>
    <p:extLst>
      <p:ext uri="{BB962C8B-B14F-4D97-AF65-F5344CB8AC3E}">
        <p14:creationId xmlns:p14="http://schemas.microsoft.com/office/powerpoint/2010/main" val="308024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Example, part 2</a:t>
            </a:r>
          </a:p>
        </p:txBody>
      </p:sp>
      <mc:AlternateContent xmlns:mc="http://schemas.openxmlformats.org/markup-compatibility/2006" xmlns:a14="http://schemas.microsoft.com/office/drawing/2010/main">
        <mc:Choice Requires="a14">
          <p:sp>
            <p:nvSpPr>
              <p:cNvPr id="5" name="TextBox 4"/>
              <p:cNvSpPr txBox="1"/>
              <p:nvPr/>
            </p:nvSpPr>
            <p:spPr>
              <a:xfrm>
                <a:off x="247815" y="978182"/>
                <a:ext cx="8673538" cy="652551"/>
              </a:xfrm>
              <a:prstGeom prst="rect">
                <a:avLst/>
              </a:prstGeom>
              <a:noFill/>
            </p:spPr>
            <p:txBody>
              <a:bodyPr wrap="square" rtlCol="0">
                <a:spAutoFit/>
              </a:bodyPr>
              <a:lstStyle/>
              <a:p>
                <a:r>
                  <a:rPr lang="en-US" dirty="0"/>
                  <a:t>Find an expression </a:t>
                </a:r>
                <a:r>
                  <a:rPr lang="en-US" u="sng" dirty="0"/>
                  <a:t>equivalent</a:t>
                </a:r>
                <a:r>
                  <a:rPr lang="en-US" dirty="0"/>
                  <a:t>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a:latin typeface="Cambria Math" panose="02040503050406030204" pitchFamily="18" charset="0"/>
                          </a:rPr>
                          <m:t>2</m:t>
                        </m:r>
                      </m:sup>
                    </m:sSup>
                    <m:r>
                      <a:rPr lang="en-US">
                        <a:latin typeface="Cambria Math" panose="02040503050406030204" pitchFamily="18" charset="0"/>
                      </a:rPr>
                      <m:t>+8</m:t>
                    </m:r>
                    <m:r>
                      <a:rPr lang="en-US" i="1">
                        <a:latin typeface="Cambria Math" panose="02040503050406030204" pitchFamily="18" charset="0"/>
                      </a:rPr>
                      <m:t>𝑥</m:t>
                    </m:r>
                    <m:r>
                      <a:rPr lang="en-US">
                        <a:latin typeface="Cambria Math" panose="02040503050406030204" pitchFamily="18" charset="0"/>
                      </a:rPr>
                      <m:t>+3</m:t>
                    </m:r>
                  </m:oMath>
                </a14:m>
                <a:r>
                  <a:rPr lang="en-US" i="1" dirty="0"/>
                  <a:t> </a:t>
                </a:r>
                <a:r>
                  <a:rPr lang="en-US" dirty="0"/>
                  <a:t>that includes a perfect square binomial.</a:t>
                </a:r>
                <a:r>
                  <a:rPr lang="en-US" dirty="0">
                    <a:effectLst/>
                  </a:rPr>
                  <a:t>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47815" y="978182"/>
                <a:ext cx="8673538" cy="652551"/>
              </a:xfrm>
              <a:prstGeom prst="rect">
                <a:avLst/>
              </a:prstGeom>
              <a:blipFill>
                <a:blip r:embed="rId2"/>
                <a:stretch>
                  <a:fillRect l="-586" t="-3846" b="-1346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FA5AAB85-DC97-6A4A-9828-121ED8718FF0}"/>
              </a:ext>
            </a:extLst>
          </p:cNvPr>
          <p:cNvPicPr>
            <a:picLocks noChangeAspect="1"/>
          </p:cNvPicPr>
          <p:nvPr/>
        </p:nvPicPr>
        <p:blipFill rotWithShape="1">
          <a:blip r:embed="rId3"/>
          <a:srcRect l="8237" t="8850" r="6339" b="6368"/>
          <a:stretch/>
        </p:blipFill>
        <p:spPr>
          <a:xfrm>
            <a:off x="524791" y="1673538"/>
            <a:ext cx="2169764" cy="2045778"/>
          </a:xfrm>
          <a:prstGeom prst="rect">
            <a:avLst/>
          </a:prstGeom>
        </p:spPr>
      </p:pic>
      <p:pic>
        <p:nvPicPr>
          <p:cNvPr id="4" name="Picture 3">
            <a:extLst>
              <a:ext uri="{FF2B5EF4-FFF2-40B4-BE49-F238E27FC236}">
                <a16:creationId xmlns:a16="http://schemas.microsoft.com/office/drawing/2014/main" id="{5B730697-F873-EC41-9A44-9797B7D58FED}"/>
              </a:ext>
            </a:extLst>
          </p:cNvPr>
          <p:cNvPicPr>
            <a:picLocks noChangeAspect="1"/>
          </p:cNvPicPr>
          <p:nvPr/>
        </p:nvPicPr>
        <p:blipFill>
          <a:blip r:embed="rId4"/>
          <a:stretch>
            <a:fillRect/>
          </a:stretch>
        </p:blipFill>
        <p:spPr>
          <a:xfrm>
            <a:off x="524791" y="3924018"/>
            <a:ext cx="2171700" cy="1955800"/>
          </a:xfrm>
          <a:prstGeom prst="rect">
            <a:avLst/>
          </a:prstGeom>
        </p:spPr>
      </p:pic>
      <p:sp>
        <p:nvSpPr>
          <p:cNvPr id="6" name="TextBox 5">
            <a:extLst>
              <a:ext uri="{FF2B5EF4-FFF2-40B4-BE49-F238E27FC236}">
                <a16:creationId xmlns:a16="http://schemas.microsoft.com/office/drawing/2014/main" id="{542B06B2-A97E-1443-BE99-534C599CA63B}"/>
              </a:ext>
            </a:extLst>
          </p:cNvPr>
          <p:cNvSpPr txBox="1"/>
          <p:nvPr/>
        </p:nvSpPr>
        <p:spPr>
          <a:xfrm>
            <a:off x="2881410" y="1630733"/>
            <a:ext cx="5428853" cy="646331"/>
          </a:xfrm>
          <a:prstGeom prst="rect">
            <a:avLst/>
          </a:prstGeom>
          <a:noFill/>
        </p:spPr>
        <p:txBody>
          <a:bodyPr wrap="square" rtlCol="0">
            <a:spAutoFit/>
          </a:bodyPr>
          <a:lstStyle/>
          <a:p>
            <a:r>
              <a:rPr lang="en-US" dirty="0"/>
              <a:t>To be a perfect square, want the same factors on each side of the square.</a:t>
            </a:r>
          </a:p>
        </p:txBody>
      </p:sp>
      <p:sp>
        <p:nvSpPr>
          <p:cNvPr id="7" name="TextBox 6">
            <a:extLst>
              <a:ext uri="{FF2B5EF4-FFF2-40B4-BE49-F238E27FC236}">
                <a16:creationId xmlns:a16="http://schemas.microsoft.com/office/drawing/2014/main" id="{68BF4E91-DAF8-2641-8FC9-D2C6AB6B655D}"/>
              </a:ext>
            </a:extLst>
          </p:cNvPr>
          <p:cNvSpPr txBox="1"/>
          <p:nvPr/>
        </p:nvSpPr>
        <p:spPr>
          <a:xfrm>
            <a:off x="3048000" y="2552700"/>
            <a:ext cx="5753100" cy="646331"/>
          </a:xfrm>
          <a:prstGeom prst="rect">
            <a:avLst/>
          </a:prstGeom>
          <a:noFill/>
        </p:spPr>
        <p:txBody>
          <a:bodyPr wrap="square" rtlCol="0">
            <a:spAutoFit/>
          </a:bodyPr>
          <a:lstStyle/>
          <a:p>
            <a:r>
              <a:rPr lang="en-US" dirty="0"/>
              <a:t>To “complete the square” the corner should have 16, but we only have 3.</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EC8DF61-40A5-0E4D-ABC3-7BE23CE01AAE}"/>
                  </a:ext>
                </a:extLst>
              </p:cNvPr>
              <p:cNvSpPr txBox="1"/>
              <p:nvPr/>
            </p:nvSpPr>
            <p:spPr>
              <a:xfrm>
                <a:off x="3048000" y="3719316"/>
                <a:ext cx="5873353" cy="923394"/>
              </a:xfrm>
              <a:prstGeom prst="rect">
                <a:avLst/>
              </a:prstGeom>
              <a:noFill/>
            </p:spPr>
            <p:txBody>
              <a:bodyPr wrap="square" rtlCol="0">
                <a:spAutoFit/>
              </a:bodyPr>
              <a:lstStyle/>
              <a:p>
                <a:r>
                  <a:rPr lang="en-US" dirty="0"/>
                  <a:t>To adjust, we need to add 13, but this would not be balanced, so we add AND subtract 13:</a:t>
                </a:r>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𝑥</m:t>
                      </m:r>
                      <m:r>
                        <a:rPr lang="en-US" b="0" i="1" smtClean="0">
                          <a:latin typeface="Cambria Math" panose="02040503050406030204" pitchFamily="18" charset="0"/>
                        </a:rPr>
                        <m:t>+3+13−13</m:t>
                      </m:r>
                    </m:oMath>
                  </m:oMathPara>
                </a14:m>
                <a:br>
                  <a:rPr lang="en-US" dirty="0"/>
                </a:br>
                <a:endParaRPr lang="en-US" dirty="0"/>
              </a:p>
            </p:txBody>
          </p:sp>
        </mc:Choice>
        <mc:Fallback xmlns="">
          <p:sp>
            <p:nvSpPr>
              <p:cNvPr id="8" name="TextBox 7">
                <a:extLst>
                  <a:ext uri="{FF2B5EF4-FFF2-40B4-BE49-F238E27FC236}">
                    <a16:creationId xmlns:a16="http://schemas.microsoft.com/office/drawing/2014/main" id="{7EC8DF61-40A5-0E4D-ABC3-7BE23CE01AAE}"/>
                  </a:ext>
                </a:extLst>
              </p:cNvPr>
              <p:cNvSpPr txBox="1">
                <a:spLocks noRot="1" noChangeAspect="1" noMove="1" noResize="1" noEditPoints="1" noAdjustHandles="1" noChangeArrowheads="1" noChangeShapeType="1" noTextEdit="1"/>
              </p:cNvSpPr>
              <p:nvPr/>
            </p:nvSpPr>
            <p:spPr>
              <a:xfrm>
                <a:off x="3048000" y="3719316"/>
                <a:ext cx="5873353" cy="923394"/>
              </a:xfrm>
              <a:prstGeom prst="rect">
                <a:avLst/>
              </a:prstGeom>
              <a:blipFill>
                <a:blip r:embed="rId5"/>
                <a:stretch>
                  <a:fillRect l="-866" t="-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790C75-36BB-1D41-8A4F-8F4D466EE6BF}"/>
                  </a:ext>
                </a:extLst>
              </p:cNvPr>
              <p:cNvSpPr txBox="1"/>
              <p:nvPr/>
            </p:nvSpPr>
            <p:spPr>
              <a:xfrm>
                <a:off x="3263900" y="4901918"/>
                <a:ext cx="5321300" cy="1477328"/>
              </a:xfrm>
              <a:prstGeom prst="rect">
                <a:avLst/>
              </a:prstGeom>
              <a:noFill/>
            </p:spPr>
            <p:txBody>
              <a:bodyPr wrap="square" rtlCol="0">
                <a:spAutoFit/>
              </a:bodyPr>
              <a:lstStyle/>
              <a:p>
                <a:r>
                  <a:rPr lang="en-US" dirty="0"/>
                  <a:t>Regroup:</a:t>
                </a: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+8</m:t>
                      </m:r>
                      <m:r>
                        <a:rPr lang="en-US" i="1">
                          <a:latin typeface="Cambria Math" panose="02040503050406030204" pitchFamily="18" charset="0"/>
                        </a:rPr>
                        <m:t>𝑥</m:t>
                      </m:r>
                      <m:r>
                        <a:rPr lang="en-US" i="1">
                          <a:latin typeface="Cambria Math" panose="02040503050406030204" pitchFamily="18" charset="0"/>
                        </a:rPr>
                        <m:t>+16)−13</m:t>
                      </m:r>
                    </m:oMath>
                  </m:oMathPara>
                </a14:m>
                <a:endParaRPr lang="en-US" dirty="0"/>
              </a:p>
              <a:p>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+4)</m:t>
                          </m:r>
                        </m:e>
                        <m:sup>
                          <m:r>
                            <a:rPr lang="en-US" i="1">
                              <a:latin typeface="Cambria Math" panose="02040503050406030204" pitchFamily="18" charset="0"/>
                            </a:rPr>
                            <m:t>2</m:t>
                          </m:r>
                        </m:sup>
                      </m:sSup>
                      <m:r>
                        <a:rPr lang="en-US" i="1">
                          <a:latin typeface="Cambria Math" panose="02040503050406030204" pitchFamily="18" charset="0"/>
                        </a:rPr>
                        <m:t> −13</m:t>
                      </m:r>
                    </m:oMath>
                  </m:oMathPara>
                </a14:m>
                <a:endParaRPr lang="en-US" dirty="0"/>
              </a:p>
              <a:p>
                <a:endParaRPr lang="en-US" dirty="0"/>
              </a:p>
            </p:txBody>
          </p:sp>
        </mc:Choice>
        <mc:Fallback xmlns="">
          <p:sp>
            <p:nvSpPr>
              <p:cNvPr id="9" name="TextBox 8">
                <a:extLst>
                  <a:ext uri="{FF2B5EF4-FFF2-40B4-BE49-F238E27FC236}">
                    <a16:creationId xmlns:a16="http://schemas.microsoft.com/office/drawing/2014/main" id="{DA790C75-36BB-1D41-8A4F-8F4D466EE6BF}"/>
                  </a:ext>
                </a:extLst>
              </p:cNvPr>
              <p:cNvSpPr txBox="1">
                <a:spLocks noRot="1" noChangeAspect="1" noMove="1" noResize="1" noEditPoints="1" noAdjustHandles="1" noChangeArrowheads="1" noChangeShapeType="1" noTextEdit="1"/>
              </p:cNvSpPr>
              <p:nvPr/>
            </p:nvSpPr>
            <p:spPr>
              <a:xfrm>
                <a:off x="3263900" y="4901918"/>
                <a:ext cx="5321300" cy="1477328"/>
              </a:xfrm>
              <a:prstGeom prst="rect">
                <a:avLst/>
              </a:prstGeom>
              <a:blipFill>
                <a:blip r:embed="rId6"/>
                <a:stretch>
                  <a:fillRect l="-952" t="-855"/>
                </a:stretch>
              </a:blipFill>
            </p:spPr>
            <p:txBody>
              <a:bodyPr/>
              <a:lstStyle/>
              <a:p>
                <a:r>
                  <a:rPr lang="en-US">
                    <a:noFill/>
                  </a:rPr>
                  <a:t> </a:t>
                </a:r>
              </a:p>
            </p:txBody>
          </p:sp>
        </mc:Fallback>
      </mc:AlternateContent>
    </p:spTree>
    <p:extLst>
      <p:ext uri="{BB962C8B-B14F-4D97-AF65-F5344CB8AC3E}">
        <p14:creationId xmlns:p14="http://schemas.microsoft.com/office/powerpoint/2010/main" val="31755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a:t>Notes – Completing the Square</a:t>
            </a:r>
          </a:p>
        </p:txBody>
      </p:sp>
      <p:sp>
        <p:nvSpPr>
          <p:cNvPr id="3" name="Content Placeholder 2"/>
          <p:cNvSpPr>
            <a:spLocks noGrp="1"/>
          </p:cNvSpPr>
          <p:nvPr>
            <p:ph idx="1"/>
          </p:nvPr>
        </p:nvSpPr>
        <p:spPr>
          <a:xfrm>
            <a:off x="247815" y="884850"/>
            <a:ext cx="8673538" cy="5619203"/>
          </a:xfrm>
        </p:spPr>
        <p:txBody>
          <a:bodyPr>
            <a:normAutofit/>
          </a:bodyPr>
          <a:lstStyle/>
          <a:p>
            <a:pPr marL="0" indent="0">
              <a:buNone/>
            </a:pPr>
            <a:r>
              <a:rPr lang="en-US" dirty="0"/>
              <a:t>In order to rewrite a quadratic expression or equation as a perfect square binomial, the 3</a:t>
            </a:r>
            <a:r>
              <a:rPr lang="en-US" baseline="30000" dirty="0"/>
              <a:t>rd</a:t>
            </a:r>
            <a:r>
              <a:rPr lang="en-US" dirty="0"/>
              <a:t> term (c) must be half of the middle term (b), squared.</a:t>
            </a:r>
          </a:p>
          <a:p>
            <a:pPr marL="0" indent="0">
              <a:buNone/>
            </a:pPr>
            <a:endParaRPr lang="en-US" dirty="0"/>
          </a:p>
          <a:p>
            <a:pPr marL="0" indent="0">
              <a:buNone/>
            </a:pPr>
            <a:r>
              <a:rPr lang="en-US" dirty="0"/>
              <a:t>If it isn’t already, you can adjust the expression or equation. In doing so, make sure you maintain </a:t>
            </a:r>
            <a:r>
              <a:rPr lang="en-US" u="sng" dirty="0"/>
              <a:t>equivalency</a:t>
            </a:r>
            <a:r>
              <a:rPr lang="en-US" dirty="0"/>
              <a:t>:</a:t>
            </a:r>
          </a:p>
          <a:p>
            <a:pPr marL="0" indent="0">
              <a:buNone/>
            </a:pPr>
            <a:r>
              <a:rPr lang="en-US" u="sng" dirty="0"/>
              <a:t>Expression</a:t>
            </a:r>
            <a:r>
              <a:rPr lang="en-US" dirty="0"/>
              <a:t> </a:t>
            </a:r>
            <a:r>
              <a:rPr lang="en-US" sz="2000" i="1" dirty="0"/>
              <a:t>(Lesson 11-12)</a:t>
            </a:r>
            <a:r>
              <a:rPr lang="en-US" dirty="0"/>
              <a:t>: add AND subtract the same number (so you are really just adding 0).</a:t>
            </a:r>
          </a:p>
          <a:p>
            <a:pPr marL="0" indent="0">
              <a:buNone/>
            </a:pPr>
            <a:r>
              <a:rPr lang="en-US" u="sng" dirty="0"/>
              <a:t>Equation</a:t>
            </a:r>
            <a:r>
              <a:rPr lang="en-US" dirty="0"/>
              <a:t> </a:t>
            </a:r>
            <a:r>
              <a:rPr lang="en-US" sz="2000" i="1" dirty="0"/>
              <a:t>(Lesson 13 and beyond)</a:t>
            </a:r>
            <a:r>
              <a:rPr lang="en-US" dirty="0"/>
              <a:t>: do the same thing to both sides of the equation</a:t>
            </a:r>
          </a:p>
        </p:txBody>
      </p:sp>
    </p:spTree>
    <p:extLst>
      <p:ext uri="{BB962C8B-B14F-4D97-AF65-F5344CB8AC3E}">
        <p14:creationId xmlns:p14="http://schemas.microsoft.com/office/powerpoint/2010/main" val="1827312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Classwork</a:t>
            </a:r>
          </a:p>
        </p:txBody>
      </p:sp>
      <p:sp>
        <p:nvSpPr>
          <p:cNvPr id="3" name="Text Placeholder 2"/>
          <p:cNvSpPr>
            <a:spLocks noGrp="1"/>
          </p:cNvSpPr>
          <p:nvPr>
            <p:ph type="body" idx="1"/>
          </p:nvPr>
        </p:nvSpPr>
        <p:spPr/>
        <p:txBody>
          <a:bodyPr>
            <a:noAutofit/>
          </a:bodyPr>
          <a:lstStyle/>
          <a:p>
            <a:r>
              <a:rPr lang="en-US" sz="3200" dirty="0"/>
              <a:t>Must Do</a:t>
            </a:r>
          </a:p>
        </p:txBody>
      </p:sp>
      <p:sp>
        <p:nvSpPr>
          <p:cNvPr id="4" name="Content Placeholder 3"/>
          <p:cNvSpPr>
            <a:spLocks noGrp="1"/>
          </p:cNvSpPr>
          <p:nvPr>
            <p:ph sz="half" idx="2"/>
          </p:nvPr>
        </p:nvSpPr>
        <p:spPr/>
        <p:txBody>
          <a:bodyPr/>
          <a:lstStyle/>
          <a:p>
            <a:r>
              <a:rPr lang="en-US" dirty="0"/>
              <a:t>Classwork11 #1 - 8</a:t>
            </a:r>
          </a:p>
          <a:p>
            <a:r>
              <a:rPr lang="en-US" dirty="0"/>
              <a:t>Reflection questions</a:t>
            </a:r>
          </a:p>
          <a:p>
            <a:pPr marL="0" indent="0">
              <a:buNone/>
            </a:pPr>
            <a:endParaRPr lang="en-US" dirty="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a:t>May Do</a:t>
            </a:r>
          </a:p>
        </p:txBody>
      </p:sp>
      <p:sp>
        <p:nvSpPr>
          <p:cNvPr id="6" name="Content Placeholder 5"/>
          <p:cNvSpPr>
            <a:spLocks noGrp="1"/>
          </p:cNvSpPr>
          <p:nvPr>
            <p:ph sz="quarter" idx="4"/>
          </p:nvPr>
        </p:nvSpPr>
        <p:spPr/>
        <p:txBody>
          <a:bodyPr/>
          <a:lstStyle/>
          <a:p>
            <a:r>
              <a:rPr lang="en-US" dirty="0"/>
              <a:t>Khan Academy</a:t>
            </a:r>
          </a:p>
          <a:p>
            <a:r>
              <a:rPr lang="en-US" dirty="0"/>
              <a:t>Exponents review</a:t>
            </a:r>
          </a:p>
          <a:p>
            <a:r>
              <a:rPr lang="en-US" dirty="0"/>
              <a:t>Linear equation practice</a:t>
            </a:r>
          </a:p>
          <a:p>
            <a:r>
              <a:rPr lang="en-US" dirty="0"/>
              <a:t>Slope practice</a:t>
            </a:r>
          </a:p>
          <a:p>
            <a:r>
              <a:rPr lang="en-US" dirty="0"/>
              <a:t>Test completion</a:t>
            </a:r>
          </a:p>
          <a:p>
            <a:r>
              <a:rPr lang="en-US" dirty="0"/>
              <a:t>Classwork11 #9-10</a:t>
            </a:r>
          </a:p>
          <a:p>
            <a:endParaRPr lang="en-US" dirty="0"/>
          </a:p>
          <a:p>
            <a:endParaRPr lang="en-US" dirty="0"/>
          </a:p>
          <a:p>
            <a:endParaRPr lang="en-US" dirty="0"/>
          </a:p>
        </p:txBody>
      </p:sp>
    </p:spTree>
    <p:extLst>
      <p:ext uri="{BB962C8B-B14F-4D97-AF65-F5344CB8AC3E}">
        <p14:creationId xmlns:p14="http://schemas.microsoft.com/office/powerpoint/2010/main" val="166332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 12</a:t>
            </a:r>
          </a:p>
        </p:txBody>
      </p:sp>
      <p:sp>
        <p:nvSpPr>
          <p:cNvPr id="3" name="Subtitle 2"/>
          <p:cNvSpPr>
            <a:spLocks noGrp="1"/>
          </p:cNvSpPr>
          <p:nvPr>
            <p:ph type="subTitle" idx="1"/>
          </p:nvPr>
        </p:nvSpPr>
        <p:spPr>
          <a:xfrm>
            <a:off x="685800" y="3505200"/>
            <a:ext cx="6629400" cy="1752600"/>
          </a:xfrm>
        </p:spPr>
        <p:txBody>
          <a:bodyPr/>
          <a:lstStyle/>
          <a:p>
            <a:r>
              <a:rPr lang="en-US" dirty="0"/>
              <a:t>Warm Up, example, notes, example, classwork</a:t>
            </a:r>
          </a:p>
        </p:txBody>
      </p:sp>
    </p:spTree>
    <p:extLst>
      <p:ext uri="{BB962C8B-B14F-4D97-AF65-F5344CB8AC3E}">
        <p14:creationId xmlns:p14="http://schemas.microsoft.com/office/powerpoint/2010/main" val="89230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920" y="115629"/>
            <a:ext cx="8229600" cy="990600"/>
          </a:xfrm>
        </p:spPr>
        <p:txBody>
          <a:bodyPr/>
          <a:lstStyle/>
          <a:p>
            <a:r>
              <a:rPr lang="en-US" dirty="0"/>
              <a:t>Warm Up</a:t>
            </a:r>
          </a:p>
        </p:txBody>
      </p:sp>
      <mc:AlternateContent xmlns:mc="http://schemas.openxmlformats.org/markup-compatibility/2006" xmlns:a14="http://schemas.microsoft.com/office/drawing/2010/main">
        <mc:Choice Requires="a14">
          <p:sp>
            <p:nvSpPr>
              <p:cNvPr id="4" name="TextBox 3"/>
              <p:cNvSpPr txBox="1"/>
              <p:nvPr/>
            </p:nvSpPr>
            <p:spPr>
              <a:xfrm>
                <a:off x="162920" y="917458"/>
                <a:ext cx="8813733" cy="1477328"/>
              </a:xfrm>
              <a:prstGeom prst="rect">
                <a:avLst/>
              </a:prstGeom>
              <a:noFill/>
            </p:spPr>
            <p:txBody>
              <a:bodyPr wrap="square" rtlCol="0">
                <a:spAutoFit/>
              </a:bodyPr>
              <a:lstStyle/>
              <a:p>
                <a:r>
                  <a:rPr lang="en-US" dirty="0"/>
                  <a:t>Rewrite each expression by completing the square. (Think about structure)</a:t>
                </a:r>
                <a:br>
                  <a:rPr lang="en-US" dirty="0"/>
                </a:br>
                <a:endParaRPr lang="en-US" dirty="0"/>
              </a:p>
              <a:p>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𝑧</m:t>
                    </m:r>
                    <m:r>
                      <a:rPr lang="en-US" b="0" i="1" smtClean="0">
                        <a:latin typeface="Cambria Math" panose="02040503050406030204" pitchFamily="18" charset="0"/>
                      </a:rPr>
                      <m:t>+8</m:t>
                    </m:r>
                  </m:oMath>
                </a14:m>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+0.6</m:t>
                    </m:r>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a:t>
                </a:r>
              </a:p>
              <a:p>
                <a:endParaRPr lang="en-US"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2920" y="917458"/>
                <a:ext cx="8813733" cy="1477328"/>
              </a:xfrm>
              <a:prstGeom prst="rect">
                <a:avLst/>
              </a:prstGeom>
              <a:blipFill>
                <a:blip r:embed="rId2"/>
                <a:stretch>
                  <a:fillRect l="-576" t="-1709"/>
                </a:stretch>
              </a:blipFill>
            </p:spPr>
            <p:txBody>
              <a:bodyPr/>
              <a:lstStyle/>
              <a:p>
                <a:r>
                  <a:rPr lang="en-US">
                    <a:noFill/>
                  </a:rPr>
                  <a:t> </a:t>
                </a:r>
              </a:p>
            </p:txBody>
          </p:sp>
        </mc:Fallback>
      </mc:AlternateContent>
    </p:spTree>
    <p:extLst>
      <p:ext uri="{BB962C8B-B14F-4D97-AF65-F5344CB8AC3E}">
        <p14:creationId xmlns:p14="http://schemas.microsoft.com/office/powerpoint/2010/main" val="4248212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11131</TotalTime>
  <Words>2094</Words>
  <Application>Microsoft Macintosh PowerPoint</Application>
  <PresentationFormat>On-screen Show (4:3)</PresentationFormat>
  <Paragraphs>314</Paragraphs>
  <Slides>46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Cambria Math</vt:lpstr>
      <vt:lpstr>Clarity</vt:lpstr>
      <vt:lpstr>Lesson 11</vt:lpstr>
      <vt:lpstr>Warm Up</vt:lpstr>
      <vt:lpstr>Warm Up</vt:lpstr>
      <vt:lpstr>Example, part 1</vt:lpstr>
      <vt:lpstr>Example, part 2</vt:lpstr>
      <vt:lpstr>Notes – Completing the Square</vt:lpstr>
      <vt:lpstr>Classwork</vt:lpstr>
      <vt:lpstr>Lesson 12</vt:lpstr>
      <vt:lpstr>Warm Up</vt:lpstr>
      <vt:lpstr>Example 1</vt:lpstr>
      <vt:lpstr>Notes – Business Application Vocab</vt:lpstr>
      <vt:lpstr>Example 2</vt:lpstr>
      <vt:lpstr>Workshop</vt:lpstr>
      <vt:lpstr>Lesson 13</vt:lpstr>
      <vt:lpstr>Warm Up</vt:lpstr>
      <vt:lpstr>Example 1</vt:lpstr>
      <vt:lpstr>Example 1, follow up</vt:lpstr>
      <vt:lpstr>Notes</vt:lpstr>
      <vt:lpstr>Example 2</vt:lpstr>
      <vt:lpstr>Classwork</vt:lpstr>
      <vt:lpstr>Lesson 14</vt:lpstr>
      <vt:lpstr>Warm Up</vt:lpstr>
      <vt:lpstr>Intro </vt:lpstr>
      <vt:lpstr>PowerPoint Presentation</vt:lpstr>
      <vt:lpstr>Notes – The Quadratic Formula</vt:lpstr>
      <vt:lpstr>Example</vt:lpstr>
      <vt:lpstr>Classwork</vt:lpstr>
      <vt:lpstr>Lesson 15</vt:lpstr>
      <vt:lpstr>Warm Up</vt:lpstr>
      <vt:lpstr>Classwork, part 1</vt:lpstr>
      <vt:lpstr>Discussion</vt:lpstr>
      <vt:lpstr>Notes</vt:lpstr>
      <vt:lpstr>Classwork</vt:lpstr>
      <vt:lpstr>Lesson 16</vt:lpstr>
      <vt:lpstr>Warm Up</vt:lpstr>
      <vt:lpstr>Recall</vt:lpstr>
      <vt:lpstr>Examples</vt:lpstr>
      <vt:lpstr>Notes</vt:lpstr>
      <vt:lpstr>Workshop</vt:lpstr>
      <vt:lpstr>Lesson 17</vt:lpstr>
      <vt:lpstr>Warm Up</vt:lpstr>
      <vt:lpstr>Example (continued from warm up)</vt:lpstr>
      <vt:lpstr>Example (continued from warm up)</vt:lpstr>
      <vt:lpstr>Example Summary / Notes</vt:lpstr>
      <vt:lpstr>Example, last part</vt:lpstr>
      <vt:lpstr>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Bovill, Megan</cp:lastModifiedBy>
  <cp:revision>461</cp:revision>
  <dcterms:created xsi:type="dcterms:W3CDTF">2017-09-23T20:54:56Z</dcterms:created>
  <dcterms:modified xsi:type="dcterms:W3CDTF">2019-03-27T17:23:17Z</dcterms:modified>
</cp:coreProperties>
</file>