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7"/>
  </p:notesMasterIdLst>
  <p:sldIdLst>
    <p:sldId id="269" r:id="rId2"/>
    <p:sldId id="323" r:id="rId3"/>
    <p:sldId id="417" r:id="rId4"/>
    <p:sldId id="324" r:id="rId5"/>
    <p:sldId id="331" r:id="rId6"/>
    <p:sldId id="426" r:id="rId7"/>
    <p:sldId id="274" r:id="rId8"/>
    <p:sldId id="270" r:id="rId9"/>
    <p:sldId id="277" r:id="rId10"/>
    <p:sldId id="328" r:id="rId11"/>
    <p:sldId id="427" r:id="rId12"/>
    <p:sldId id="428" r:id="rId13"/>
    <p:sldId id="429" r:id="rId14"/>
    <p:sldId id="430" r:id="rId15"/>
    <p:sldId id="329" r:id="rId16"/>
    <p:sldId id="278" r:id="rId17"/>
    <p:sldId id="288" r:id="rId18"/>
    <p:sldId id="336" r:id="rId19"/>
    <p:sldId id="431" r:id="rId20"/>
    <p:sldId id="368" r:id="rId21"/>
    <p:sldId id="432" r:id="rId22"/>
    <p:sldId id="433" r:id="rId23"/>
    <p:sldId id="434" r:id="rId24"/>
    <p:sldId id="292" r:id="rId25"/>
    <p:sldId id="293" r:id="rId26"/>
    <p:sldId id="345" r:id="rId27"/>
    <p:sldId id="346" r:id="rId28"/>
    <p:sldId id="435" r:id="rId29"/>
    <p:sldId id="295" r:id="rId30"/>
    <p:sldId id="296" r:id="rId31"/>
    <p:sldId id="342" r:id="rId32"/>
    <p:sldId id="420" r:id="rId33"/>
    <p:sldId id="436" r:id="rId34"/>
    <p:sldId id="437" r:id="rId35"/>
    <p:sldId id="421" r:id="rId36"/>
    <p:sldId id="438" r:id="rId37"/>
    <p:sldId id="439" r:id="rId38"/>
    <p:sldId id="440" r:id="rId39"/>
    <p:sldId id="441" r:id="rId40"/>
    <p:sldId id="298" r:id="rId41"/>
    <p:sldId id="300" r:id="rId42"/>
    <p:sldId id="354" r:id="rId43"/>
    <p:sldId id="355" r:id="rId44"/>
    <p:sldId id="305" r:id="rId45"/>
    <p:sldId id="44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0"/>
    <p:restoredTop sz="92897"/>
  </p:normalViewPr>
  <p:slideViewPr>
    <p:cSldViewPr snapToGrid="0" snapToObjects="1">
      <p:cViewPr varScale="1">
        <p:scale>
          <a:sx n="63" d="100"/>
          <a:sy n="63" d="100"/>
        </p:scale>
        <p:origin x="39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07631-2CDB-D649-A0EA-8ED822A76B5F}" type="datetimeFigureOut">
              <a:rPr lang="en-US" smtClean="0"/>
              <a:t>3/29/19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FA70B-430B-AB43-A451-48BA9D372E9B}" type="slidenum">
              <a:rPr lang="en-US" smtClean="0"/>
              <a:t>‹#›</a:t>
            </a:fld>
            <a:endParaRPr lang="en-US"/>
          </a:p>
        </p:txBody>
      </p:sp>
    </p:spTree>
    <p:extLst>
      <p:ext uri="{BB962C8B-B14F-4D97-AF65-F5344CB8AC3E}">
        <p14:creationId xmlns:p14="http://schemas.microsoft.com/office/powerpoint/2010/main" val="194329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FA70B-430B-AB43-A451-48BA9D372E9B}" type="slidenum">
              <a:rPr lang="en-US" smtClean="0"/>
              <a:t>18</a:t>
            </a:fld>
            <a:endParaRPr lang="en-US"/>
          </a:p>
        </p:txBody>
      </p:sp>
    </p:spTree>
    <p:extLst>
      <p:ext uri="{BB962C8B-B14F-4D97-AF65-F5344CB8AC3E}">
        <p14:creationId xmlns:p14="http://schemas.microsoft.com/office/powerpoint/2010/main" val="308454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FA70B-430B-AB43-A451-48BA9D372E9B}" type="slidenum">
              <a:rPr lang="en-US" smtClean="0"/>
              <a:t>19</a:t>
            </a:fld>
            <a:endParaRPr lang="en-US"/>
          </a:p>
        </p:txBody>
      </p:sp>
    </p:spTree>
    <p:extLst>
      <p:ext uri="{BB962C8B-B14F-4D97-AF65-F5344CB8AC3E}">
        <p14:creationId xmlns:p14="http://schemas.microsoft.com/office/powerpoint/2010/main" val="304563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FA70B-430B-AB43-A451-48BA9D372E9B}" type="slidenum">
              <a:rPr lang="en-US" smtClean="0"/>
              <a:t>20</a:t>
            </a:fld>
            <a:endParaRPr lang="en-US"/>
          </a:p>
        </p:txBody>
      </p:sp>
    </p:spTree>
    <p:extLst>
      <p:ext uri="{BB962C8B-B14F-4D97-AF65-F5344CB8AC3E}">
        <p14:creationId xmlns:p14="http://schemas.microsoft.com/office/powerpoint/2010/main" val="284597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Friday, March 29,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Friday, March 29,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Friday, March 29,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Friday, March 29,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Friday, March 29,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Friday, March 29,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Friday, March 29,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Friday, March 29,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Friday, March 29,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Friday, March 29,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Friday, March 29,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Friday, March 29,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18</a:t>
            </a:r>
          </a:p>
        </p:txBody>
      </p:sp>
      <p:sp>
        <p:nvSpPr>
          <p:cNvPr id="3" name="Subtitle 2"/>
          <p:cNvSpPr>
            <a:spLocks noGrp="1"/>
          </p:cNvSpPr>
          <p:nvPr>
            <p:ph type="subTitle" idx="1"/>
          </p:nvPr>
        </p:nvSpPr>
        <p:spPr>
          <a:xfrm>
            <a:off x="685799" y="3505200"/>
            <a:ext cx="7677969" cy="1752600"/>
          </a:xfrm>
        </p:spPr>
        <p:txBody>
          <a:bodyPr/>
          <a:lstStyle/>
          <a:p>
            <a:r>
              <a:rPr lang="en-US" dirty="0"/>
              <a:t>Warm up, opening, classwork/discussion, notes</a:t>
            </a:r>
          </a:p>
        </p:txBody>
      </p:sp>
    </p:spTree>
    <p:extLst>
      <p:ext uri="{BB962C8B-B14F-4D97-AF65-F5344CB8AC3E}">
        <p14:creationId xmlns:p14="http://schemas.microsoft.com/office/powerpoint/2010/main" val="160072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920" y="115629"/>
            <a:ext cx="8229600" cy="990600"/>
          </a:xfrm>
        </p:spPr>
        <p:txBody>
          <a:bodyPr/>
          <a:lstStyle/>
          <a:p>
            <a:r>
              <a:rPr lang="en-US" dirty="0"/>
              <a:t>Warm Up</a:t>
            </a:r>
          </a:p>
        </p:txBody>
      </p:sp>
      <p:pic>
        <p:nvPicPr>
          <p:cNvPr id="6" name="Picture 5">
            <a:extLst>
              <a:ext uri="{FF2B5EF4-FFF2-40B4-BE49-F238E27FC236}">
                <a16:creationId xmlns:a16="http://schemas.microsoft.com/office/drawing/2014/main" id="{13EB8489-0CB5-6043-9F8F-9E2820C65F87}"/>
              </a:ext>
            </a:extLst>
          </p:cNvPr>
          <p:cNvPicPr>
            <a:picLocks noChangeAspect="1"/>
          </p:cNvPicPr>
          <p:nvPr/>
        </p:nvPicPr>
        <p:blipFill>
          <a:blip r:embed="rId2"/>
          <a:stretch>
            <a:fillRect/>
          </a:stretch>
        </p:blipFill>
        <p:spPr>
          <a:xfrm>
            <a:off x="0" y="1106229"/>
            <a:ext cx="9144000" cy="1548581"/>
          </a:xfrm>
          <a:prstGeom prst="rect">
            <a:avLst/>
          </a:prstGeom>
        </p:spPr>
      </p:pic>
    </p:spTree>
    <p:extLst>
      <p:ext uri="{BB962C8B-B14F-4D97-AF65-F5344CB8AC3E}">
        <p14:creationId xmlns:p14="http://schemas.microsoft.com/office/powerpoint/2010/main" val="424821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086A04-1470-2F48-B911-8777D441576B}"/>
              </a:ext>
            </a:extLst>
          </p:cNvPr>
          <p:cNvPicPr>
            <a:picLocks noChangeAspect="1"/>
          </p:cNvPicPr>
          <p:nvPr/>
        </p:nvPicPr>
        <p:blipFill>
          <a:blip r:embed="rId2"/>
          <a:stretch>
            <a:fillRect/>
          </a:stretch>
        </p:blipFill>
        <p:spPr>
          <a:xfrm>
            <a:off x="649220" y="145568"/>
            <a:ext cx="7845560" cy="6712432"/>
          </a:xfrm>
          <a:prstGeom prst="rect">
            <a:avLst/>
          </a:prstGeom>
        </p:spPr>
      </p:pic>
    </p:spTree>
    <p:extLst>
      <p:ext uri="{BB962C8B-B14F-4D97-AF65-F5344CB8AC3E}">
        <p14:creationId xmlns:p14="http://schemas.microsoft.com/office/powerpoint/2010/main" val="386060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9F92FC-7447-A341-B321-EA4CA8271EE2}"/>
              </a:ext>
            </a:extLst>
          </p:cNvPr>
          <p:cNvPicPr>
            <a:picLocks noChangeAspect="1"/>
          </p:cNvPicPr>
          <p:nvPr/>
        </p:nvPicPr>
        <p:blipFill>
          <a:blip r:embed="rId2"/>
          <a:stretch>
            <a:fillRect/>
          </a:stretch>
        </p:blipFill>
        <p:spPr>
          <a:xfrm>
            <a:off x="1135673" y="739075"/>
            <a:ext cx="7136615" cy="5616146"/>
          </a:xfrm>
          <a:prstGeom prst="rect">
            <a:avLst/>
          </a:prstGeom>
        </p:spPr>
      </p:pic>
    </p:spTree>
    <p:extLst>
      <p:ext uri="{BB962C8B-B14F-4D97-AF65-F5344CB8AC3E}">
        <p14:creationId xmlns:p14="http://schemas.microsoft.com/office/powerpoint/2010/main" val="428500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391"/>
            <a:ext cx="8229600" cy="990600"/>
          </a:xfrm>
        </p:spPr>
        <p:txBody>
          <a:bodyPr/>
          <a:lstStyle/>
          <a:p>
            <a:r>
              <a:rPr lang="en-US" dirty="0"/>
              <a:t>Example</a:t>
            </a:r>
          </a:p>
        </p:txBody>
      </p:sp>
      <p:sp>
        <p:nvSpPr>
          <p:cNvPr id="12" name="Rectangle 11"/>
          <p:cNvSpPr/>
          <p:nvPr/>
        </p:nvSpPr>
        <p:spPr>
          <a:xfrm>
            <a:off x="226828" y="974325"/>
            <a:ext cx="8726295" cy="1200329"/>
          </a:xfrm>
          <a:prstGeom prst="rect">
            <a:avLst/>
          </a:prstGeom>
        </p:spPr>
        <p:txBody>
          <a:bodyPr wrap="square">
            <a:spAutoFit/>
          </a:bodyPr>
          <a:lstStyle/>
          <a:p>
            <a:r>
              <a:rPr lang="en-US" dirty="0"/>
              <a:t>For each graph, answer the following:</a:t>
            </a:r>
          </a:p>
          <a:p>
            <a:pPr marL="285750" lvl="0" indent="-285750">
              <a:buFont typeface="Arial" panose="020B0604020202020204" pitchFamily="34" charset="0"/>
              <a:buChar char="•"/>
            </a:pPr>
            <a:r>
              <a:rPr lang="en-US" dirty="0"/>
              <a:t>What is the parent function?	</a:t>
            </a:r>
          </a:p>
          <a:p>
            <a:pPr marL="285750" lvl="0" indent="-285750">
              <a:buFont typeface="Arial" panose="020B0604020202020204" pitchFamily="34" charset="0"/>
              <a:buChar char="•"/>
            </a:pPr>
            <a:r>
              <a:rPr lang="en-US" dirty="0"/>
              <a:t>How does the translated graph relate to the graph of the parent function?</a:t>
            </a:r>
          </a:p>
          <a:p>
            <a:pPr marL="285750" lvl="0" indent="-285750">
              <a:buFont typeface="Arial" panose="020B0604020202020204" pitchFamily="34" charset="0"/>
              <a:buChar char="•"/>
            </a:pPr>
            <a:r>
              <a:rPr lang="en-US" dirty="0"/>
              <a:t>Write the formula for the function depicted by the translated graph.</a:t>
            </a:r>
          </a:p>
        </p:txBody>
      </p:sp>
      <p:pic>
        <p:nvPicPr>
          <p:cNvPr id="4" name="Picture 3">
            <a:extLst>
              <a:ext uri="{FF2B5EF4-FFF2-40B4-BE49-F238E27FC236}">
                <a16:creationId xmlns:a16="http://schemas.microsoft.com/office/drawing/2014/main" id="{0B932058-87C1-0E41-BE49-DEDE7BD4ACEC}"/>
              </a:ext>
            </a:extLst>
          </p:cNvPr>
          <p:cNvPicPr/>
          <p:nvPr/>
        </p:nvPicPr>
        <p:blipFill>
          <a:blip r:embed="rId2">
            <a:extLst>
              <a:ext uri="{28A0092B-C50C-407E-A947-70E740481C1C}">
                <a14:useLocalDpi xmlns:a14="http://schemas.microsoft.com/office/drawing/2010/main" val="0"/>
              </a:ext>
            </a:extLst>
          </a:blip>
          <a:stretch>
            <a:fillRect/>
          </a:stretch>
        </p:blipFill>
        <p:spPr>
          <a:xfrm>
            <a:off x="500899" y="2326813"/>
            <a:ext cx="4445173" cy="3783042"/>
          </a:xfrm>
          <a:prstGeom prst="rect">
            <a:avLst/>
          </a:prstGeom>
        </p:spPr>
      </p:pic>
    </p:spTree>
    <p:extLst>
      <p:ext uri="{BB962C8B-B14F-4D97-AF65-F5344CB8AC3E}">
        <p14:creationId xmlns:p14="http://schemas.microsoft.com/office/powerpoint/2010/main" val="204979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391"/>
            <a:ext cx="8229600" cy="990600"/>
          </a:xfrm>
        </p:spPr>
        <p:txBody>
          <a:bodyPr/>
          <a:lstStyle/>
          <a:p>
            <a:r>
              <a:rPr lang="en-US" dirty="0"/>
              <a:t>Example</a:t>
            </a:r>
          </a:p>
        </p:txBody>
      </p:sp>
      <p:sp>
        <p:nvSpPr>
          <p:cNvPr id="12" name="Rectangle 11"/>
          <p:cNvSpPr/>
          <p:nvPr/>
        </p:nvSpPr>
        <p:spPr>
          <a:xfrm>
            <a:off x="226828" y="974325"/>
            <a:ext cx="8726295" cy="1200329"/>
          </a:xfrm>
          <a:prstGeom prst="rect">
            <a:avLst/>
          </a:prstGeom>
        </p:spPr>
        <p:txBody>
          <a:bodyPr wrap="square">
            <a:spAutoFit/>
          </a:bodyPr>
          <a:lstStyle/>
          <a:p>
            <a:r>
              <a:rPr lang="en-US" dirty="0"/>
              <a:t>For each graph, answer the following:</a:t>
            </a:r>
          </a:p>
          <a:p>
            <a:pPr marL="285750" lvl="0" indent="-285750">
              <a:buFont typeface="Arial" panose="020B0604020202020204" pitchFamily="34" charset="0"/>
              <a:buChar char="•"/>
            </a:pPr>
            <a:r>
              <a:rPr lang="en-US" dirty="0"/>
              <a:t>What is the parent function?	</a:t>
            </a:r>
          </a:p>
          <a:p>
            <a:pPr marL="285750" lvl="0" indent="-285750">
              <a:buFont typeface="Arial" panose="020B0604020202020204" pitchFamily="34" charset="0"/>
              <a:buChar char="•"/>
            </a:pPr>
            <a:r>
              <a:rPr lang="en-US" dirty="0"/>
              <a:t>How does the translated graph relate to the graph of the parent function?</a:t>
            </a:r>
          </a:p>
          <a:p>
            <a:pPr marL="285750" lvl="0" indent="-285750">
              <a:buFont typeface="Arial" panose="020B0604020202020204" pitchFamily="34" charset="0"/>
              <a:buChar char="•"/>
            </a:pPr>
            <a:r>
              <a:rPr lang="en-US" dirty="0"/>
              <a:t>Write the formula for the function depicted by the translated graph.</a:t>
            </a:r>
          </a:p>
        </p:txBody>
      </p:sp>
      <p:pic>
        <p:nvPicPr>
          <p:cNvPr id="5" name="Picture 4">
            <a:extLst>
              <a:ext uri="{FF2B5EF4-FFF2-40B4-BE49-F238E27FC236}">
                <a16:creationId xmlns:a16="http://schemas.microsoft.com/office/drawing/2014/main" id="{0BDC2BA0-5AA3-7E4E-9BA7-F5F2B8B0CDE0}"/>
              </a:ext>
            </a:extLst>
          </p:cNvPr>
          <p:cNvPicPr/>
          <p:nvPr/>
        </p:nvPicPr>
        <p:blipFill>
          <a:blip r:embed="rId2">
            <a:extLst>
              <a:ext uri="{28A0092B-C50C-407E-A947-70E740481C1C}">
                <a14:useLocalDpi xmlns:a14="http://schemas.microsoft.com/office/drawing/2010/main" val="0"/>
              </a:ext>
            </a:extLst>
          </a:blip>
          <a:stretch>
            <a:fillRect/>
          </a:stretch>
        </p:blipFill>
        <p:spPr>
          <a:xfrm>
            <a:off x="840278" y="2419349"/>
            <a:ext cx="4341321" cy="3593523"/>
          </a:xfrm>
          <a:prstGeom prst="rect">
            <a:avLst/>
          </a:prstGeom>
        </p:spPr>
      </p:pic>
    </p:spTree>
    <p:extLst>
      <p:ext uri="{BB962C8B-B14F-4D97-AF65-F5344CB8AC3E}">
        <p14:creationId xmlns:p14="http://schemas.microsoft.com/office/powerpoint/2010/main" val="52745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391"/>
            <a:ext cx="8229600" cy="990600"/>
          </a:xfrm>
        </p:spPr>
        <p:txBody>
          <a:bodyPr/>
          <a:lstStyle/>
          <a:p>
            <a:r>
              <a:rPr lang="en-US" dirty="0"/>
              <a:t>Example</a:t>
            </a:r>
          </a:p>
        </p:txBody>
      </p:sp>
      <p:sp>
        <p:nvSpPr>
          <p:cNvPr id="12" name="Rectangle 11"/>
          <p:cNvSpPr/>
          <p:nvPr/>
        </p:nvSpPr>
        <p:spPr>
          <a:xfrm>
            <a:off x="226828" y="974325"/>
            <a:ext cx="8726295" cy="1200329"/>
          </a:xfrm>
          <a:prstGeom prst="rect">
            <a:avLst/>
          </a:prstGeom>
        </p:spPr>
        <p:txBody>
          <a:bodyPr wrap="square">
            <a:spAutoFit/>
          </a:bodyPr>
          <a:lstStyle/>
          <a:p>
            <a:r>
              <a:rPr lang="en-US" dirty="0"/>
              <a:t>For each graph, answer the following:</a:t>
            </a:r>
          </a:p>
          <a:p>
            <a:pPr marL="285750" lvl="0" indent="-285750">
              <a:buFont typeface="Arial" panose="020B0604020202020204" pitchFamily="34" charset="0"/>
              <a:buChar char="•"/>
            </a:pPr>
            <a:r>
              <a:rPr lang="en-US" dirty="0"/>
              <a:t>What is the parent function?	</a:t>
            </a:r>
          </a:p>
          <a:p>
            <a:pPr marL="285750" lvl="0" indent="-285750">
              <a:buFont typeface="Arial" panose="020B0604020202020204" pitchFamily="34" charset="0"/>
              <a:buChar char="•"/>
            </a:pPr>
            <a:r>
              <a:rPr lang="en-US" dirty="0"/>
              <a:t>How does the translated graph relate to the graph of the parent function?</a:t>
            </a:r>
          </a:p>
          <a:p>
            <a:pPr marL="285750" lvl="0" indent="-285750">
              <a:buFont typeface="Arial" panose="020B0604020202020204" pitchFamily="34" charset="0"/>
              <a:buChar char="•"/>
            </a:pPr>
            <a:r>
              <a:rPr lang="en-US" dirty="0"/>
              <a:t>Write the formula for the function depicted by the translated graph.</a:t>
            </a:r>
          </a:p>
        </p:txBody>
      </p:sp>
      <p:pic>
        <p:nvPicPr>
          <p:cNvPr id="7" name="Picture 6">
            <a:extLst>
              <a:ext uri="{FF2B5EF4-FFF2-40B4-BE49-F238E27FC236}">
                <a16:creationId xmlns:a16="http://schemas.microsoft.com/office/drawing/2014/main" id="{1895C017-81C5-0E47-A5EF-945FA3C49E59}"/>
              </a:ext>
            </a:extLst>
          </p:cNvPr>
          <p:cNvPicPr/>
          <p:nvPr/>
        </p:nvPicPr>
        <p:blipFill>
          <a:blip r:embed="rId2">
            <a:extLst>
              <a:ext uri="{28A0092B-C50C-407E-A947-70E740481C1C}">
                <a14:useLocalDpi xmlns:a14="http://schemas.microsoft.com/office/drawing/2010/main" val="0"/>
              </a:ext>
            </a:extLst>
          </a:blip>
          <a:stretch>
            <a:fillRect/>
          </a:stretch>
        </p:blipFill>
        <p:spPr>
          <a:xfrm>
            <a:off x="492327" y="2417445"/>
            <a:ext cx="4910946" cy="3844810"/>
          </a:xfrm>
          <a:prstGeom prst="rect">
            <a:avLst/>
          </a:prstGeom>
        </p:spPr>
      </p:pic>
    </p:spTree>
    <p:extLst>
      <p:ext uri="{BB962C8B-B14F-4D97-AF65-F5344CB8AC3E}">
        <p14:creationId xmlns:p14="http://schemas.microsoft.com/office/powerpoint/2010/main" val="2911760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Classwork19 #1-3</a:t>
            </a:r>
          </a:p>
          <a:p>
            <a:r>
              <a:rPr lang="en-US" dirty="0"/>
              <a:t>Summary/Reflection</a:t>
            </a:r>
          </a:p>
          <a:p>
            <a:endParaRPr lang="en-US" dirty="0"/>
          </a:p>
          <a:p>
            <a:pPr marL="0" indent="0">
              <a:buNone/>
            </a:pPr>
            <a:endParaRPr lang="en-US" sz="2000" dirty="0"/>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Crossing River/Carnival Bears</a:t>
            </a:r>
          </a:p>
          <a:p>
            <a:r>
              <a:rPr lang="en-US" dirty="0"/>
              <a:t>Linear Equation practice</a:t>
            </a:r>
          </a:p>
          <a:p>
            <a:r>
              <a:rPr lang="en-US" dirty="0"/>
              <a:t>Exponents review</a:t>
            </a:r>
          </a:p>
          <a:p>
            <a:r>
              <a:rPr lang="en-US" dirty="0"/>
              <a:t>Slope practice</a:t>
            </a:r>
          </a:p>
          <a:p>
            <a:pPr marL="0" indent="0">
              <a:buNone/>
            </a:pPr>
            <a:endParaRPr lang="en-US" dirty="0"/>
          </a:p>
          <a:p>
            <a:endParaRPr lang="en-US" dirty="0"/>
          </a:p>
        </p:txBody>
      </p:sp>
    </p:spTree>
    <p:extLst>
      <p:ext uri="{BB962C8B-B14F-4D97-AF65-F5344CB8AC3E}">
        <p14:creationId xmlns:p14="http://schemas.microsoft.com/office/powerpoint/2010/main" val="36143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20-21 Combo</a:t>
            </a:r>
          </a:p>
        </p:txBody>
      </p:sp>
      <p:sp>
        <p:nvSpPr>
          <p:cNvPr id="3" name="Subtitle 2"/>
          <p:cNvSpPr>
            <a:spLocks noGrp="1"/>
          </p:cNvSpPr>
          <p:nvPr>
            <p:ph type="subTitle" idx="1"/>
          </p:nvPr>
        </p:nvSpPr>
        <p:spPr>
          <a:xfrm>
            <a:off x="685800" y="3505200"/>
            <a:ext cx="6819900" cy="1752600"/>
          </a:xfrm>
        </p:spPr>
        <p:txBody>
          <a:bodyPr/>
          <a:lstStyle/>
          <a:p>
            <a:r>
              <a:rPr lang="en-US" dirty="0"/>
              <a:t>Warm up, review, examples, classwork</a:t>
            </a:r>
          </a:p>
        </p:txBody>
      </p:sp>
    </p:spTree>
    <p:extLst>
      <p:ext uri="{BB962C8B-B14F-4D97-AF65-F5344CB8AC3E}">
        <p14:creationId xmlns:p14="http://schemas.microsoft.com/office/powerpoint/2010/main" val="1969312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7"/>
                <a:ext cx="8699158" cy="5566724"/>
              </a:xfrm>
            </p:spPr>
            <p:txBody>
              <a:bodyPr>
                <a:normAutofit/>
              </a:bodyPr>
              <a:lstStyle/>
              <a:p>
                <a:pPr marL="0" indent="0">
                  <a:buNone/>
                </a:pPr>
                <a:r>
                  <a:rPr lang="en-US" dirty="0"/>
                  <a:t>The graph of a quadratic function defined by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has been translated </a:t>
                </a:r>
                <a14:m>
                  <m:oMath xmlns:m="http://schemas.openxmlformats.org/officeDocument/2006/math">
                    <m:r>
                      <a:rPr lang="en-US" i="1">
                        <a:latin typeface="Cambria Math" panose="02040503050406030204" pitchFamily="18" charset="0"/>
                      </a:rPr>
                      <m:t>5</m:t>
                    </m:r>
                  </m:oMath>
                </a14:m>
                <a:r>
                  <a:rPr lang="en-US" dirty="0"/>
                  <a:t> units to the left and </a:t>
                </a:r>
                <a14:m>
                  <m:oMath xmlns:m="http://schemas.openxmlformats.org/officeDocument/2006/math">
                    <m:r>
                      <a:rPr lang="en-US" i="1">
                        <a:latin typeface="Cambria Math" panose="02040503050406030204" pitchFamily="18" charset="0"/>
                      </a:rPr>
                      <m:t>3</m:t>
                    </m:r>
                  </m:oMath>
                </a14:m>
                <a:r>
                  <a:rPr lang="en-US" dirty="0"/>
                  <a:t> units up.  What is the formula for the function, </a:t>
                </a:r>
                <a14:m>
                  <m:oMath xmlns:m="http://schemas.openxmlformats.org/officeDocument/2006/math">
                    <m:r>
                      <a:rPr lang="en-US" i="1">
                        <a:latin typeface="Cambria Math" panose="02040503050406030204" pitchFamily="18" charset="0"/>
                      </a:rPr>
                      <m:t>𝑔</m:t>
                    </m:r>
                  </m:oMath>
                </a14:m>
                <a:r>
                  <a:rPr lang="en-US" dirty="0"/>
                  <a:t>, depicted by the translated graph?</a:t>
                </a:r>
              </a:p>
              <a:p>
                <a:pPr marL="0" indent="0">
                  <a:buNone/>
                </a:pPr>
                <a:r>
                  <a:rPr lang="en-US" dirty="0"/>
                  <a:t> </a:t>
                </a:r>
              </a:p>
              <a:p>
                <a:pPr marL="0" indent="0">
                  <a:buNone/>
                </a:pPr>
                <a:endParaRPr lang="en-US" dirty="0"/>
              </a:p>
              <a:p>
                <a:pPr marL="0" indent="0">
                  <a:buNone/>
                </a:pPr>
                <a:r>
                  <a:rPr lang="en-US" b="1" u="sng" dirty="0"/>
                  <a:t>Sketch</a:t>
                </a:r>
                <a:r>
                  <a:rPr lang="en-US" dirty="0"/>
                  <a:t> the graph of the equation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a:t>
                </a:r>
              </a:p>
              <a:p>
                <a:pPr marL="0" indent="0">
                  <a:buNone/>
                </a:pPr>
                <a:endParaRPr lang="en-US" dirty="0"/>
              </a:p>
              <a:p>
                <a:pPr marL="0" lvl="0" indent="0">
                  <a:buNone/>
                </a:pPr>
                <a:endParaRPr lang="en-US" dirty="0"/>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1019427"/>
                <a:ext cx="8699158" cy="5566724"/>
              </a:xfrm>
              <a:blipFill>
                <a:blip r:embed="rId3"/>
                <a:stretch>
                  <a:fillRect l="-1020" t="-45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Warm Up, part 1</a:t>
            </a:r>
          </a:p>
        </p:txBody>
      </p:sp>
    </p:spTree>
    <p:extLst>
      <p:ext uri="{BB962C8B-B14F-4D97-AF65-F5344CB8AC3E}">
        <p14:creationId xmlns:p14="http://schemas.microsoft.com/office/powerpoint/2010/main" val="313137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7"/>
                <a:ext cx="8699158" cy="5566724"/>
              </a:xfrm>
            </p:spPr>
            <p:txBody>
              <a:bodyPr>
                <a:normAutofit/>
              </a:bodyPr>
              <a:lstStyle/>
              <a:p>
                <a:pPr marL="0" lvl="0" indent="0">
                  <a:buNone/>
                </a:pPr>
                <a:r>
                  <a:rPr lang="en-US" dirty="0"/>
                  <a:t>A quadratic function is defined by </a:t>
                </a:r>
                <a14:m>
                  <m:oMath xmlns:m="http://schemas.openxmlformats.org/officeDocument/2006/math">
                    <m:r>
                      <a:rPr lang="en-US" i="1"/>
                      <m:t>𝑔</m:t>
                    </m:r>
                    <m:d>
                      <m:dPr>
                        <m:ctrlPr>
                          <a:rPr lang="en-US" i="1"/>
                        </m:ctrlPr>
                      </m:dPr>
                      <m:e>
                        <m:r>
                          <a:rPr lang="en-US" i="1"/>
                          <m:t>𝑥</m:t>
                        </m:r>
                      </m:e>
                    </m:d>
                    <m:r>
                      <a:rPr lang="en-US" i="1"/>
                      <m:t>=</m:t>
                    </m:r>
                    <m:sSup>
                      <m:sSupPr>
                        <m:ctrlPr>
                          <a:rPr lang="en-US" i="1"/>
                        </m:ctrlPr>
                      </m:sSupPr>
                      <m:e>
                        <m:r>
                          <a:rPr lang="en-US" i="1"/>
                          <m:t>2</m:t>
                        </m:r>
                        <m:r>
                          <a:rPr lang="en-US" i="1"/>
                          <m:t>𝑥</m:t>
                        </m:r>
                      </m:e>
                      <m:sup>
                        <m:r>
                          <a:rPr lang="en-US" i="1"/>
                          <m:t>2</m:t>
                        </m:r>
                      </m:sup>
                    </m:sSup>
                    <m:r>
                      <a:rPr lang="en-US" i="1"/>
                      <m:t>+12</m:t>
                    </m:r>
                    <m:r>
                      <a:rPr lang="en-US" i="1"/>
                      <m:t>𝑥</m:t>
                    </m:r>
                    <m:r>
                      <a:rPr lang="en-US" i="1"/>
                      <m:t>+1</m:t>
                    </m:r>
                  </m:oMath>
                </a14:m>
                <a:r>
                  <a:rPr lang="en-US" dirty="0"/>
                  <a:t>.  Write this in the completed-square (vertex) form. </a:t>
                </a:r>
              </a:p>
              <a:p>
                <a:endParaRPr lang="en-US" dirty="0"/>
              </a:p>
              <a:p>
                <a:endParaRPr lang="en-US" dirty="0"/>
              </a:p>
              <a:p>
                <a:endParaRPr lang="en-US" dirty="0"/>
              </a:p>
              <a:p>
                <a:endParaRPr lang="en-US" dirty="0"/>
              </a:p>
              <a:p>
                <a:endParaRPr lang="en-US" dirty="0"/>
              </a:p>
              <a:p>
                <a:pPr lvl="0"/>
                <a:r>
                  <a:rPr lang="en-US" sz="2000" dirty="0"/>
                  <a:t>Where is the vertex of the graph of this function located? </a:t>
                </a:r>
              </a:p>
              <a:p>
                <a:pPr marL="0" indent="0">
                  <a:buNone/>
                </a:pPr>
                <a:endParaRPr lang="en-US" sz="2000" dirty="0"/>
              </a:p>
              <a:p>
                <a:pPr lvl="0"/>
                <a:r>
                  <a:rPr lang="en-US" sz="2000" dirty="0"/>
                  <a:t>Look at the completed-square form of the function.  Can you name the parent function?  How do you know?</a:t>
                </a:r>
              </a:p>
              <a:p>
                <a:endParaRPr lang="en-US" sz="2000" dirty="0"/>
              </a:p>
              <a:p>
                <a:pPr lvl="0"/>
                <a:r>
                  <a:rPr lang="en-US" sz="2000" dirty="0"/>
                  <a:t>What transformations have been applied to the parent function to arrive at function </a:t>
                </a:r>
                <a14:m>
                  <m:oMath xmlns:m="http://schemas.openxmlformats.org/officeDocument/2006/math">
                    <m:r>
                      <a:rPr lang="en-US" sz="2000" i="1"/>
                      <m:t>𝑔</m:t>
                    </m:r>
                  </m:oMath>
                </a14:m>
                <a:r>
                  <a:rPr lang="en-US" sz="2000" dirty="0"/>
                  <a:t>?  Be specific. </a:t>
                </a:r>
                <a:r>
                  <a:rPr lang="en-US" dirty="0"/>
                  <a:t>	</a:t>
                </a:r>
              </a:p>
              <a:p>
                <a:pPr marL="0" indent="0">
                  <a:buNone/>
                </a:pPr>
                <a:endParaRPr lang="en-US" dirty="0"/>
              </a:p>
              <a:p>
                <a:pPr marL="0" lvl="0" indent="0">
                  <a:buNone/>
                </a:pPr>
                <a:endParaRPr lang="en-US" dirty="0"/>
              </a:p>
            </p:txBody>
          </p:sp>
        </mc:Choice>
        <mc:Fallback>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1019427"/>
                <a:ext cx="8699158" cy="5566724"/>
              </a:xfrm>
              <a:blipFill>
                <a:blip r:embed="rId3"/>
                <a:stretch>
                  <a:fillRect l="-1020" t="-455" r="-729" b="-90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Warm Up, part 2</a:t>
            </a:r>
          </a:p>
        </p:txBody>
      </p:sp>
    </p:spTree>
    <p:extLst>
      <p:ext uri="{BB962C8B-B14F-4D97-AF65-F5344CB8AC3E}">
        <p14:creationId xmlns:p14="http://schemas.microsoft.com/office/powerpoint/2010/main" val="57047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115170"/>
            <a:ext cx="8229600" cy="990600"/>
          </a:xfrm>
        </p:spPr>
        <p:txBody>
          <a:bodyPr/>
          <a:lstStyle/>
          <a:p>
            <a:r>
              <a:rPr lang="en-US" dirty="0"/>
              <a:t>Warm Up</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A423A76-D731-A249-B9D8-348366F51FA6}"/>
                  </a:ext>
                </a:extLst>
              </p:cNvPr>
              <p:cNvSpPr txBox="1"/>
              <p:nvPr/>
            </p:nvSpPr>
            <p:spPr>
              <a:xfrm>
                <a:off x="311150" y="850900"/>
                <a:ext cx="8521700" cy="3713581"/>
              </a:xfrm>
              <a:prstGeom prst="rect">
                <a:avLst/>
              </a:prstGeom>
              <a:noFill/>
            </p:spPr>
            <p:txBody>
              <a:bodyPr wrap="square" rtlCol="0">
                <a:spAutoFit/>
              </a:bodyPr>
              <a:lstStyle/>
              <a:p>
                <a:pPr lvl="1"/>
                <a:r>
                  <a:rPr lang="en-US" dirty="0"/>
                  <a:t>Evaluate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when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=7</m:t>
                    </m:r>
                  </m:oMath>
                </a14:m>
                <a:r>
                  <a:rPr lang="en-US" dirty="0"/>
                  <a:t>.</a:t>
                </a:r>
              </a:p>
              <a:p>
                <a:r>
                  <a:rPr lang="en-US" dirty="0"/>
                  <a:t> </a:t>
                </a:r>
                <a:endParaRPr lang="en-US" sz="1400" b="1" dirty="0"/>
              </a:p>
              <a:p>
                <a:r>
                  <a:rPr lang="en-US" dirty="0"/>
                  <a:t> </a:t>
                </a:r>
                <a:endParaRPr lang="en-US" sz="1400" b="1" dirty="0"/>
              </a:p>
              <a:p>
                <a:r>
                  <a:rPr lang="en-US" dirty="0"/>
                  <a:t> </a:t>
                </a:r>
                <a:endParaRPr lang="en-US" sz="1400" b="1" dirty="0"/>
              </a:p>
              <a:p>
                <a:pPr lvl="1"/>
                <a:r>
                  <a:rPr lang="en-US" dirty="0"/>
                  <a:t>Evaluate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𝑥</m:t>
                        </m:r>
                      </m:e>
                    </m:rad>
                  </m:oMath>
                </a14:m>
                <a:r>
                  <a:rPr lang="en-US" dirty="0"/>
                  <a:t> when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=81</m:t>
                    </m:r>
                  </m:oMath>
                </a14:m>
                <a:r>
                  <a:rPr lang="en-US" dirty="0"/>
                  <a:t>.</a:t>
                </a:r>
              </a:p>
              <a:p>
                <a:r>
                  <a:rPr lang="en-US" dirty="0"/>
                  <a:t> </a:t>
                </a:r>
                <a:endParaRPr lang="en-US" sz="1400" b="1" dirty="0"/>
              </a:p>
              <a:p>
                <a:r>
                  <a:rPr lang="en-US" dirty="0"/>
                  <a:t> </a:t>
                </a:r>
                <a:endParaRPr lang="en-US" sz="1400" b="1" dirty="0"/>
              </a:p>
              <a:p>
                <a:r>
                  <a:rPr lang="en-US" dirty="0"/>
                  <a:t> </a:t>
                </a:r>
                <a:endParaRPr lang="en-US" sz="1400" b="1" dirty="0"/>
              </a:p>
              <a:p>
                <a:pPr lvl="1"/>
                <a:r>
                  <a:rPr lang="en-US" dirty="0"/>
                  <a:t>Evaluate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oMath>
                </a14:m>
                <a:r>
                  <a:rPr lang="en-US" dirty="0"/>
                  <a:t> when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=5</m:t>
                    </m:r>
                  </m:oMath>
                </a14:m>
                <a:r>
                  <a:rPr lang="en-US" dirty="0"/>
                  <a:t>.</a:t>
                </a:r>
              </a:p>
              <a:p>
                <a:r>
                  <a:rPr lang="en-US" dirty="0"/>
                  <a:t> </a:t>
                </a:r>
                <a:endParaRPr lang="en-US" sz="1400" b="1" dirty="0"/>
              </a:p>
              <a:p>
                <a:r>
                  <a:rPr lang="en-US" dirty="0"/>
                  <a:t> </a:t>
                </a:r>
                <a:endParaRPr lang="en-US" sz="1400" b="1" dirty="0"/>
              </a:p>
              <a:p>
                <a:r>
                  <a:rPr lang="en-US" dirty="0"/>
                  <a:t> </a:t>
                </a:r>
                <a:endParaRPr lang="en-US" sz="1400" b="1" dirty="0"/>
              </a:p>
              <a:p>
                <a:pPr lvl="1"/>
                <a:r>
                  <a:rPr lang="en-US" dirty="0"/>
                  <a:t>Evaluate </a:t>
                </a:r>
                <a14:m>
                  <m:oMath xmlns:m="http://schemas.openxmlformats.org/officeDocument/2006/math">
                    <m:rad>
                      <m:radPr>
                        <m:ctrlPr>
                          <a:rPr lang="en-US" i="1">
                            <a:latin typeface="Cambria Math" panose="02040503050406030204" pitchFamily="18" charset="0"/>
                          </a:rPr>
                        </m:ctrlPr>
                      </m:radPr>
                      <m:deg>
                        <m:r>
                          <a:rPr lang="en-US" i="1">
                            <a:latin typeface="Cambria Math" panose="02040503050406030204" pitchFamily="18" charset="0"/>
                          </a:rPr>
                          <m:t>3</m:t>
                        </m:r>
                      </m:deg>
                      <m:e>
                        <m:r>
                          <a:rPr lang="en-US" i="1">
                            <a:latin typeface="Cambria Math" panose="02040503050406030204" pitchFamily="18" charset="0"/>
                          </a:rPr>
                          <m:t>𝑥</m:t>
                        </m:r>
                      </m:e>
                    </m:rad>
                  </m:oMath>
                </a14:m>
                <a:r>
                  <a:rPr lang="en-US" dirty="0"/>
                  <a:t> when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=27</m:t>
                    </m:r>
                  </m:oMath>
                </a14:m>
                <a:r>
                  <a:rPr lang="en-US" dirty="0"/>
                  <a:t>.</a:t>
                </a:r>
              </a:p>
            </p:txBody>
          </p:sp>
        </mc:Choice>
        <mc:Fallback xmlns="">
          <p:sp>
            <p:nvSpPr>
              <p:cNvPr id="3" name="TextBox 2">
                <a:extLst>
                  <a:ext uri="{FF2B5EF4-FFF2-40B4-BE49-F238E27FC236}">
                    <a16:creationId xmlns:a16="http://schemas.microsoft.com/office/drawing/2014/main" id="{AA423A76-D731-A249-B9D8-348366F51FA6}"/>
                  </a:ext>
                </a:extLst>
              </p:cNvPr>
              <p:cNvSpPr txBox="1">
                <a:spLocks noRot="1" noChangeAspect="1" noMove="1" noResize="1" noEditPoints="1" noAdjustHandles="1" noChangeArrowheads="1" noChangeShapeType="1" noTextEdit="1"/>
              </p:cNvSpPr>
              <p:nvPr/>
            </p:nvSpPr>
            <p:spPr>
              <a:xfrm>
                <a:off x="311150" y="850900"/>
                <a:ext cx="8521700" cy="3713581"/>
              </a:xfrm>
              <a:prstGeom prst="rect">
                <a:avLst/>
              </a:prstGeom>
              <a:blipFill>
                <a:blip r:embed="rId2"/>
                <a:stretch>
                  <a:fillRect t="-683" b="-1365"/>
                </a:stretch>
              </a:blipFill>
            </p:spPr>
            <p:txBody>
              <a:bodyPr/>
              <a:lstStyle/>
              <a:p>
                <a:r>
                  <a:rPr lang="en-US">
                    <a:noFill/>
                  </a:rPr>
                  <a:t> </a:t>
                </a:r>
              </a:p>
            </p:txBody>
          </p:sp>
        </mc:Fallback>
      </mc:AlternateContent>
    </p:spTree>
    <p:extLst>
      <p:ext uri="{BB962C8B-B14F-4D97-AF65-F5344CB8AC3E}">
        <p14:creationId xmlns:p14="http://schemas.microsoft.com/office/powerpoint/2010/main" val="254835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Recall</a:t>
            </a:r>
          </a:p>
        </p:txBody>
      </p:sp>
      <p:pic>
        <p:nvPicPr>
          <p:cNvPr id="8" name="Picture 7">
            <a:extLst>
              <a:ext uri="{FF2B5EF4-FFF2-40B4-BE49-F238E27FC236}">
                <a16:creationId xmlns:a16="http://schemas.microsoft.com/office/drawing/2014/main" id="{AA2066C8-B256-E14C-A28B-A19498347DA9}"/>
              </a:ext>
            </a:extLst>
          </p:cNvPr>
          <p:cNvPicPr>
            <a:picLocks noChangeAspect="1"/>
          </p:cNvPicPr>
          <p:nvPr/>
        </p:nvPicPr>
        <p:blipFill>
          <a:blip r:embed="rId3"/>
          <a:stretch>
            <a:fillRect/>
          </a:stretch>
        </p:blipFill>
        <p:spPr>
          <a:xfrm>
            <a:off x="1135673" y="933038"/>
            <a:ext cx="7136615" cy="5616146"/>
          </a:xfrm>
          <a:prstGeom prst="rect">
            <a:avLst/>
          </a:prstGeom>
        </p:spPr>
      </p:pic>
      <p:sp>
        <p:nvSpPr>
          <p:cNvPr id="3" name="Oval 2">
            <a:extLst>
              <a:ext uri="{FF2B5EF4-FFF2-40B4-BE49-F238E27FC236}">
                <a16:creationId xmlns:a16="http://schemas.microsoft.com/office/drawing/2014/main" id="{D10A780F-545C-2343-9858-CBE98AE4A166}"/>
              </a:ext>
            </a:extLst>
          </p:cNvPr>
          <p:cNvSpPr/>
          <p:nvPr/>
        </p:nvSpPr>
        <p:spPr>
          <a:xfrm>
            <a:off x="594360" y="3531664"/>
            <a:ext cx="8549640" cy="301752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624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F860-3B25-4442-A662-FD262F09291B}"/>
              </a:ext>
            </a:extLst>
          </p:cNvPr>
          <p:cNvSpPr>
            <a:spLocks noGrp="1"/>
          </p:cNvSpPr>
          <p:nvPr>
            <p:ph type="title"/>
          </p:nvPr>
        </p:nvSpPr>
        <p:spPr>
          <a:xfrm>
            <a:off x="137160" y="152400"/>
            <a:ext cx="8229600" cy="990600"/>
          </a:xfrm>
        </p:spPr>
        <p:txBody>
          <a:bodyPr/>
          <a:lstStyle/>
          <a:p>
            <a:r>
              <a:rPr lang="en-US" dirty="0"/>
              <a:t>Example 1</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D257422-61B1-9749-804D-FD7E4EDC61B4}"/>
                  </a:ext>
                </a:extLst>
              </p:cNvPr>
              <p:cNvSpPr>
                <a:spLocks noGrp="1"/>
              </p:cNvSpPr>
              <p:nvPr>
                <p:ph idx="1"/>
              </p:nvPr>
            </p:nvSpPr>
            <p:spPr>
              <a:xfrm>
                <a:off x="289560" y="990600"/>
                <a:ext cx="8549640" cy="1203960"/>
              </a:xfrm>
            </p:spPr>
            <p:txBody>
              <a:bodyPr/>
              <a:lstStyle/>
              <a:p>
                <a:pPr marL="0" indent="0">
                  <a:buNone/>
                </a:pPr>
                <a:r>
                  <a:rPr lang="en-US" dirty="0"/>
                  <a:t>Consider the function </a:t>
                </a:r>
                <a14:m>
                  <m:oMath xmlns:m="http://schemas.openxmlformats.org/officeDocument/2006/math">
                    <m:r>
                      <a:rPr lang="en-US" i="1"/>
                      <m:t>𝑓</m:t>
                    </m:r>
                    <m:r>
                      <a:rPr lang="en-US"/>
                      <m:t>(</m:t>
                    </m:r>
                    <m:r>
                      <a:rPr lang="en-US" i="1"/>
                      <m:t>𝑥</m:t>
                    </m:r>
                    <m:r>
                      <a:rPr lang="en-US"/>
                      <m:t>)=|</m:t>
                    </m:r>
                    <m:r>
                      <a:rPr lang="en-US" i="1"/>
                      <m:t>𝑥</m:t>
                    </m:r>
                    <m:r>
                      <a:rPr lang="en-US"/>
                      <m:t>|</m:t>
                    </m:r>
                  </m:oMath>
                </a14:m>
                <a:r>
                  <a:rPr lang="en-US" dirty="0"/>
                  <a:t>.  Complete the table of values for </a:t>
                </a:r>
                <a14:m>
                  <m:oMath xmlns:m="http://schemas.openxmlformats.org/officeDocument/2006/math">
                    <m:r>
                      <a:rPr lang="en-US" i="1"/>
                      <m:t>𝑓</m:t>
                    </m:r>
                    <m:r>
                      <a:rPr lang="en-US"/>
                      <m:t>(</m:t>
                    </m:r>
                    <m:r>
                      <a:rPr lang="en-US" i="1"/>
                      <m:t>𝑥</m:t>
                    </m:r>
                    <m:r>
                      <a:rPr lang="en-US"/>
                      <m:t>)</m:t>
                    </m:r>
                  </m:oMath>
                </a14:m>
                <a:r>
                  <a:rPr lang="en-US" dirty="0"/>
                  <a:t> and each transformation of the function </a:t>
                </a:r>
                <a14:m>
                  <m:oMath xmlns:m="http://schemas.openxmlformats.org/officeDocument/2006/math">
                    <m:r>
                      <a:rPr lang="en-US" i="1"/>
                      <m:t>𝑓</m:t>
                    </m:r>
                  </m:oMath>
                </a14:m>
                <a:r>
                  <a:rPr lang="en-US" dirty="0"/>
                  <a:t>. Then graph all 5 equations.</a:t>
                </a:r>
              </a:p>
            </p:txBody>
          </p:sp>
        </mc:Choice>
        <mc:Fallback>
          <p:sp>
            <p:nvSpPr>
              <p:cNvPr id="3" name="Content Placeholder 2">
                <a:extLst>
                  <a:ext uri="{FF2B5EF4-FFF2-40B4-BE49-F238E27FC236}">
                    <a16:creationId xmlns:a16="http://schemas.microsoft.com/office/drawing/2014/main" id="{0D257422-61B1-9749-804D-FD7E4EDC61B4}"/>
                  </a:ext>
                </a:extLst>
              </p:cNvPr>
              <p:cNvSpPr>
                <a:spLocks noGrp="1" noRot="1" noChangeAspect="1" noMove="1" noResize="1" noEditPoints="1" noAdjustHandles="1" noChangeArrowheads="1" noChangeShapeType="1" noTextEdit="1"/>
              </p:cNvSpPr>
              <p:nvPr>
                <p:ph idx="1"/>
              </p:nvPr>
            </p:nvSpPr>
            <p:spPr>
              <a:xfrm>
                <a:off x="289560" y="990600"/>
                <a:ext cx="8549640" cy="1203960"/>
              </a:xfrm>
              <a:blipFill>
                <a:blip r:embed="rId2"/>
                <a:stretch>
                  <a:fillRect l="-1039" t="-4167" b="-937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6403145-F6B1-4D4E-80A8-E4D6FCF2D300}"/>
              </a:ext>
            </a:extLst>
          </p:cNvPr>
          <p:cNvPicPr>
            <a:picLocks noChangeAspect="1"/>
          </p:cNvPicPr>
          <p:nvPr/>
        </p:nvPicPr>
        <p:blipFill>
          <a:blip r:embed="rId3"/>
          <a:stretch>
            <a:fillRect/>
          </a:stretch>
        </p:blipFill>
        <p:spPr>
          <a:xfrm>
            <a:off x="0" y="2225040"/>
            <a:ext cx="9105900" cy="3022600"/>
          </a:xfrm>
          <a:prstGeom prst="rect">
            <a:avLst/>
          </a:prstGeom>
        </p:spPr>
      </p:pic>
    </p:spTree>
    <p:extLst>
      <p:ext uri="{BB962C8B-B14F-4D97-AF65-F5344CB8AC3E}">
        <p14:creationId xmlns:p14="http://schemas.microsoft.com/office/powerpoint/2010/main" val="150880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4EA4DF-58C3-BA49-BDA3-C53A7475ADDB}"/>
              </a:ext>
            </a:extLst>
          </p:cNvPr>
          <p:cNvPicPr>
            <a:picLocks noChangeAspect="1"/>
          </p:cNvPicPr>
          <p:nvPr/>
        </p:nvPicPr>
        <p:blipFill>
          <a:blip r:embed="rId2"/>
          <a:stretch>
            <a:fillRect/>
          </a:stretch>
        </p:blipFill>
        <p:spPr>
          <a:xfrm>
            <a:off x="1930400" y="336550"/>
            <a:ext cx="7213600" cy="1968500"/>
          </a:xfrm>
          <a:prstGeom prst="rect">
            <a:avLst/>
          </a:prstGeom>
        </p:spPr>
      </p:pic>
      <p:pic>
        <p:nvPicPr>
          <p:cNvPr id="7" name="Picture 6">
            <a:extLst>
              <a:ext uri="{FF2B5EF4-FFF2-40B4-BE49-F238E27FC236}">
                <a16:creationId xmlns:a16="http://schemas.microsoft.com/office/drawing/2014/main" id="{06F9B5E4-A5D8-5A4C-A005-EF161C974562}"/>
              </a:ext>
            </a:extLst>
          </p:cNvPr>
          <p:cNvPicPr>
            <a:picLocks noChangeAspect="1"/>
          </p:cNvPicPr>
          <p:nvPr/>
        </p:nvPicPr>
        <p:blipFill>
          <a:blip r:embed="rId3"/>
          <a:stretch>
            <a:fillRect/>
          </a:stretch>
        </p:blipFill>
        <p:spPr>
          <a:xfrm>
            <a:off x="274320" y="2142900"/>
            <a:ext cx="4297680" cy="4378550"/>
          </a:xfrm>
          <a:prstGeom prst="rect">
            <a:avLst/>
          </a:prstGeom>
        </p:spPr>
      </p:pic>
    </p:spTree>
    <p:extLst>
      <p:ext uri="{BB962C8B-B14F-4D97-AF65-F5344CB8AC3E}">
        <p14:creationId xmlns:p14="http://schemas.microsoft.com/office/powerpoint/2010/main" val="977666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F860-3B25-4442-A662-FD262F09291B}"/>
              </a:ext>
            </a:extLst>
          </p:cNvPr>
          <p:cNvSpPr>
            <a:spLocks noGrp="1"/>
          </p:cNvSpPr>
          <p:nvPr>
            <p:ph type="title"/>
          </p:nvPr>
        </p:nvSpPr>
        <p:spPr>
          <a:xfrm>
            <a:off x="137160" y="152400"/>
            <a:ext cx="8229600" cy="990600"/>
          </a:xfrm>
        </p:spPr>
        <p:txBody>
          <a:bodyPr/>
          <a:lstStyle/>
          <a:p>
            <a:r>
              <a:rPr lang="en-US" dirty="0"/>
              <a:t>Example 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D257422-61B1-9749-804D-FD7E4EDC61B4}"/>
                  </a:ext>
                </a:extLst>
              </p:cNvPr>
              <p:cNvSpPr>
                <a:spLocks noGrp="1"/>
              </p:cNvSpPr>
              <p:nvPr>
                <p:ph idx="1"/>
              </p:nvPr>
            </p:nvSpPr>
            <p:spPr>
              <a:xfrm>
                <a:off x="289560" y="990600"/>
                <a:ext cx="8549640" cy="1920240"/>
              </a:xfrm>
            </p:spPr>
            <p:txBody>
              <a:bodyPr>
                <a:normAutofit/>
              </a:bodyPr>
              <a:lstStyle/>
              <a:p>
                <a:pPr marL="0" indent="0">
                  <a:buNone/>
                </a:pPr>
                <a:r>
                  <a:rPr lang="en-US" dirty="0"/>
                  <a:t>The graph of a quadratic function </a:t>
                </a:r>
                <a14:m>
                  <m:oMath xmlns:m="http://schemas.openxmlformats.org/officeDocument/2006/math">
                    <m:r>
                      <a:rPr lang="en-US" i="1"/>
                      <m:t>𝑓</m:t>
                    </m:r>
                    <m:r>
                      <a:rPr lang="en-US" i="1"/>
                      <m:t>(</m:t>
                    </m:r>
                    <m:r>
                      <a:rPr lang="en-US" i="1"/>
                      <m:t>𝑥</m:t>
                    </m:r>
                    <m:r>
                      <a:rPr lang="en-US" i="1"/>
                      <m:t>)=</m:t>
                    </m:r>
                    <m:sSup>
                      <m:sSupPr>
                        <m:ctrlPr>
                          <a:rPr lang="en-US" i="1"/>
                        </m:ctrlPr>
                      </m:sSupPr>
                      <m:e>
                        <m:r>
                          <a:rPr lang="en-US" i="1"/>
                          <m:t>𝑥</m:t>
                        </m:r>
                      </m:e>
                      <m:sup>
                        <m:r>
                          <a:rPr lang="en-US" i="1"/>
                          <m:t>2</m:t>
                        </m:r>
                      </m:sup>
                    </m:sSup>
                  </m:oMath>
                </a14:m>
                <a:r>
                  <a:rPr lang="en-US" dirty="0"/>
                  <a:t> has been translated </a:t>
                </a:r>
                <a14:m>
                  <m:oMath xmlns:m="http://schemas.openxmlformats.org/officeDocument/2006/math">
                    <m:r>
                      <a:rPr lang="en-US" i="1"/>
                      <m:t>3</m:t>
                    </m:r>
                  </m:oMath>
                </a14:m>
                <a:r>
                  <a:rPr lang="en-US" dirty="0"/>
                  <a:t> units to the right, vertically stretched by a factor of </a:t>
                </a:r>
                <a14:m>
                  <m:oMath xmlns:m="http://schemas.openxmlformats.org/officeDocument/2006/math">
                    <m:r>
                      <a:rPr lang="en-US" i="1"/>
                      <m:t>4</m:t>
                    </m:r>
                  </m:oMath>
                </a14:m>
                <a:r>
                  <a:rPr lang="en-US" dirty="0"/>
                  <a:t>, and moved </a:t>
                </a:r>
                <a14:m>
                  <m:oMath xmlns:m="http://schemas.openxmlformats.org/officeDocument/2006/math">
                    <m:r>
                      <a:rPr lang="en-US" i="1"/>
                      <m:t>2</m:t>
                    </m:r>
                  </m:oMath>
                </a14:m>
                <a:r>
                  <a:rPr lang="en-US" dirty="0"/>
                  <a:t> units up.  Write the formula for the function that defines the transformed graph. </a:t>
                </a:r>
              </a:p>
            </p:txBody>
          </p:sp>
        </mc:Choice>
        <mc:Fallback>
          <p:sp>
            <p:nvSpPr>
              <p:cNvPr id="3" name="Content Placeholder 2">
                <a:extLst>
                  <a:ext uri="{FF2B5EF4-FFF2-40B4-BE49-F238E27FC236}">
                    <a16:creationId xmlns:a16="http://schemas.microsoft.com/office/drawing/2014/main" id="{0D257422-61B1-9749-804D-FD7E4EDC61B4}"/>
                  </a:ext>
                </a:extLst>
              </p:cNvPr>
              <p:cNvSpPr>
                <a:spLocks noGrp="1" noRot="1" noChangeAspect="1" noMove="1" noResize="1" noEditPoints="1" noAdjustHandles="1" noChangeArrowheads="1" noChangeShapeType="1" noTextEdit="1"/>
              </p:cNvSpPr>
              <p:nvPr>
                <p:ph idx="1"/>
              </p:nvPr>
            </p:nvSpPr>
            <p:spPr>
              <a:xfrm>
                <a:off x="289560" y="990600"/>
                <a:ext cx="8549640" cy="1920240"/>
              </a:xfrm>
              <a:blipFill>
                <a:blip r:embed="rId2"/>
                <a:stretch>
                  <a:fillRect l="-1039" t="-1974" r="-742"/>
                </a:stretch>
              </a:blipFill>
            </p:spPr>
            <p:txBody>
              <a:bodyPr/>
              <a:lstStyle/>
              <a:p>
                <a:r>
                  <a:rPr lang="en-US">
                    <a:noFill/>
                  </a:rPr>
                  <a:t> </a:t>
                </a:r>
              </a:p>
            </p:txBody>
          </p:sp>
        </mc:Fallback>
      </mc:AlternateContent>
    </p:spTree>
    <p:extLst>
      <p:ext uri="{BB962C8B-B14F-4D97-AF65-F5344CB8AC3E}">
        <p14:creationId xmlns:p14="http://schemas.microsoft.com/office/powerpoint/2010/main" val="3354926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Classwork20-21 #1-6</a:t>
            </a:r>
          </a:p>
          <a:p>
            <a:r>
              <a:rPr lang="en-US" dirty="0"/>
              <a:t>Reflection/summary question</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Exponents review</a:t>
            </a:r>
          </a:p>
          <a:p>
            <a:r>
              <a:rPr lang="en-US" dirty="0"/>
              <a:t>Linear practice</a:t>
            </a:r>
          </a:p>
          <a:p>
            <a:r>
              <a:rPr lang="en-US" dirty="0"/>
              <a:t>Slope practice</a:t>
            </a:r>
          </a:p>
          <a:p>
            <a:r>
              <a:rPr lang="en-US" dirty="0"/>
              <a:t>Complete old classwork</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5450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22</a:t>
            </a:r>
          </a:p>
        </p:txBody>
      </p:sp>
      <p:sp>
        <p:nvSpPr>
          <p:cNvPr id="3" name="Subtitle 2"/>
          <p:cNvSpPr>
            <a:spLocks noGrp="1"/>
          </p:cNvSpPr>
          <p:nvPr>
            <p:ph type="subTitle" idx="1"/>
          </p:nvPr>
        </p:nvSpPr>
        <p:spPr/>
        <p:txBody>
          <a:bodyPr/>
          <a:lstStyle/>
          <a:p>
            <a:r>
              <a:rPr lang="en-US" dirty="0"/>
              <a:t>Warm up, discussion, notes, examples, classwork</a:t>
            </a:r>
          </a:p>
        </p:txBody>
      </p:sp>
    </p:spTree>
    <p:extLst>
      <p:ext uri="{BB962C8B-B14F-4D97-AF65-F5344CB8AC3E}">
        <p14:creationId xmlns:p14="http://schemas.microsoft.com/office/powerpoint/2010/main" val="2912088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B244F-FF7C-6D46-968D-56938274B90E}"/>
              </a:ext>
            </a:extLst>
          </p:cNvPr>
          <p:cNvSpPr>
            <a:spLocks noGrp="1"/>
          </p:cNvSpPr>
          <p:nvPr>
            <p:ph type="title"/>
          </p:nvPr>
        </p:nvSpPr>
        <p:spPr>
          <a:xfrm>
            <a:off x="185350" y="185693"/>
            <a:ext cx="8736228" cy="990600"/>
          </a:xfrm>
        </p:spPr>
        <p:txBody>
          <a:bodyPr/>
          <a:lstStyle/>
          <a:p>
            <a:r>
              <a:rPr lang="en-US" dirty="0"/>
              <a:t>Warm Up</a:t>
            </a:r>
          </a:p>
        </p:txBody>
      </p:sp>
      <p:sp>
        <p:nvSpPr>
          <p:cNvPr id="3" name="Content Placeholder 2">
            <a:extLst>
              <a:ext uri="{FF2B5EF4-FFF2-40B4-BE49-F238E27FC236}">
                <a16:creationId xmlns:a16="http://schemas.microsoft.com/office/drawing/2014/main" id="{9DE339EF-A118-9840-B558-9821C06708D6}"/>
              </a:ext>
            </a:extLst>
          </p:cNvPr>
          <p:cNvSpPr>
            <a:spLocks noGrp="1"/>
          </p:cNvSpPr>
          <p:nvPr>
            <p:ph idx="1"/>
          </p:nvPr>
        </p:nvSpPr>
        <p:spPr>
          <a:xfrm>
            <a:off x="185350" y="998493"/>
            <a:ext cx="8736228" cy="738868"/>
          </a:xfrm>
        </p:spPr>
        <p:txBody>
          <a:bodyPr/>
          <a:lstStyle/>
          <a:p>
            <a:pPr marL="0" indent="0">
              <a:buNone/>
            </a:pPr>
            <a:r>
              <a:rPr lang="en-US" dirty="0"/>
              <a:t>Populate the table on the right with values from the graph. </a:t>
            </a:r>
          </a:p>
        </p:txBody>
      </p:sp>
      <p:pic>
        <p:nvPicPr>
          <p:cNvPr id="5" name="Picture 4">
            <a:extLst>
              <a:ext uri="{FF2B5EF4-FFF2-40B4-BE49-F238E27FC236}">
                <a16:creationId xmlns:a16="http://schemas.microsoft.com/office/drawing/2014/main" id="{B85B25B2-6484-644A-B8F5-8F53E3F45B8B}"/>
              </a:ext>
            </a:extLst>
          </p:cNvPr>
          <p:cNvPicPr>
            <a:picLocks noChangeAspect="1"/>
          </p:cNvPicPr>
          <p:nvPr/>
        </p:nvPicPr>
        <p:blipFill rotWithShape="1">
          <a:blip r:embed="rId2"/>
          <a:srcRect r="36666"/>
          <a:stretch/>
        </p:blipFill>
        <p:spPr>
          <a:xfrm>
            <a:off x="394448" y="1488307"/>
            <a:ext cx="5791200" cy="5184000"/>
          </a:xfrm>
          <a:prstGeom prst="rect">
            <a:avLst/>
          </a:prstGeom>
        </p:spPr>
      </p:pic>
      <p:pic>
        <p:nvPicPr>
          <p:cNvPr id="6" name="Picture 5">
            <a:extLst>
              <a:ext uri="{FF2B5EF4-FFF2-40B4-BE49-F238E27FC236}">
                <a16:creationId xmlns:a16="http://schemas.microsoft.com/office/drawing/2014/main" id="{DEA1C129-8ECC-EF4E-B4FA-C8C55C543870}"/>
              </a:ext>
            </a:extLst>
          </p:cNvPr>
          <p:cNvPicPr>
            <a:picLocks noChangeAspect="1"/>
          </p:cNvPicPr>
          <p:nvPr/>
        </p:nvPicPr>
        <p:blipFill rotWithShape="1">
          <a:blip r:embed="rId2"/>
          <a:srcRect l="78824"/>
          <a:stretch/>
        </p:blipFill>
        <p:spPr>
          <a:xfrm>
            <a:off x="6585425" y="1488307"/>
            <a:ext cx="1936376" cy="5184000"/>
          </a:xfrm>
          <a:prstGeom prst="rect">
            <a:avLst/>
          </a:prstGeom>
        </p:spPr>
      </p:pic>
    </p:spTree>
    <p:extLst>
      <p:ext uri="{BB962C8B-B14F-4D97-AF65-F5344CB8AC3E}">
        <p14:creationId xmlns:p14="http://schemas.microsoft.com/office/powerpoint/2010/main" val="4089018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4617-CDA2-7C4E-99F3-6A942B5157FA}"/>
              </a:ext>
            </a:extLst>
          </p:cNvPr>
          <p:cNvSpPr>
            <a:spLocks noGrp="1"/>
          </p:cNvSpPr>
          <p:nvPr>
            <p:ph type="title"/>
          </p:nvPr>
        </p:nvSpPr>
        <p:spPr>
          <a:xfrm>
            <a:off x="135924" y="113270"/>
            <a:ext cx="8229600" cy="990600"/>
          </a:xfrm>
        </p:spPr>
        <p:txBody>
          <a:bodyPr/>
          <a:lstStyle/>
          <a:p>
            <a:r>
              <a:rPr lang="en-US" dirty="0"/>
              <a:t>Discussion </a:t>
            </a:r>
          </a:p>
        </p:txBody>
      </p:sp>
      <p:sp>
        <p:nvSpPr>
          <p:cNvPr id="3" name="Content Placeholder 2">
            <a:extLst>
              <a:ext uri="{FF2B5EF4-FFF2-40B4-BE49-F238E27FC236}">
                <a16:creationId xmlns:a16="http://schemas.microsoft.com/office/drawing/2014/main" id="{EB099273-0312-6B4E-B22E-99F8C1DE7133}"/>
              </a:ext>
            </a:extLst>
          </p:cNvPr>
          <p:cNvSpPr>
            <a:spLocks noGrp="1"/>
          </p:cNvSpPr>
          <p:nvPr>
            <p:ph idx="1"/>
          </p:nvPr>
        </p:nvSpPr>
        <p:spPr>
          <a:xfrm>
            <a:off x="206975" y="4281960"/>
            <a:ext cx="8730049" cy="2372498"/>
          </a:xfrm>
        </p:spPr>
        <p:txBody>
          <a:bodyPr>
            <a:normAutofit/>
          </a:bodyPr>
          <a:lstStyle/>
          <a:p>
            <a:pPr marL="0" indent="0">
              <a:buNone/>
            </a:pPr>
            <a:r>
              <a:rPr lang="en-US" dirty="0"/>
              <a:t>What is the vertex of the function? Where in table/graph?</a:t>
            </a:r>
          </a:p>
          <a:p>
            <a:pPr marL="0" indent="0">
              <a:buNone/>
            </a:pPr>
            <a:r>
              <a:rPr lang="en-US" dirty="0"/>
              <a:t>What is the y-intercept? Where in table/graph?</a:t>
            </a:r>
          </a:p>
          <a:p>
            <a:pPr marL="0" indent="0">
              <a:buNone/>
            </a:pPr>
            <a:r>
              <a:rPr lang="en-US" dirty="0"/>
              <a:t>What are the x–intercepts? Where in table/graph?</a:t>
            </a:r>
          </a:p>
          <a:p>
            <a:pPr marL="0" indent="0">
              <a:buNone/>
            </a:pPr>
            <a:r>
              <a:rPr lang="en-US" dirty="0"/>
              <a:t>What components of equations tell us something about graph?</a:t>
            </a:r>
          </a:p>
          <a:p>
            <a:pPr marL="0" indent="0">
              <a:buNone/>
            </a:pPr>
            <a:r>
              <a:rPr lang="en-US" dirty="0"/>
              <a:t>How can features of graph help write equation?</a:t>
            </a:r>
          </a:p>
          <a:p>
            <a:pPr marL="0" indent="0">
              <a:buNone/>
            </a:pPr>
            <a:endParaRPr lang="en-US" dirty="0"/>
          </a:p>
        </p:txBody>
      </p:sp>
      <p:pic>
        <p:nvPicPr>
          <p:cNvPr id="5" name="Picture 4">
            <a:extLst>
              <a:ext uri="{FF2B5EF4-FFF2-40B4-BE49-F238E27FC236}">
                <a16:creationId xmlns:a16="http://schemas.microsoft.com/office/drawing/2014/main" id="{F3E63482-8964-A044-831E-C62CB555C305}"/>
              </a:ext>
            </a:extLst>
          </p:cNvPr>
          <p:cNvPicPr>
            <a:picLocks noChangeAspect="1"/>
          </p:cNvPicPr>
          <p:nvPr/>
        </p:nvPicPr>
        <p:blipFill>
          <a:blip r:embed="rId2"/>
          <a:stretch>
            <a:fillRect/>
          </a:stretch>
        </p:blipFill>
        <p:spPr>
          <a:xfrm>
            <a:off x="2716427" y="349765"/>
            <a:ext cx="4216400" cy="3695700"/>
          </a:xfrm>
          <a:prstGeom prst="rect">
            <a:avLst/>
          </a:prstGeom>
        </p:spPr>
      </p:pic>
      <p:pic>
        <p:nvPicPr>
          <p:cNvPr id="4" name="Picture 3">
            <a:extLst>
              <a:ext uri="{FF2B5EF4-FFF2-40B4-BE49-F238E27FC236}">
                <a16:creationId xmlns:a16="http://schemas.microsoft.com/office/drawing/2014/main" id="{DB137159-DF6E-4449-AF58-68DD82FE748A}"/>
              </a:ext>
            </a:extLst>
          </p:cNvPr>
          <p:cNvPicPr>
            <a:picLocks noChangeAspect="1"/>
          </p:cNvPicPr>
          <p:nvPr/>
        </p:nvPicPr>
        <p:blipFill>
          <a:blip r:embed="rId3"/>
          <a:stretch>
            <a:fillRect/>
          </a:stretch>
        </p:blipFill>
        <p:spPr>
          <a:xfrm>
            <a:off x="7054747" y="349765"/>
            <a:ext cx="1524000" cy="2108200"/>
          </a:xfrm>
          <a:prstGeom prst="rect">
            <a:avLst/>
          </a:prstGeom>
        </p:spPr>
      </p:pic>
    </p:spTree>
    <p:extLst>
      <p:ext uri="{BB962C8B-B14F-4D97-AF65-F5344CB8AC3E}">
        <p14:creationId xmlns:p14="http://schemas.microsoft.com/office/powerpoint/2010/main" val="304209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6684-74C9-3849-BF35-56B7B73180E6}"/>
              </a:ext>
            </a:extLst>
          </p:cNvPr>
          <p:cNvSpPr>
            <a:spLocks noGrp="1"/>
          </p:cNvSpPr>
          <p:nvPr>
            <p:ph type="title"/>
          </p:nvPr>
        </p:nvSpPr>
        <p:spPr>
          <a:xfrm>
            <a:off x="121920" y="167640"/>
            <a:ext cx="8229600" cy="746760"/>
          </a:xfrm>
        </p:spPr>
        <p:txBody>
          <a:bodyPr/>
          <a:lstStyle/>
          <a:p>
            <a:r>
              <a:rPr lang="en-US" dirty="0"/>
              <a:t>Summary</a:t>
            </a:r>
          </a:p>
        </p:txBody>
      </p:sp>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4FB4D697-759E-8749-9AC1-93CB205E8516}"/>
                  </a:ext>
                </a:extLst>
              </p:cNvPr>
              <p:cNvGraphicFramePr>
                <a:graphicFrameLocks noGrp="1"/>
              </p:cNvGraphicFramePr>
              <p:nvPr>
                <p:extLst>
                  <p:ext uri="{D42A27DB-BD31-4B8C-83A1-F6EECF244321}">
                    <p14:modId xmlns:p14="http://schemas.microsoft.com/office/powerpoint/2010/main" val="1100861839"/>
                  </p:ext>
                </p:extLst>
              </p:nvPr>
            </p:nvGraphicFramePr>
            <p:xfrm>
              <a:off x="259080" y="807720"/>
              <a:ext cx="8641080" cy="5494020"/>
            </p:xfrm>
            <a:graphic>
              <a:graphicData uri="http://schemas.openxmlformats.org/drawingml/2006/table">
                <a:tbl>
                  <a:tblPr firstRow="1" bandRow="1">
                    <a:tableStyleId>{5C22544A-7EE6-4342-B048-85BDC9FD1C3A}</a:tableStyleId>
                  </a:tblPr>
                  <a:tblGrid>
                    <a:gridCol w="2727960">
                      <a:extLst>
                        <a:ext uri="{9D8B030D-6E8A-4147-A177-3AD203B41FA5}">
                          <a16:colId xmlns:a16="http://schemas.microsoft.com/office/drawing/2014/main" val="1472056575"/>
                        </a:ext>
                      </a:extLst>
                    </a:gridCol>
                    <a:gridCol w="3311069">
                      <a:extLst>
                        <a:ext uri="{9D8B030D-6E8A-4147-A177-3AD203B41FA5}">
                          <a16:colId xmlns:a16="http://schemas.microsoft.com/office/drawing/2014/main" val="4056159981"/>
                        </a:ext>
                      </a:extLst>
                    </a:gridCol>
                    <a:gridCol w="2602051">
                      <a:extLst>
                        <a:ext uri="{9D8B030D-6E8A-4147-A177-3AD203B41FA5}">
                          <a16:colId xmlns:a16="http://schemas.microsoft.com/office/drawing/2014/main" val="3017709629"/>
                        </a:ext>
                      </a:extLst>
                    </a:gridCol>
                  </a:tblGrid>
                  <a:tr h="1234440">
                    <a:tc>
                      <a:txBody>
                        <a:bodyPr/>
                        <a:lstStyle/>
                        <a:p>
                          <a:endParaRPr lang="en-US" dirty="0"/>
                        </a:p>
                      </a:txBody>
                      <a:tcPr/>
                    </a:tc>
                    <a:tc>
                      <a:txBody>
                        <a:bodyPr/>
                        <a:lstStyle/>
                        <a:p>
                          <a:pPr algn="ctr"/>
                          <a:r>
                            <a:rPr lang="en-US" sz="2800" dirty="0"/>
                            <a:t>Equation to Graph</a:t>
                          </a:r>
                        </a:p>
                      </a:txBody>
                      <a:tcPr anchor="ctr"/>
                    </a:tc>
                    <a:tc>
                      <a:txBody>
                        <a:bodyPr/>
                        <a:lstStyle/>
                        <a:p>
                          <a:pPr algn="ctr"/>
                          <a:r>
                            <a:rPr lang="en-US" sz="2800" dirty="0"/>
                            <a:t>Table/Graph to Equation </a:t>
                          </a:r>
                        </a:p>
                      </a:txBody>
                      <a:tcPr anchor="ctr"/>
                    </a:tc>
                    <a:extLst>
                      <a:ext uri="{0D108BD9-81ED-4DB2-BD59-A6C34878D82A}">
                        <a16:rowId xmlns:a16="http://schemas.microsoft.com/office/drawing/2014/main" val="396565592"/>
                      </a:ext>
                    </a:extLst>
                  </a:tr>
                  <a:tr h="1261110">
                    <a:tc>
                      <a:txBody>
                        <a:bodyPr/>
                        <a:lstStyle/>
                        <a:p>
                          <a:r>
                            <a:rPr lang="en-US" dirty="0"/>
                            <a:t>Standard/Expanded Form:</a:t>
                          </a:r>
                        </a:p>
                        <a:p>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𝑏𝑥</m:t>
                              </m:r>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a:txBody>
                      <a:tcPr/>
                    </a:tc>
                    <a:tc>
                      <a:txBody>
                        <a:bodyPr/>
                        <a:lstStyle/>
                        <a:p>
                          <a:pPr marL="0" indent="0">
                            <a:buFont typeface="Arial" panose="020B0604020202020204" pitchFamily="34" charset="0"/>
                            <a:buNone/>
                          </a:pPr>
                          <a:r>
                            <a:rPr lang="en-US" dirty="0"/>
                            <a:t>y-intercept given</a:t>
                          </a:r>
                        </a:p>
                        <a:p>
                          <a:pPr marL="285750" indent="-285750">
                            <a:buFont typeface="Arial" panose="020B0604020202020204" pitchFamily="34" charset="0"/>
                            <a:buChar char="•"/>
                          </a:pPr>
                          <a:r>
                            <a:rPr lang="en-US" dirty="0"/>
                            <a:t>Complete the square to find vertex</a:t>
                          </a:r>
                        </a:p>
                        <a:p>
                          <a:pPr marL="285750" indent="-285750">
                            <a:buFont typeface="Arial" panose="020B0604020202020204" pitchFamily="34" charset="0"/>
                            <a:buChar char="•"/>
                          </a:pPr>
                          <a:r>
                            <a:rPr lang="en-US" dirty="0"/>
                            <a:t>Factor or quadratic formula to find x-intercepts</a:t>
                          </a:r>
                        </a:p>
                        <a:p>
                          <a:pPr marL="285750" indent="-285750">
                            <a:buFont typeface="Arial" panose="020B0604020202020204" pitchFamily="34" charset="0"/>
                            <a:buChar char="•"/>
                          </a:pPr>
                          <a:endParaRPr lang="en-US" dirty="0"/>
                        </a:p>
                      </a:txBody>
                      <a:tcPr/>
                    </a:tc>
                    <a:tc>
                      <a:txBody>
                        <a:bodyPr/>
                        <a:lstStyle/>
                        <a:p>
                          <a:pPr marL="0" indent="0">
                            <a:buNone/>
                          </a:pPr>
                          <a:r>
                            <a:rPr lang="en-US" dirty="0"/>
                            <a:t>Write factored or vertex form first. Then expand and simplify for standard form.</a:t>
                          </a:r>
                        </a:p>
                      </a:txBody>
                      <a:tcPr/>
                    </a:tc>
                    <a:extLst>
                      <a:ext uri="{0D108BD9-81ED-4DB2-BD59-A6C34878D82A}">
                        <a16:rowId xmlns:a16="http://schemas.microsoft.com/office/drawing/2014/main" val="2922086756"/>
                      </a:ext>
                    </a:extLst>
                  </a:tr>
                  <a:tr h="1261110">
                    <a:tc>
                      <a:txBody>
                        <a:bodyPr/>
                        <a:lstStyle/>
                        <a:p>
                          <a:r>
                            <a:rPr lang="en-US" dirty="0"/>
                            <a:t>Factored Form:</a:t>
                          </a:r>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a:txBody>
                      <a:tcPr/>
                    </a:tc>
                    <a:tc>
                      <a:txBody>
                        <a:bodyPr/>
                        <a:lstStyle/>
                        <a:p>
                          <a:r>
                            <a:rPr lang="en-US" dirty="0"/>
                            <a:t>x-intercepts given</a:t>
                          </a:r>
                        </a:p>
                        <a:p>
                          <a:pPr marL="285750" indent="-285750">
                            <a:buFont typeface="Arial" panose="020B0604020202020204" pitchFamily="34" charset="0"/>
                            <a:buChar char="•"/>
                          </a:pPr>
                          <a:r>
                            <a:rPr lang="en-US" dirty="0"/>
                            <a:t>Average the x-coordinates and substitute to get vertex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Substitute x-intercepts. Then use any other point to solve for </a:t>
                          </a:r>
                          <a:r>
                            <a:rPr lang="en-US" i="1" dirty="0"/>
                            <a:t>a</a:t>
                          </a:r>
                          <a:r>
                            <a:rPr lang="en-US" dirty="0"/>
                            <a:t>.</a:t>
                          </a:r>
                        </a:p>
                        <a:p>
                          <a:pPr marL="0" indent="0">
                            <a:buNone/>
                          </a:pPr>
                          <a:endParaRPr lang="en-US" dirty="0"/>
                        </a:p>
                      </a:txBody>
                      <a:tcPr/>
                    </a:tc>
                    <a:extLst>
                      <a:ext uri="{0D108BD9-81ED-4DB2-BD59-A6C34878D82A}">
                        <a16:rowId xmlns:a16="http://schemas.microsoft.com/office/drawing/2014/main" val="912804637"/>
                      </a:ext>
                    </a:extLst>
                  </a:tr>
                  <a:tr h="1261110">
                    <a:tc>
                      <a:txBody>
                        <a:bodyPr/>
                        <a:lstStyle/>
                        <a:p>
                          <a:r>
                            <a:rPr lang="en-US" dirty="0"/>
                            <a:t>Vertex Form:</a:t>
                          </a:r>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 + </m:t>
                                </m:r>
                                <m:r>
                                  <a:rPr lang="en-US" b="0" i="1" smtClean="0">
                                    <a:latin typeface="Cambria Math" panose="02040503050406030204" pitchFamily="18" charset="0"/>
                                  </a:rPr>
                                  <m:t>𝑘</m:t>
                                </m:r>
                              </m:oMath>
                            </m:oMathPara>
                          </a14:m>
                          <a:endParaRPr lang="en-US" dirty="0"/>
                        </a:p>
                      </a:txBody>
                      <a:tcPr/>
                    </a:tc>
                    <a:tc>
                      <a:txBody>
                        <a:bodyPr/>
                        <a:lstStyle/>
                        <a:p>
                          <a:r>
                            <a:rPr lang="en-US" dirty="0"/>
                            <a:t>vertex given</a:t>
                          </a:r>
                        </a:p>
                        <a:p>
                          <a:pPr marL="285750" indent="-285750">
                            <a:buFont typeface="Arial" panose="020B0604020202020204" pitchFamily="34" charset="0"/>
                            <a:buChar char="•"/>
                          </a:pPr>
                          <a:r>
                            <a:rPr lang="en-US" dirty="0"/>
                            <a:t>Set equal to 0 and solve to get x-intercepts</a:t>
                          </a:r>
                        </a:p>
                      </a:txBody>
                      <a:tcPr/>
                    </a:tc>
                    <a:tc>
                      <a:txBody>
                        <a:bodyPr/>
                        <a:lstStyle/>
                        <a:p>
                          <a:pPr marL="0" indent="0">
                            <a:buNone/>
                          </a:pPr>
                          <a:r>
                            <a:rPr lang="en-US" dirty="0"/>
                            <a:t>Substitute the vertex </a:t>
                          </a:r>
                          <a:r>
                            <a:rPr lang="en-US" i="1" dirty="0"/>
                            <a:t>(h, k)</a:t>
                          </a:r>
                          <a:r>
                            <a:rPr lang="en-US" dirty="0"/>
                            <a:t>. Then use any other point for </a:t>
                          </a:r>
                          <a:r>
                            <a:rPr lang="en-US" i="1" dirty="0"/>
                            <a:t>(x, y) </a:t>
                          </a:r>
                          <a:r>
                            <a:rPr lang="en-US" dirty="0"/>
                            <a:t>and solve for </a:t>
                          </a:r>
                          <a:r>
                            <a:rPr lang="en-US" i="1" dirty="0"/>
                            <a:t>a</a:t>
                          </a:r>
                          <a:endParaRPr lang="en-US" dirty="0"/>
                        </a:p>
                      </a:txBody>
                      <a:tcPr/>
                    </a:tc>
                    <a:extLst>
                      <a:ext uri="{0D108BD9-81ED-4DB2-BD59-A6C34878D82A}">
                        <a16:rowId xmlns:a16="http://schemas.microsoft.com/office/drawing/2014/main" val="2709608838"/>
                      </a:ext>
                    </a:extLst>
                  </a:tr>
                </a:tbl>
              </a:graphicData>
            </a:graphic>
          </p:graphicFrame>
        </mc:Choice>
        <mc:Fallback>
          <p:graphicFrame>
            <p:nvGraphicFramePr>
              <p:cNvPr id="3" name="Table 2">
                <a:extLst>
                  <a:ext uri="{FF2B5EF4-FFF2-40B4-BE49-F238E27FC236}">
                    <a16:creationId xmlns:a16="http://schemas.microsoft.com/office/drawing/2014/main" id="{4FB4D697-759E-8749-9AC1-93CB205E8516}"/>
                  </a:ext>
                </a:extLst>
              </p:cNvPr>
              <p:cNvGraphicFramePr>
                <a:graphicFrameLocks noGrp="1"/>
              </p:cNvGraphicFramePr>
              <p:nvPr>
                <p:extLst>
                  <p:ext uri="{D42A27DB-BD31-4B8C-83A1-F6EECF244321}">
                    <p14:modId xmlns:p14="http://schemas.microsoft.com/office/powerpoint/2010/main" val="1100861839"/>
                  </p:ext>
                </p:extLst>
              </p:nvPr>
            </p:nvGraphicFramePr>
            <p:xfrm>
              <a:off x="259080" y="807720"/>
              <a:ext cx="8641080" cy="5494020"/>
            </p:xfrm>
            <a:graphic>
              <a:graphicData uri="http://schemas.openxmlformats.org/drawingml/2006/table">
                <a:tbl>
                  <a:tblPr firstRow="1" bandRow="1">
                    <a:tableStyleId>{5C22544A-7EE6-4342-B048-85BDC9FD1C3A}</a:tableStyleId>
                  </a:tblPr>
                  <a:tblGrid>
                    <a:gridCol w="2727960">
                      <a:extLst>
                        <a:ext uri="{9D8B030D-6E8A-4147-A177-3AD203B41FA5}">
                          <a16:colId xmlns:a16="http://schemas.microsoft.com/office/drawing/2014/main" val="1472056575"/>
                        </a:ext>
                      </a:extLst>
                    </a:gridCol>
                    <a:gridCol w="3311069">
                      <a:extLst>
                        <a:ext uri="{9D8B030D-6E8A-4147-A177-3AD203B41FA5}">
                          <a16:colId xmlns:a16="http://schemas.microsoft.com/office/drawing/2014/main" val="4056159981"/>
                        </a:ext>
                      </a:extLst>
                    </a:gridCol>
                    <a:gridCol w="2602051">
                      <a:extLst>
                        <a:ext uri="{9D8B030D-6E8A-4147-A177-3AD203B41FA5}">
                          <a16:colId xmlns:a16="http://schemas.microsoft.com/office/drawing/2014/main" val="3017709629"/>
                        </a:ext>
                      </a:extLst>
                    </a:gridCol>
                  </a:tblGrid>
                  <a:tr h="1234440">
                    <a:tc>
                      <a:txBody>
                        <a:bodyPr/>
                        <a:lstStyle/>
                        <a:p>
                          <a:endParaRPr lang="en-US" dirty="0"/>
                        </a:p>
                      </a:txBody>
                      <a:tcPr/>
                    </a:tc>
                    <a:tc>
                      <a:txBody>
                        <a:bodyPr/>
                        <a:lstStyle/>
                        <a:p>
                          <a:pPr algn="ctr"/>
                          <a:r>
                            <a:rPr lang="en-US" sz="2800" dirty="0"/>
                            <a:t>Equation to Graph</a:t>
                          </a:r>
                        </a:p>
                      </a:txBody>
                      <a:tcPr anchor="ctr"/>
                    </a:tc>
                    <a:tc>
                      <a:txBody>
                        <a:bodyPr/>
                        <a:lstStyle/>
                        <a:p>
                          <a:pPr algn="ctr"/>
                          <a:r>
                            <a:rPr lang="en-US" sz="2800" dirty="0"/>
                            <a:t>Table/Graph to Equation </a:t>
                          </a:r>
                        </a:p>
                      </a:txBody>
                      <a:tcPr anchor="ctr"/>
                    </a:tc>
                    <a:extLst>
                      <a:ext uri="{0D108BD9-81ED-4DB2-BD59-A6C34878D82A}">
                        <a16:rowId xmlns:a16="http://schemas.microsoft.com/office/drawing/2014/main" val="396565592"/>
                      </a:ext>
                    </a:extLst>
                  </a:tr>
                  <a:tr h="1737360">
                    <a:tc>
                      <a:txBody>
                        <a:bodyPr/>
                        <a:lstStyle/>
                        <a:p>
                          <a:endParaRPr lang="en-US"/>
                        </a:p>
                      </a:txBody>
                      <a:tcPr>
                        <a:blipFill>
                          <a:blip r:embed="rId2"/>
                          <a:stretch>
                            <a:fillRect l="-465" t="-72263" r="-217674" b="-145255"/>
                          </a:stretch>
                        </a:blipFill>
                      </a:tcPr>
                    </a:tc>
                    <a:tc>
                      <a:txBody>
                        <a:bodyPr/>
                        <a:lstStyle/>
                        <a:p>
                          <a:pPr marL="0" indent="0">
                            <a:buFont typeface="Arial" panose="020B0604020202020204" pitchFamily="34" charset="0"/>
                            <a:buNone/>
                          </a:pPr>
                          <a:r>
                            <a:rPr lang="en-US" dirty="0"/>
                            <a:t>y-intercept given</a:t>
                          </a:r>
                        </a:p>
                        <a:p>
                          <a:pPr marL="285750" indent="-285750">
                            <a:buFont typeface="Arial" panose="020B0604020202020204" pitchFamily="34" charset="0"/>
                            <a:buChar char="•"/>
                          </a:pPr>
                          <a:r>
                            <a:rPr lang="en-US" dirty="0"/>
                            <a:t>Complete the square to find vertex</a:t>
                          </a:r>
                        </a:p>
                        <a:p>
                          <a:pPr marL="285750" indent="-285750">
                            <a:buFont typeface="Arial" panose="020B0604020202020204" pitchFamily="34" charset="0"/>
                            <a:buChar char="•"/>
                          </a:pPr>
                          <a:r>
                            <a:rPr lang="en-US" dirty="0"/>
                            <a:t>Factor or quadratic formula to find x-intercepts</a:t>
                          </a:r>
                        </a:p>
                        <a:p>
                          <a:pPr marL="285750" indent="-285750">
                            <a:buFont typeface="Arial" panose="020B0604020202020204" pitchFamily="34" charset="0"/>
                            <a:buChar char="•"/>
                          </a:pPr>
                          <a:endParaRPr lang="en-US" dirty="0"/>
                        </a:p>
                      </a:txBody>
                      <a:tcPr/>
                    </a:tc>
                    <a:tc>
                      <a:txBody>
                        <a:bodyPr/>
                        <a:lstStyle/>
                        <a:p>
                          <a:pPr marL="0" indent="0">
                            <a:buNone/>
                          </a:pPr>
                          <a:r>
                            <a:rPr lang="en-US" dirty="0"/>
                            <a:t>Write factored or vertex form first. Then expand and simplify for standard form.</a:t>
                          </a:r>
                        </a:p>
                      </a:txBody>
                      <a:tcPr/>
                    </a:tc>
                    <a:extLst>
                      <a:ext uri="{0D108BD9-81ED-4DB2-BD59-A6C34878D82A}">
                        <a16:rowId xmlns:a16="http://schemas.microsoft.com/office/drawing/2014/main" val="2922086756"/>
                      </a:ext>
                    </a:extLst>
                  </a:tr>
                  <a:tr h="1261110">
                    <a:tc>
                      <a:txBody>
                        <a:bodyPr/>
                        <a:lstStyle/>
                        <a:p>
                          <a:endParaRPr lang="en-US"/>
                        </a:p>
                      </a:txBody>
                      <a:tcPr>
                        <a:blipFill>
                          <a:blip r:embed="rId2"/>
                          <a:stretch>
                            <a:fillRect l="-465" t="-238384" r="-217674" b="-101010"/>
                          </a:stretch>
                        </a:blipFill>
                      </a:tcPr>
                    </a:tc>
                    <a:tc>
                      <a:txBody>
                        <a:bodyPr/>
                        <a:lstStyle/>
                        <a:p>
                          <a:r>
                            <a:rPr lang="en-US" dirty="0"/>
                            <a:t>x-intercepts given</a:t>
                          </a:r>
                        </a:p>
                        <a:p>
                          <a:pPr marL="285750" indent="-285750">
                            <a:buFont typeface="Arial" panose="020B0604020202020204" pitchFamily="34" charset="0"/>
                            <a:buChar char="•"/>
                          </a:pPr>
                          <a:r>
                            <a:rPr lang="en-US" dirty="0"/>
                            <a:t>Average the x-coordinates and substitute to get vertex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Substitute x-intercepts. Then use any other point to solve for </a:t>
                          </a:r>
                          <a:r>
                            <a:rPr lang="en-US" i="1" dirty="0"/>
                            <a:t>a</a:t>
                          </a:r>
                          <a:r>
                            <a:rPr lang="en-US" dirty="0"/>
                            <a:t>.</a:t>
                          </a:r>
                        </a:p>
                        <a:p>
                          <a:pPr marL="0" indent="0">
                            <a:buNone/>
                          </a:pPr>
                          <a:endParaRPr lang="en-US" dirty="0"/>
                        </a:p>
                      </a:txBody>
                      <a:tcPr/>
                    </a:tc>
                    <a:extLst>
                      <a:ext uri="{0D108BD9-81ED-4DB2-BD59-A6C34878D82A}">
                        <a16:rowId xmlns:a16="http://schemas.microsoft.com/office/drawing/2014/main" val="912804637"/>
                      </a:ext>
                    </a:extLst>
                  </a:tr>
                  <a:tr h="1261110">
                    <a:tc>
                      <a:txBody>
                        <a:bodyPr/>
                        <a:lstStyle/>
                        <a:p>
                          <a:endParaRPr lang="en-US"/>
                        </a:p>
                      </a:txBody>
                      <a:tcPr>
                        <a:blipFill>
                          <a:blip r:embed="rId2"/>
                          <a:stretch>
                            <a:fillRect l="-465" t="-335000" r="-217674"/>
                          </a:stretch>
                        </a:blipFill>
                      </a:tcPr>
                    </a:tc>
                    <a:tc>
                      <a:txBody>
                        <a:bodyPr/>
                        <a:lstStyle/>
                        <a:p>
                          <a:r>
                            <a:rPr lang="en-US" dirty="0"/>
                            <a:t>vertex given</a:t>
                          </a:r>
                        </a:p>
                        <a:p>
                          <a:pPr marL="285750" indent="-285750">
                            <a:buFont typeface="Arial" panose="020B0604020202020204" pitchFamily="34" charset="0"/>
                            <a:buChar char="•"/>
                          </a:pPr>
                          <a:r>
                            <a:rPr lang="en-US" dirty="0"/>
                            <a:t>Set equal to 0 and solve to get x-intercepts</a:t>
                          </a:r>
                        </a:p>
                      </a:txBody>
                      <a:tcPr/>
                    </a:tc>
                    <a:tc>
                      <a:txBody>
                        <a:bodyPr/>
                        <a:lstStyle/>
                        <a:p>
                          <a:pPr marL="0" indent="0">
                            <a:buNone/>
                          </a:pPr>
                          <a:r>
                            <a:rPr lang="en-US" dirty="0"/>
                            <a:t>Substitute the vertex </a:t>
                          </a:r>
                          <a:r>
                            <a:rPr lang="en-US" i="1" dirty="0"/>
                            <a:t>(h, k)</a:t>
                          </a:r>
                          <a:r>
                            <a:rPr lang="en-US" dirty="0"/>
                            <a:t>. Then use any other point for </a:t>
                          </a:r>
                          <a:r>
                            <a:rPr lang="en-US" i="1" dirty="0"/>
                            <a:t>(x, y) </a:t>
                          </a:r>
                          <a:r>
                            <a:rPr lang="en-US" dirty="0"/>
                            <a:t>and solve for </a:t>
                          </a:r>
                          <a:r>
                            <a:rPr lang="en-US" i="1" dirty="0"/>
                            <a:t>a</a:t>
                          </a:r>
                          <a:endParaRPr lang="en-US" dirty="0"/>
                        </a:p>
                      </a:txBody>
                      <a:tcPr/>
                    </a:tc>
                    <a:extLst>
                      <a:ext uri="{0D108BD9-81ED-4DB2-BD59-A6C34878D82A}">
                        <a16:rowId xmlns:a16="http://schemas.microsoft.com/office/drawing/2014/main" val="2709608838"/>
                      </a:ext>
                    </a:extLst>
                  </a:tr>
                </a:tbl>
              </a:graphicData>
            </a:graphic>
          </p:graphicFrame>
        </mc:Fallback>
      </mc:AlternateContent>
    </p:spTree>
    <p:extLst>
      <p:ext uri="{BB962C8B-B14F-4D97-AF65-F5344CB8AC3E}">
        <p14:creationId xmlns:p14="http://schemas.microsoft.com/office/powerpoint/2010/main" val="3135226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a:xfrm>
            <a:off x="4754880" y="2316162"/>
            <a:ext cx="3931920" cy="3951288"/>
          </a:xfrm>
        </p:spPr>
        <p:txBody>
          <a:bodyPr/>
          <a:lstStyle/>
          <a:p>
            <a:r>
              <a:rPr lang="en-US" dirty="0"/>
              <a:t>Khan Academy</a:t>
            </a:r>
          </a:p>
          <a:p>
            <a:r>
              <a:rPr lang="en-US" dirty="0"/>
              <a:t>Exponents review</a:t>
            </a:r>
          </a:p>
          <a:p>
            <a:r>
              <a:rPr lang="en-US" dirty="0"/>
              <a:t>Linear practice</a:t>
            </a:r>
          </a:p>
          <a:p>
            <a:r>
              <a:rPr lang="en-US" dirty="0"/>
              <a:t>Slope practice</a:t>
            </a:r>
          </a:p>
          <a:p>
            <a:r>
              <a:rPr lang="en-US" dirty="0"/>
              <a:t>Note sheet</a:t>
            </a:r>
          </a:p>
          <a:p>
            <a:r>
              <a:rPr lang="en-US" dirty="0"/>
              <a:t>Folder organize</a:t>
            </a:r>
          </a:p>
          <a:p>
            <a:r>
              <a:rPr lang="en-US" dirty="0"/>
              <a:t>Complete all </a:t>
            </a:r>
            <a:r>
              <a:rPr lang="en-US" dirty="0" err="1"/>
              <a:t>cw</a:t>
            </a:r>
            <a:r>
              <a:rPr lang="en-US" dirty="0"/>
              <a:t>/</a:t>
            </a:r>
            <a:r>
              <a:rPr lang="en-US" dirty="0" err="1"/>
              <a:t>hw</a:t>
            </a:r>
            <a:r>
              <a:rPr lang="en-US" dirty="0"/>
              <a:t> 1-22</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a:xfrm>
            <a:off x="457200" y="2316162"/>
            <a:ext cx="3931920" cy="3951288"/>
          </a:xfrm>
        </p:spPr>
        <p:txBody>
          <a:bodyPr/>
          <a:lstStyle/>
          <a:p>
            <a:r>
              <a:rPr lang="en-US" dirty="0"/>
              <a:t>Exit ticket 19-21?</a:t>
            </a:r>
          </a:p>
          <a:p>
            <a:r>
              <a:rPr lang="en-US" dirty="0"/>
              <a:t>Classwork22 #1-3</a:t>
            </a:r>
          </a:p>
          <a:p>
            <a:pPr marL="0" indent="0">
              <a:buNone/>
            </a:pPr>
            <a:endParaRPr lang="en-US" dirty="0"/>
          </a:p>
        </p:txBody>
      </p:sp>
    </p:spTree>
    <p:extLst>
      <p:ext uri="{BB962C8B-B14F-4D97-AF65-F5344CB8AC3E}">
        <p14:creationId xmlns:p14="http://schemas.microsoft.com/office/powerpoint/2010/main" val="4876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115170"/>
            <a:ext cx="8229600" cy="990600"/>
          </a:xfrm>
        </p:spPr>
        <p:txBody>
          <a:bodyPr/>
          <a:lstStyle/>
          <a:p>
            <a:r>
              <a:rPr lang="en-US" dirty="0"/>
              <a:t>Opening Activity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A423A76-D731-A249-B9D8-348366F51FA6}"/>
                  </a:ext>
                </a:extLst>
              </p:cNvPr>
              <p:cNvSpPr txBox="1"/>
              <p:nvPr/>
            </p:nvSpPr>
            <p:spPr>
              <a:xfrm>
                <a:off x="311150" y="850900"/>
                <a:ext cx="8521700" cy="932628"/>
              </a:xfrm>
              <a:prstGeom prst="rect">
                <a:avLst/>
              </a:prstGeom>
              <a:noFill/>
            </p:spPr>
            <p:txBody>
              <a:bodyPr wrap="square" rtlCol="0">
                <a:spAutoFit/>
              </a:bodyPr>
              <a:lstStyle/>
              <a:p>
                <a:r>
                  <a:rPr lang="en-US" dirty="0"/>
                  <a:t>Use your graphing calculator to create a data table for the functions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and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𝑥</m:t>
                        </m:r>
                      </m:e>
                    </m:rad>
                  </m:oMath>
                </a14:m>
                <a:r>
                  <a:rPr lang="en-US" dirty="0"/>
                  <a:t> for a variety of </a:t>
                </a:r>
                <a14:m>
                  <m:oMath xmlns:m="http://schemas.openxmlformats.org/officeDocument/2006/math">
                    <m:r>
                      <a:rPr lang="en-US" i="1">
                        <a:latin typeface="Cambria Math" panose="02040503050406030204" pitchFamily="18" charset="0"/>
                      </a:rPr>
                      <m:t>𝑥</m:t>
                    </m:r>
                  </m:oMath>
                </a14:m>
                <a:r>
                  <a:rPr lang="en-US" dirty="0"/>
                  <a:t>-values.  Use both negative and positive numbers, and round decimal answers to the nearest hundredth.</a:t>
                </a:r>
                <a:r>
                  <a:rPr lang="en-US" dirty="0">
                    <a:effectLst/>
                  </a:rPr>
                  <a:t> </a:t>
                </a:r>
                <a:endParaRPr lang="en-US" dirty="0"/>
              </a:p>
            </p:txBody>
          </p:sp>
        </mc:Choice>
        <mc:Fallback xmlns="">
          <p:sp>
            <p:nvSpPr>
              <p:cNvPr id="3" name="TextBox 2">
                <a:extLst>
                  <a:ext uri="{FF2B5EF4-FFF2-40B4-BE49-F238E27FC236}">
                    <a16:creationId xmlns:a16="http://schemas.microsoft.com/office/drawing/2014/main" id="{AA423A76-D731-A249-B9D8-348366F51FA6}"/>
                  </a:ext>
                </a:extLst>
              </p:cNvPr>
              <p:cNvSpPr txBox="1">
                <a:spLocks noRot="1" noChangeAspect="1" noMove="1" noResize="1" noEditPoints="1" noAdjustHandles="1" noChangeArrowheads="1" noChangeShapeType="1" noTextEdit="1"/>
              </p:cNvSpPr>
              <p:nvPr/>
            </p:nvSpPr>
            <p:spPr>
              <a:xfrm>
                <a:off x="311150" y="850900"/>
                <a:ext cx="8521700" cy="932628"/>
              </a:xfrm>
              <a:prstGeom prst="rect">
                <a:avLst/>
              </a:prstGeom>
              <a:blipFill>
                <a:blip r:embed="rId2"/>
                <a:stretch>
                  <a:fillRect l="-595" t="-2703" b="-810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87F8E97-04C9-334F-B4FA-38F9BB8ACBFA}"/>
              </a:ext>
            </a:extLst>
          </p:cNvPr>
          <p:cNvPicPr>
            <a:picLocks noChangeAspect="1"/>
          </p:cNvPicPr>
          <p:nvPr/>
        </p:nvPicPr>
        <p:blipFill>
          <a:blip r:embed="rId3"/>
          <a:stretch>
            <a:fillRect/>
          </a:stretch>
        </p:blipFill>
        <p:spPr>
          <a:xfrm>
            <a:off x="1860550" y="1765300"/>
            <a:ext cx="5422900" cy="3327400"/>
          </a:xfrm>
          <a:prstGeom prst="rect">
            <a:avLst/>
          </a:prstGeom>
        </p:spPr>
      </p:pic>
    </p:spTree>
    <p:extLst>
      <p:ext uri="{BB962C8B-B14F-4D97-AF65-F5344CB8AC3E}">
        <p14:creationId xmlns:p14="http://schemas.microsoft.com/office/powerpoint/2010/main" val="344982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23</a:t>
            </a:r>
          </a:p>
        </p:txBody>
      </p:sp>
      <p:sp>
        <p:nvSpPr>
          <p:cNvPr id="3" name="Subtitle 2"/>
          <p:cNvSpPr>
            <a:spLocks noGrp="1"/>
          </p:cNvSpPr>
          <p:nvPr>
            <p:ph type="subTitle" idx="1"/>
          </p:nvPr>
        </p:nvSpPr>
        <p:spPr>
          <a:xfrm>
            <a:off x="685800" y="3505200"/>
            <a:ext cx="7580870" cy="1752600"/>
          </a:xfrm>
        </p:spPr>
        <p:txBody>
          <a:bodyPr/>
          <a:lstStyle/>
          <a:p>
            <a:r>
              <a:rPr lang="en-US" dirty="0"/>
              <a:t>Warm up reading, long examples, classwork</a:t>
            </a:r>
          </a:p>
        </p:txBody>
      </p:sp>
    </p:spTree>
    <p:extLst>
      <p:ext uri="{BB962C8B-B14F-4D97-AF65-F5344CB8AC3E}">
        <p14:creationId xmlns:p14="http://schemas.microsoft.com/office/powerpoint/2010/main" val="2385258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903C-BFA8-334F-B8BA-50A836A8E43F}"/>
              </a:ext>
            </a:extLst>
          </p:cNvPr>
          <p:cNvSpPr>
            <a:spLocks noGrp="1"/>
          </p:cNvSpPr>
          <p:nvPr>
            <p:ph type="title"/>
          </p:nvPr>
        </p:nvSpPr>
        <p:spPr>
          <a:xfrm>
            <a:off x="24712" y="150339"/>
            <a:ext cx="8229600" cy="990600"/>
          </a:xfrm>
        </p:spPr>
        <p:txBody>
          <a:bodyPr/>
          <a:lstStyle/>
          <a:p>
            <a:r>
              <a:rPr lang="en-US" dirty="0"/>
              <a:t>Warm Up - Read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1F8AE4A-9061-B54A-AEB5-8DBD3C9B6EBE}"/>
                  </a:ext>
                </a:extLst>
              </p:cNvPr>
              <p:cNvSpPr>
                <a:spLocks noGrp="1"/>
              </p:cNvSpPr>
              <p:nvPr>
                <p:ph idx="1"/>
              </p:nvPr>
            </p:nvSpPr>
            <p:spPr>
              <a:xfrm>
                <a:off x="185351" y="963827"/>
                <a:ext cx="8649729" cy="5130112"/>
              </a:xfrm>
            </p:spPr>
            <p:txBody>
              <a:bodyPr>
                <a:normAutofit fontScale="92500"/>
              </a:bodyPr>
              <a:lstStyle/>
              <a:p>
                <a:pPr marL="0" indent="0">
                  <a:buNone/>
                </a:pPr>
                <a:r>
                  <a:rPr lang="en-US" dirty="0"/>
                  <a:t>Any object that is free falling or projected into the air without a power source is under the influence of gravity.  All free-falling objects on Earth accelerate toward the center of Earth (downward) at a constant rate (</a:t>
                </a:r>
                <a14:m>
                  <m:oMath xmlns:m="http://schemas.openxmlformats.org/officeDocument/2006/math">
                    <m:r>
                      <a:rPr lang="en-US" i="1"/>
                      <m:t>−32</m:t>
                    </m:r>
                    <m:r>
                      <a:rPr lang="en-US"/>
                      <m:t> </m:t>
                    </m:r>
                    <m:r>
                      <m:rPr>
                        <m:sty m:val="p"/>
                      </m:rPr>
                      <a:rPr lang="en-US"/>
                      <m:t>ft</m:t>
                    </m:r>
                    <m:r>
                      <a:rPr lang="en-US"/>
                      <m:t>/</m:t>
                    </m:r>
                    <m:sSup>
                      <m:sSupPr>
                        <m:ctrlPr>
                          <a:rPr lang="en-US" i="1"/>
                        </m:ctrlPr>
                      </m:sSupPr>
                      <m:e>
                        <m:r>
                          <m:rPr>
                            <m:sty m:val="p"/>
                          </m:rPr>
                          <a:rPr lang="en-US"/>
                          <m:t>s</m:t>
                        </m:r>
                      </m:e>
                      <m:sup>
                        <m:r>
                          <a:rPr lang="en-US" baseline="30000"/>
                          <m:t>2</m:t>
                        </m:r>
                      </m:sup>
                    </m:sSup>
                  </m:oMath>
                </a14:m>
                <a:r>
                  <a:rPr lang="en-US" dirty="0"/>
                  <a:t>, or </a:t>
                </a:r>
                <a14:m>
                  <m:oMath xmlns:m="http://schemas.openxmlformats.org/officeDocument/2006/math">
                    <m:r>
                      <a:rPr lang="en-US" i="1"/>
                      <m:t>−9.8</m:t>
                    </m:r>
                  </m:oMath>
                </a14:m>
                <a:r>
                  <a:rPr lang="en-US" dirty="0"/>
                  <a:t> </a:t>
                </a:r>
                <a14:m>
                  <m:oMath xmlns:m="http://schemas.openxmlformats.org/officeDocument/2006/math">
                    <m:r>
                      <m:rPr>
                        <m:sty m:val="p"/>
                      </m:rPr>
                      <a:rPr lang="en-US"/>
                      <m:t>m</m:t>
                    </m:r>
                    <m:r>
                      <a:rPr lang="en-US"/>
                      <m:t>/</m:t>
                    </m:r>
                    <m:sSup>
                      <m:sSupPr>
                        <m:ctrlPr>
                          <a:rPr lang="en-US" i="1"/>
                        </m:ctrlPr>
                      </m:sSupPr>
                      <m:e>
                        <m:r>
                          <m:rPr>
                            <m:sty m:val="p"/>
                          </m:rPr>
                          <a:rPr lang="en-US"/>
                          <m:t>s</m:t>
                        </m:r>
                      </m:e>
                      <m:sup>
                        <m:r>
                          <a:rPr lang="en-US" baseline="30000"/>
                          <m:t>2</m:t>
                        </m:r>
                      </m:sup>
                    </m:sSup>
                  </m:oMath>
                </a14:m>
                <a:r>
                  <a:rPr lang="en-US" dirty="0"/>
                  <a:t>) </a:t>
                </a:r>
              </a:p>
              <a:p>
                <a:pPr marL="0" indent="0">
                  <a:buNone/>
                </a:pPr>
                <a:r>
                  <a:rPr lang="en-US" dirty="0"/>
                  <a:t>The relationship of the height of the object with respect to the time is the formula: </a:t>
                </a:r>
                <a14:m>
                  <m:oMath xmlns:m="http://schemas.openxmlformats.org/officeDocument/2006/math">
                    <m:r>
                      <a:rPr lang="en-US" b="1" i="1"/>
                      <m:t>𝒉</m:t>
                    </m:r>
                    <m:d>
                      <m:dPr>
                        <m:ctrlPr>
                          <a:rPr lang="en-US" b="1" i="1"/>
                        </m:ctrlPr>
                      </m:dPr>
                      <m:e>
                        <m:r>
                          <a:rPr lang="en-US" b="1" i="1"/>
                          <m:t>𝒕</m:t>
                        </m:r>
                      </m:e>
                    </m:d>
                    <m:r>
                      <a:rPr lang="en-US" b="1" i="1"/>
                      <m:t>=</m:t>
                    </m:r>
                    <m:f>
                      <m:fPr>
                        <m:ctrlPr>
                          <a:rPr lang="en-US" b="1" i="1"/>
                        </m:ctrlPr>
                      </m:fPr>
                      <m:num>
                        <m:r>
                          <a:rPr lang="en-US" b="1" i="1"/>
                          <m:t>𝟏</m:t>
                        </m:r>
                      </m:num>
                      <m:den>
                        <m:r>
                          <a:rPr lang="en-US" b="1" i="1"/>
                          <m:t>𝟐</m:t>
                        </m:r>
                      </m:den>
                    </m:f>
                    <m:r>
                      <a:rPr lang="en-US" b="1" i="1"/>
                      <m:t>𝒈</m:t>
                    </m:r>
                    <m:sSup>
                      <m:sSupPr>
                        <m:ctrlPr>
                          <a:rPr lang="en-US" b="1" i="1"/>
                        </m:ctrlPr>
                      </m:sSupPr>
                      <m:e>
                        <m:r>
                          <a:rPr lang="en-US" b="1" i="1"/>
                          <m:t>𝒕</m:t>
                        </m:r>
                      </m:e>
                      <m:sup>
                        <m:r>
                          <a:rPr lang="en-US" b="1" i="1"/>
                          <m:t>𝟐</m:t>
                        </m:r>
                      </m:sup>
                    </m:sSup>
                    <m:r>
                      <a:rPr lang="en-US" b="1" i="1"/>
                      <m:t>+</m:t>
                    </m:r>
                    <m:sSub>
                      <m:sSubPr>
                        <m:ctrlPr>
                          <a:rPr lang="en-US" b="1" i="1"/>
                        </m:ctrlPr>
                      </m:sSubPr>
                      <m:e>
                        <m:r>
                          <a:rPr lang="en-US" b="1" i="1"/>
                          <m:t>𝒗</m:t>
                        </m:r>
                      </m:e>
                      <m:sub>
                        <m:r>
                          <a:rPr lang="en-US" b="1" i="1"/>
                          <m:t>𝟎</m:t>
                        </m:r>
                      </m:sub>
                    </m:sSub>
                    <m:r>
                      <a:rPr lang="en-US" b="1" i="1"/>
                      <m:t>𝒕</m:t>
                    </m:r>
                    <m:r>
                      <a:rPr lang="en-US" b="1" i="1"/>
                      <m:t>+</m:t>
                    </m:r>
                    <m:sSub>
                      <m:sSubPr>
                        <m:ctrlPr>
                          <a:rPr lang="en-US" b="1" i="1"/>
                        </m:ctrlPr>
                      </m:sSubPr>
                      <m:e>
                        <m:r>
                          <a:rPr lang="en-US" b="1" i="1"/>
                          <m:t>𝒉</m:t>
                        </m:r>
                      </m:e>
                      <m:sub>
                        <m:r>
                          <a:rPr lang="en-US" b="1" i="1"/>
                          <m:t>𝟎</m:t>
                        </m:r>
                      </m:sub>
                    </m:sSub>
                  </m:oMath>
                </a14:m>
                <a:r>
                  <a:rPr lang="en-US" dirty="0"/>
                  <a:t>. </a:t>
                </a:r>
              </a:p>
              <a:p>
                <a:pPr marL="0" indent="0">
                  <a:buNone/>
                </a:pPr>
                <a:r>
                  <a:rPr lang="en-US" dirty="0"/>
                  <a:t>For this reason, the leading coefficient for a quadratic function that models the position of a falling, launched, or projected object must either be </a:t>
                </a:r>
                <a14:m>
                  <m:oMath xmlns:m="http://schemas.openxmlformats.org/officeDocument/2006/math">
                    <m:r>
                      <a:rPr lang="en-US" i="1"/>
                      <m:t>−16</m:t>
                    </m:r>
                  </m:oMath>
                </a14:m>
                <a:r>
                  <a:rPr lang="en-US" dirty="0"/>
                  <a:t> or </a:t>
                </a:r>
                <a14:m>
                  <m:oMath xmlns:m="http://schemas.openxmlformats.org/officeDocument/2006/math">
                    <m:r>
                      <a:rPr lang="en-US" i="1"/>
                      <m:t>−4.9</m:t>
                    </m:r>
                  </m:oMath>
                </a14:m>
                <a:r>
                  <a:rPr lang="en-US" dirty="0"/>
                  <a:t>.</a:t>
                </a:r>
                <a:r>
                  <a:rPr lang="en-US" dirty="0">
                    <a:effectLst/>
                  </a:rPr>
                  <a:t> </a:t>
                </a:r>
              </a:p>
              <a:p>
                <a:pPr lvl="0"/>
                <a14:m>
                  <m:oMath xmlns:m="http://schemas.openxmlformats.org/officeDocument/2006/math">
                    <m:sSub>
                      <m:sSubPr>
                        <m:ctrlPr>
                          <a:rPr lang="en-US" i="1"/>
                        </m:ctrlPr>
                      </m:sSubPr>
                      <m:e>
                        <m:r>
                          <a:rPr lang="en-US" i="1"/>
                          <m:t>𝑣</m:t>
                        </m:r>
                      </m:e>
                      <m:sub>
                        <m:r>
                          <a:rPr lang="en-US" i="1"/>
                          <m:t>0</m:t>
                        </m:r>
                      </m:sub>
                    </m:sSub>
                  </m:oMath>
                </a14:m>
                <a:r>
                  <a:rPr lang="en-US" dirty="0"/>
                  <a:t> indicates the initial velocity (i.e., the velocity at </a:t>
                </a:r>
                <a14:m>
                  <m:oMath xmlns:m="http://schemas.openxmlformats.org/officeDocument/2006/math">
                    <m:r>
                      <a:rPr lang="en-US" i="1"/>
                      <m:t>0</m:t>
                    </m:r>
                  </m:oMath>
                </a14:m>
                <a:r>
                  <a:rPr lang="en-US" dirty="0"/>
                  <a:t> seconds);  </a:t>
                </a:r>
              </a:p>
              <a:p>
                <a:pPr lvl="0"/>
                <a14:m>
                  <m:oMath xmlns:m="http://schemas.openxmlformats.org/officeDocument/2006/math">
                    <m:sSub>
                      <m:sSubPr>
                        <m:ctrlPr>
                          <a:rPr lang="en-US" i="1"/>
                        </m:ctrlPr>
                      </m:sSubPr>
                      <m:e>
                        <m:r>
                          <a:rPr lang="en-US" i="1"/>
                          <m:t>h</m:t>
                        </m:r>
                      </m:e>
                      <m:sub>
                        <m:r>
                          <a:rPr lang="en-US" i="1"/>
                          <m:t>0</m:t>
                        </m:r>
                      </m:sub>
                    </m:sSub>
                  </m:oMath>
                </a14:m>
                <a:r>
                  <a:rPr lang="en-US" dirty="0"/>
                  <a:t> tells us the height of the object at</a:t>
                </a:r>
                <a14:m>
                  <m:oMath xmlns:m="http://schemas.openxmlformats.org/officeDocument/2006/math">
                    <m:r>
                      <a:rPr lang="en-US" i="1"/>
                      <m:t> 0</m:t>
                    </m:r>
                  </m:oMath>
                </a14:m>
                <a:r>
                  <a:rPr lang="en-US" dirty="0"/>
                  <a:t> seconds, or the initial position.</a:t>
                </a:r>
              </a:p>
              <a:p>
                <a:pPr marL="0" indent="0">
                  <a:buNone/>
                </a:pPr>
                <a:endParaRPr lang="en-US" dirty="0"/>
              </a:p>
              <a:p>
                <a:pPr marL="0" indent="0">
                  <a:buNone/>
                </a:pPr>
                <a:endParaRPr lang="en-US" b="1" dirty="0"/>
              </a:p>
            </p:txBody>
          </p:sp>
        </mc:Choice>
        <mc:Fallback>
          <p:sp>
            <p:nvSpPr>
              <p:cNvPr id="3" name="Content Placeholder 2">
                <a:extLst>
                  <a:ext uri="{FF2B5EF4-FFF2-40B4-BE49-F238E27FC236}">
                    <a16:creationId xmlns:a16="http://schemas.microsoft.com/office/drawing/2014/main" id="{F1F8AE4A-9061-B54A-AEB5-8DBD3C9B6EBE}"/>
                  </a:ext>
                </a:extLst>
              </p:cNvPr>
              <p:cNvSpPr>
                <a:spLocks noGrp="1" noRot="1" noChangeAspect="1" noMove="1" noResize="1" noEditPoints="1" noAdjustHandles="1" noChangeArrowheads="1" noChangeShapeType="1" noTextEdit="1"/>
              </p:cNvSpPr>
              <p:nvPr>
                <p:ph idx="1"/>
              </p:nvPr>
            </p:nvSpPr>
            <p:spPr>
              <a:xfrm>
                <a:off x="185351" y="963827"/>
                <a:ext cx="8649729" cy="5130112"/>
              </a:xfrm>
              <a:blipFill>
                <a:blip r:embed="rId2"/>
                <a:stretch>
                  <a:fillRect l="-880" t="-741" r="-1466"/>
                </a:stretch>
              </a:blipFill>
            </p:spPr>
            <p:txBody>
              <a:bodyPr/>
              <a:lstStyle/>
              <a:p>
                <a:r>
                  <a:rPr lang="en-US">
                    <a:noFill/>
                  </a:rPr>
                  <a:t> </a:t>
                </a:r>
              </a:p>
            </p:txBody>
          </p:sp>
        </mc:Fallback>
      </mc:AlternateContent>
    </p:spTree>
    <p:extLst>
      <p:ext uri="{BB962C8B-B14F-4D97-AF65-F5344CB8AC3E}">
        <p14:creationId xmlns:p14="http://schemas.microsoft.com/office/powerpoint/2010/main" val="2590597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7052-D2BB-5643-8A79-7E7DC1ADFF2B}"/>
              </a:ext>
            </a:extLst>
          </p:cNvPr>
          <p:cNvSpPr>
            <a:spLocks noGrp="1"/>
          </p:cNvSpPr>
          <p:nvPr>
            <p:ph type="title"/>
          </p:nvPr>
        </p:nvSpPr>
        <p:spPr>
          <a:xfrm>
            <a:off x="106680" y="134620"/>
            <a:ext cx="8590280" cy="990600"/>
          </a:xfrm>
        </p:spPr>
        <p:txBody>
          <a:bodyPr/>
          <a:lstStyle/>
          <a:p>
            <a:r>
              <a:rPr lang="en-US" dirty="0"/>
              <a:t>Example 1</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851B10-960B-7A4F-A6A2-4B631D00366F}"/>
                  </a:ext>
                </a:extLst>
              </p:cNvPr>
              <p:cNvSpPr>
                <a:spLocks noGrp="1"/>
              </p:cNvSpPr>
              <p:nvPr>
                <p:ph idx="1"/>
              </p:nvPr>
            </p:nvSpPr>
            <p:spPr>
              <a:xfrm>
                <a:off x="233680" y="972820"/>
                <a:ext cx="8590280" cy="4876800"/>
              </a:xfrm>
            </p:spPr>
            <p:txBody>
              <a:bodyPr>
                <a:normAutofit/>
              </a:bodyPr>
              <a:lstStyle/>
              <a:p>
                <a:pPr marL="0" indent="0">
                  <a:buNone/>
                </a:pPr>
                <a:r>
                  <a:rPr lang="en-US" dirty="0"/>
                  <a:t>Chris stands on the edge of a building at a height of </a:t>
                </a:r>
                <a14:m>
                  <m:oMath xmlns:m="http://schemas.openxmlformats.org/officeDocument/2006/math">
                    <m:r>
                      <a:rPr lang="en-US" i="1"/>
                      <m:t>60</m:t>
                    </m:r>
                    <m:r>
                      <a:rPr lang="en-US"/>
                      <m:t> </m:t>
                    </m:r>
                    <m:r>
                      <m:rPr>
                        <m:sty m:val="p"/>
                      </m:rPr>
                      <a:rPr lang="en-US"/>
                      <m:t>ft</m:t>
                    </m:r>
                    <m:r>
                      <a:rPr lang="en-US"/>
                      <m:t>.</m:t>
                    </m:r>
                  </m:oMath>
                </a14:m>
                <a:r>
                  <a:rPr lang="en-US" dirty="0"/>
                  <a:t> and throws a ball upward with an initial velocity of </a:t>
                </a:r>
                <a14:m>
                  <m:oMath xmlns:m="http://schemas.openxmlformats.org/officeDocument/2006/math">
                    <m:r>
                      <a:rPr lang="en-US" i="1"/>
                      <m:t>68</m:t>
                    </m:r>
                    <m:r>
                      <a:rPr lang="en-US"/>
                      <m:t> </m:t>
                    </m:r>
                    <m:r>
                      <m:rPr>
                        <m:sty m:val="p"/>
                      </m:rPr>
                      <a:rPr lang="en-US"/>
                      <m:t>ft</m:t>
                    </m:r>
                    <m:r>
                      <a:rPr lang="en-US"/>
                      <m:t>/</m:t>
                    </m:r>
                    <m:r>
                      <m:rPr>
                        <m:sty m:val="p"/>
                      </m:rPr>
                      <a:rPr lang="en-US"/>
                      <m:t>s</m:t>
                    </m:r>
                  </m:oMath>
                </a14:m>
                <a:r>
                  <a:rPr lang="en-US" dirty="0"/>
                  <a:t>.  The ball eventually falls all the way to the ground.  </a:t>
                </a:r>
                <a:r>
                  <a:rPr lang="en-US" b="1" dirty="0"/>
                  <a:t>What is the maximum height reached by the ball?  After how many seconds will the ball reach its maximum height?  How long will it take the ball to reach the ground?</a:t>
                </a:r>
                <a:r>
                  <a:rPr lang="en-US" b="1" dirty="0">
                    <a:effectLst/>
                  </a:rPr>
                  <a:t> </a:t>
                </a:r>
                <a:endParaRPr lang="en-US" b="1" dirty="0"/>
              </a:p>
              <a:p>
                <a:r>
                  <a:rPr lang="en-US" dirty="0"/>
                  <a:t>What units will we be using to solve this problem?</a:t>
                </a:r>
              </a:p>
              <a:p>
                <a:endParaRPr lang="en-US" dirty="0"/>
              </a:p>
              <a:p>
                <a:endParaRPr lang="en-US" dirty="0"/>
              </a:p>
              <a:p>
                <a:r>
                  <a:rPr lang="en-US" dirty="0"/>
                  <a:t>What information from the contextual description do we need to use in the function equation?</a:t>
                </a:r>
              </a:p>
              <a:p>
                <a:pPr marL="0" indent="0">
                  <a:buNone/>
                </a:pPr>
                <a:endParaRPr lang="en-US" dirty="0"/>
              </a:p>
            </p:txBody>
          </p:sp>
        </mc:Choice>
        <mc:Fallback>
          <p:sp>
            <p:nvSpPr>
              <p:cNvPr id="3" name="Content Placeholder 2">
                <a:extLst>
                  <a:ext uri="{FF2B5EF4-FFF2-40B4-BE49-F238E27FC236}">
                    <a16:creationId xmlns:a16="http://schemas.microsoft.com/office/drawing/2014/main" id="{D5851B10-960B-7A4F-A6A2-4B631D00366F}"/>
                  </a:ext>
                </a:extLst>
              </p:cNvPr>
              <p:cNvSpPr>
                <a:spLocks noGrp="1" noRot="1" noChangeAspect="1" noMove="1" noResize="1" noEditPoints="1" noAdjustHandles="1" noChangeArrowheads="1" noChangeShapeType="1" noTextEdit="1"/>
              </p:cNvSpPr>
              <p:nvPr>
                <p:ph idx="1"/>
              </p:nvPr>
            </p:nvSpPr>
            <p:spPr>
              <a:xfrm>
                <a:off x="233680" y="972820"/>
                <a:ext cx="8590280" cy="4876800"/>
              </a:xfrm>
              <a:blipFill>
                <a:blip r:embed="rId2"/>
                <a:stretch>
                  <a:fillRect l="-885" t="-1039" r="-1770"/>
                </a:stretch>
              </a:blipFill>
            </p:spPr>
            <p:txBody>
              <a:bodyPr/>
              <a:lstStyle/>
              <a:p>
                <a:r>
                  <a:rPr lang="en-US">
                    <a:noFill/>
                  </a:rPr>
                  <a:t> </a:t>
                </a:r>
              </a:p>
            </p:txBody>
          </p:sp>
        </mc:Fallback>
      </mc:AlternateContent>
    </p:spTree>
    <p:extLst>
      <p:ext uri="{BB962C8B-B14F-4D97-AF65-F5344CB8AC3E}">
        <p14:creationId xmlns:p14="http://schemas.microsoft.com/office/powerpoint/2010/main" val="1001017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7052-D2BB-5643-8A79-7E7DC1ADFF2B}"/>
              </a:ext>
            </a:extLst>
          </p:cNvPr>
          <p:cNvSpPr>
            <a:spLocks noGrp="1"/>
          </p:cNvSpPr>
          <p:nvPr>
            <p:ph type="title"/>
          </p:nvPr>
        </p:nvSpPr>
        <p:spPr>
          <a:xfrm>
            <a:off x="106680" y="134620"/>
            <a:ext cx="8590280" cy="990600"/>
          </a:xfrm>
        </p:spPr>
        <p:txBody>
          <a:bodyPr/>
          <a:lstStyle/>
          <a:p>
            <a:r>
              <a:rPr lang="en-US" dirty="0"/>
              <a:t>Example 1, continued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851B10-960B-7A4F-A6A2-4B631D00366F}"/>
                  </a:ext>
                </a:extLst>
              </p:cNvPr>
              <p:cNvSpPr>
                <a:spLocks noGrp="1"/>
              </p:cNvSpPr>
              <p:nvPr>
                <p:ph idx="1"/>
              </p:nvPr>
            </p:nvSpPr>
            <p:spPr>
              <a:xfrm>
                <a:off x="233680" y="972820"/>
                <a:ext cx="8590280" cy="487680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+68</m:t>
                      </m:r>
                      <m:r>
                        <a:rPr lang="en-US" b="0" i="1" smtClean="0">
                          <a:latin typeface="Cambria Math" panose="02040503050406030204" pitchFamily="18" charset="0"/>
                        </a:rPr>
                        <m:t>𝑡</m:t>
                      </m:r>
                      <m:r>
                        <a:rPr lang="en-US" b="0" i="1" smtClean="0">
                          <a:latin typeface="Cambria Math" panose="02040503050406030204" pitchFamily="18" charset="0"/>
                        </a:rPr>
                        <m:t>+60</m:t>
                      </m:r>
                    </m:oMath>
                  </m:oMathPara>
                </a14:m>
                <a:endParaRPr lang="en-US" dirty="0"/>
              </a:p>
              <a:p>
                <a:endParaRPr lang="en-US" dirty="0"/>
              </a:p>
              <a:p>
                <a:r>
                  <a:rPr lang="en-US" dirty="0"/>
                  <a:t>What is the maximum point reached by the ball?  After how many seconds will it reach that height? </a:t>
                </a:r>
              </a:p>
              <a:p>
                <a:endParaRPr lang="en-US" dirty="0"/>
              </a:p>
              <a:p>
                <a:endParaRPr lang="en-US" dirty="0"/>
              </a:p>
              <a:p>
                <a:endParaRPr lang="en-US" dirty="0"/>
              </a:p>
              <a:p>
                <a:r>
                  <a:rPr lang="en-US" dirty="0"/>
                  <a:t>How long will it take the ball to land on the ground after being thrown? </a:t>
                </a:r>
              </a:p>
            </p:txBody>
          </p:sp>
        </mc:Choice>
        <mc:Fallback>
          <p:sp>
            <p:nvSpPr>
              <p:cNvPr id="3" name="Content Placeholder 2">
                <a:extLst>
                  <a:ext uri="{FF2B5EF4-FFF2-40B4-BE49-F238E27FC236}">
                    <a16:creationId xmlns:a16="http://schemas.microsoft.com/office/drawing/2014/main" id="{D5851B10-960B-7A4F-A6A2-4B631D00366F}"/>
                  </a:ext>
                </a:extLst>
              </p:cNvPr>
              <p:cNvSpPr>
                <a:spLocks noGrp="1" noRot="1" noChangeAspect="1" noMove="1" noResize="1" noEditPoints="1" noAdjustHandles="1" noChangeArrowheads="1" noChangeShapeType="1" noTextEdit="1"/>
              </p:cNvSpPr>
              <p:nvPr>
                <p:ph idx="1"/>
              </p:nvPr>
            </p:nvSpPr>
            <p:spPr>
              <a:xfrm>
                <a:off x="233680" y="972820"/>
                <a:ext cx="8590280" cy="4876800"/>
              </a:xfrm>
              <a:blipFill>
                <a:blip r:embed="rId2"/>
                <a:stretch>
                  <a:fillRect l="-590"/>
                </a:stretch>
              </a:blipFill>
            </p:spPr>
            <p:txBody>
              <a:bodyPr/>
              <a:lstStyle/>
              <a:p>
                <a:r>
                  <a:rPr lang="en-US">
                    <a:noFill/>
                  </a:rPr>
                  <a:t> </a:t>
                </a:r>
              </a:p>
            </p:txBody>
          </p:sp>
        </mc:Fallback>
      </mc:AlternateContent>
    </p:spTree>
    <p:extLst>
      <p:ext uri="{BB962C8B-B14F-4D97-AF65-F5344CB8AC3E}">
        <p14:creationId xmlns:p14="http://schemas.microsoft.com/office/powerpoint/2010/main" val="3548073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7052-D2BB-5643-8A79-7E7DC1ADFF2B}"/>
              </a:ext>
            </a:extLst>
          </p:cNvPr>
          <p:cNvSpPr>
            <a:spLocks noGrp="1"/>
          </p:cNvSpPr>
          <p:nvPr>
            <p:ph type="title"/>
          </p:nvPr>
        </p:nvSpPr>
        <p:spPr>
          <a:xfrm>
            <a:off x="106680" y="134620"/>
            <a:ext cx="8590280" cy="990600"/>
          </a:xfrm>
        </p:spPr>
        <p:txBody>
          <a:bodyPr/>
          <a:lstStyle/>
          <a:p>
            <a:r>
              <a:rPr lang="en-US" dirty="0"/>
              <a:t>Example 1, continued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851B10-960B-7A4F-A6A2-4B631D00366F}"/>
                  </a:ext>
                </a:extLst>
              </p:cNvPr>
              <p:cNvSpPr>
                <a:spLocks noGrp="1"/>
              </p:cNvSpPr>
              <p:nvPr>
                <p:ph idx="1"/>
              </p:nvPr>
            </p:nvSpPr>
            <p:spPr>
              <a:xfrm>
                <a:off x="233680" y="972820"/>
                <a:ext cx="8590280" cy="487680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+68</m:t>
                      </m:r>
                      <m:r>
                        <a:rPr lang="en-US" b="0" i="1" smtClean="0">
                          <a:latin typeface="Cambria Math" panose="02040503050406030204" pitchFamily="18" charset="0"/>
                        </a:rPr>
                        <m:t>𝑡</m:t>
                      </m:r>
                      <m:r>
                        <a:rPr lang="en-US" b="0" i="1" smtClean="0">
                          <a:latin typeface="Cambria Math" panose="02040503050406030204" pitchFamily="18" charset="0"/>
                        </a:rPr>
                        <m:t>+60</m:t>
                      </m:r>
                    </m:oMath>
                  </m:oMathPara>
                </a14:m>
                <a:endParaRPr lang="en-US" dirty="0"/>
              </a:p>
              <a:p>
                <a:r>
                  <a:rPr lang="en-US" dirty="0"/>
                  <a:t>t-intercepts are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0" smtClean="0">
                        <a:latin typeface="Cambria Math" panose="02040503050406030204" pitchFamily="18" charset="0"/>
                      </a:rPr>
                      <m:t> </m:t>
                    </m:r>
                  </m:oMath>
                </a14:m>
                <a:r>
                  <a:rPr lang="en-US" dirty="0"/>
                  <a:t> and 5 and vertex at (2.125, 132.25)</a:t>
                </a:r>
              </a:p>
              <a:p>
                <a:pPr marL="0" indent="0">
                  <a:buNone/>
                </a:pPr>
                <a:endParaRPr lang="en-US" dirty="0"/>
              </a:p>
              <a:p>
                <a:r>
                  <a:rPr lang="en-US" dirty="0"/>
                  <a:t>Graph the function of the height, </a:t>
                </a:r>
                <a14:m>
                  <m:oMath xmlns:m="http://schemas.openxmlformats.org/officeDocument/2006/math">
                    <m:r>
                      <a:rPr lang="en-US" i="1"/>
                      <m:t>h</m:t>
                    </m:r>
                  </m:oMath>
                </a14:m>
                <a:r>
                  <a:rPr lang="en-US" dirty="0"/>
                  <a:t>, of the ball in feet to the time , </a:t>
                </a:r>
                <a14:m>
                  <m:oMath xmlns:m="http://schemas.openxmlformats.org/officeDocument/2006/math">
                    <m:r>
                      <a:rPr lang="en-US" i="1"/>
                      <m:t>𝑡</m:t>
                    </m:r>
                  </m:oMath>
                </a14:m>
                <a:r>
                  <a:rPr lang="en-US" dirty="0"/>
                  <a:t>, in seconds.  Include and label key features of the graph such as the vertex, axis of symmetry, and </a:t>
                </a:r>
                <a14:m>
                  <m:oMath xmlns:m="http://schemas.openxmlformats.org/officeDocument/2006/math">
                    <m:r>
                      <a:rPr lang="en-US" i="1"/>
                      <m:t>𝑡</m:t>
                    </m:r>
                  </m:oMath>
                </a14:m>
                <a:r>
                  <a:rPr lang="en-US" dirty="0"/>
                  <a:t>- and </a:t>
                </a:r>
                <a14:m>
                  <m:oMath xmlns:m="http://schemas.openxmlformats.org/officeDocument/2006/math">
                    <m:r>
                      <a:rPr lang="en-US" i="1"/>
                      <m:t>𝑦</m:t>
                    </m:r>
                  </m:oMath>
                </a14:m>
                <a:r>
                  <a:rPr lang="en-US" dirty="0"/>
                  <a:t>-intercepts.</a:t>
                </a:r>
              </a:p>
            </p:txBody>
          </p:sp>
        </mc:Choice>
        <mc:Fallback>
          <p:sp>
            <p:nvSpPr>
              <p:cNvPr id="3" name="Content Placeholder 2">
                <a:extLst>
                  <a:ext uri="{FF2B5EF4-FFF2-40B4-BE49-F238E27FC236}">
                    <a16:creationId xmlns:a16="http://schemas.microsoft.com/office/drawing/2014/main" id="{D5851B10-960B-7A4F-A6A2-4B631D00366F}"/>
                  </a:ext>
                </a:extLst>
              </p:cNvPr>
              <p:cNvSpPr>
                <a:spLocks noGrp="1" noRot="1" noChangeAspect="1" noMove="1" noResize="1" noEditPoints="1" noAdjustHandles="1" noChangeArrowheads="1" noChangeShapeType="1" noTextEdit="1"/>
              </p:cNvSpPr>
              <p:nvPr>
                <p:ph idx="1"/>
              </p:nvPr>
            </p:nvSpPr>
            <p:spPr>
              <a:xfrm>
                <a:off x="233680" y="972820"/>
                <a:ext cx="8590280" cy="4876800"/>
              </a:xfrm>
              <a:blipFill>
                <a:blip r:embed="rId2"/>
                <a:stretch>
                  <a:fillRect l="-590"/>
                </a:stretch>
              </a:blipFill>
            </p:spPr>
            <p:txBody>
              <a:bodyPr/>
              <a:lstStyle/>
              <a:p>
                <a:r>
                  <a:rPr lang="en-US">
                    <a:noFill/>
                  </a:rPr>
                  <a:t> </a:t>
                </a:r>
              </a:p>
            </p:txBody>
          </p:sp>
        </mc:Fallback>
      </mc:AlternateContent>
    </p:spTree>
    <p:extLst>
      <p:ext uri="{BB962C8B-B14F-4D97-AF65-F5344CB8AC3E}">
        <p14:creationId xmlns:p14="http://schemas.microsoft.com/office/powerpoint/2010/main" val="1110898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7052-D2BB-5643-8A79-7E7DC1ADFF2B}"/>
              </a:ext>
            </a:extLst>
          </p:cNvPr>
          <p:cNvSpPr>
            <a:spLocks noGrp="1"/>
          </p:cNvSpPr>
          <p:nvPr>
            <p:ph type="title"/>
          </p:nvPr>
        </p:nvSpPr>
        <p:spPr>
          <a:xfrm>
            <a:off x="152400" y="241300"/>
            <a:ext cx="8229600" cy="990600"/>
          </a:xfrm>
        </p:spPr>
        <p:txBody>
          <a:bodyPr/>
          <a:lstStyle/>
          <a:p>
            <a:r>
              <a:rPr lang="en-US" dirty="0"/>
              <a:t>Example 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851B10-960B-7A4F-A6A2-4B631D00366F}"/>
                  </a:ext>
                </a:extLst>
              </p:cNvPr>
              <p:cNvSpPr>
                <a:spLocks noGrp="1"/>
              </p:cNvSpPr>
              <p:nvPr>
                <p:ph idx="1"/>
              </p:nvPr>
            </p:nvSpPr>
            <p:spPr>
              <a:xfrm>
                <a:off x="279400" y="1079500"/>
                <a:ext cx="8229600" cy="5427980"/>
              </a:xfrm>
            </p:spPr>
            <p:txBody>
              <a:bodyPr/>
              <a:lstStyle/>
              <a:p>
                <a:pPr marL="0" indent="0">
                  <a:buNone/>
                </a:pPr>
                <a:r>
                  <a:rPr lang="en-US" dirty="0"/>
                  <a:t>A theater decided to sell special event tickets at </a:t>
                </a:r>
                <a14:m>
                  <m:oMath xmlns:m="http://schemas.openxmlformats.org/officeDocument/2006/math">
                    <m:r>
                      <a:rPr lang="en-US"/>
                      <m:t>$10</m:t>
                    </m:r>
                  </m:oMath>
                </a14:m>
                <a:r>
                  <a:rPr lang="en-US" dirty="0"/>
                  <a:t> per ticket to benefit a local charity.  The theater can seat up to </a:t>
                </a:r>
                <a14:m>
                  <m:oMath xmlns:m="http://schemas.openxmlformats.org/officeDocument/2006/math">
                    <m:r>
                      <a:rPr lang="en-US"/>
                      <m:t>1,000</m:t>
                    </m:r>
                  </m:oMath>
                </a14:m>
                <a:r>
                  <a:rPr lang="en-US" dirty="0"/>
                  <a:t> people, and the manager of the theater expects to be able to sell all </a:t>
                </a:r>
                <a14:m>
                  <m:oMath xmlns:m="http://schemas.openxmlformats.org/officeDocument/2006/math">
                    <m:r>
                      <a:rPr lang="en-US"/>
                      <m:t>1,000</m:t>
                    </m:r>
                  </m:oMath>
                </a14:m>
                <a:r>
                  <a:rPr lang="en-US" dirty="0"/>
                  <a:t> seats for the event.  To maximize the revenue for this event, a research company volunteered to do a survey to find out whether the price of the ticket could be increased without losing revenue.  The results showed that for each </a:t>
                </a:r>
                <a14:m>
                  <m:oMath xmlns:m="http://schemas.openxmlformats.org/officeDocument/2006/math">
                    <m:r>
                      <a:rPr lang="en-US"/>
                      <m:t>$1</m:t>
                    </m:r>
                  </m:oMath>
                </a14:m>
                <a:r>
                  <a:rPr lang="en-US" dirty="0"/>
                  <a:t> increase in ticket price, </a:t>
                </a:r>
                <a14:m>
                  <m:oMath xmlns:m="http://schemas.openxmlformats.org/officeDocument/2006/math">
                    <m:r>
                      <a:rPr lang="en-US"/>
                      <m:t>20</m:t>
                    </m:r>
                  </m:oMath>
                </a14:m>
                <a:r>
                  <a:rPr lang="en-US" dirty="0"/>
                  <a:t> fewer tickets would be sold.</a:t>
                </a:r>
                <a:r>
                  <a:rPr lang="en-US" dirty="0">
                    <a:effectLst/>
                  </a:rPr>
                  <a:t> </a:t>
                </a:r>
              </a:p>
              <a:p>
                <a:pPr marL="457200" indent="-457200">
                  <a:buAutoNum type="alphaLcParenR"/>
                </a:pPr>
                <a:r>
                  <a:rPr lang="en-US" dirty="0"/>
                  <a:t>Let </a:t>
                </a:r>
                <a14:m>
                  <m:oMath xmlns:m="http://schemas.openxmlformats.org/officeDocument/2006/math">
                    <m:r>
                      <a:rPr lang="en-US" i="1"/>
                      <m:t>𝑥</m:t>
                    </m:r>
                  </m:oMath>
                </a14:m>
                <a:r>
                  <a:rPr lang="en-US" dirty="0"/>
                  <a:t> represent the number of </a:t>
                </a:r>
                <a14:m>
                  <m:oMath xmlns:m="http://schemas.openxmlformats.org/officeDocument/2006/math">
                    <m:r>
                      <a:rPr lang="en-US" i="1"/>
                      <m:t>$1.00</m:t>
                    </m:r>
                  </m:oMath>
                </a14:m>
                <a:r>
                  <a:rPr lang="en-US" dirty="0"/>
                  <a:t> price-per-ticket increases.  Write an expression to represent the expected price for each ticket.</a:t>
                </a: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D5851B10-960B-7A4F-A6A2-4B631D00366F}"/>
                  </a:ext>
                </a:extLst>
              </p:cNvPr>
              <p:cNvSpPr>
                <a:spLocks noGrp="1" noRot="1" noChangeAspect="1" noMove="1" noResize="1" noEditPoints="1" noAdjustHandles="1" noChangeArrowheads="1" noChangeShapeType="1" noTextEdit="1"/>
              </p:cNvSpPr>
              <p:nvPr>
                <p:ph idx="1"/>
              </p:nvPr>
            </p:nvSpPr>
            <p:spPr>
              <a:xfrm>
                <a:off x="279400" y="1079500"/>
                <a:ext cx="8229600" cy="5427980"/>
              </a:xfrm>
              <a:blipFill>
                <a:blip r:embed="rId2"/>
                <a:stretch>
                  <a:fillRect l="-1079" t="-701" r="-1387"/>
                </a:stretch>
              </a:blipFill>
            </p:spPr>
            <p:txBody>
              <a:bodyPr/>
              <a:lstStyle/>
              <a:p>
                <a:r>
                  <a:rPr lang="en-US">
                    <a:noFill/>
                  </a:rPr>
                  <a:t> </a:t>
                </a:r>
              </a:p>
            </p:txBody>
          </p:sp>
        </mc:Fallback>
      </mc:AlternateContent>
    </p:spTree>
    <p:extLst>
      <p:ext uri="{BB962C8B-B14F-4D97-AF65-F5344CB8AC3E}">
        <p14:creationId xmlns:p14="http://schemas.microsoft.com/office/powerpoint/2010/main" val="3993071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7052-D2BB-5643-8A79-7E7DC1ADFF2B}"/>
              </a:ext>
            </a:extLst>
          </p:cNvPr>
          <p:cNvSpPr>
            <a:spLocks noGrp="1"/>
          </p:cNvSpPr>
          <p:nvPr>
            <p:ph type="title"/>
          </p:nvPr>
        </p:nvSpPr>
        <p:spPr>
          <a:xfrm>
            <a:off x="152400" y="241300"/>
            <a:ext cx="8229600" cy="990600"/>
          </a:xfrm>
        </p:spPr>
        <p:txBody>
          <a:bodyPr/>
          <a:lstStyle/>
          <a:p>
            <a:r>
              <a:rPr lang="en-US" dirty="0"/>
              <a:t>Example 2, continued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851B10-960B-7A4F-A6A2-4B631D00366F}"/>
                  </a:ext>
                </a:extLst>
              </p:cNvPr>
              <p:cNvSpPr>
                <a:spLocks noGrp="1"/>
              </p:cNvSpPr>
              <p:nvPr>
                <p:ph idx="1"/>
              </p:nvPr>
            </p:nvSpPr>
            <p:spPr>
              <a:xfrm>
                <a:off x="279400" y="1079500"/>
                <a:ext cx="8229600" cy="5427980"/>
              </a:xfrm>
            </p:spPr>
            <p:txBody>
              <a:bodyPr/>
              <a:lstStyle/>
              <a:p>
                <a:pPr marL="0" indent="0">
                  <a:buNone/>
                </a:pPr>
                <a:r>
                  <a:rPr lang="en-US" sz="2000" dirty="0"/>
                  <a:t>A theater decided to sell special event tickets at </a:t>
                </a:r>
                <a14:m>
                  <m:oMath xmlns:m="http://schemas.openxmlformats.org/officeDocument/2006/math">
                    <m:r>
                      <a:rPr lang="en-US" sz="2000"/>
                      <m:t>$10</m:t>
                    </m:r>
                  </m:oMath>
                </a14:m>
                <a:r>
                  <a:rPr lang="en-US" sz="2000" dirty="0"/>
                  <a:t> per ticket to benefit a local charity.  The theater can seat up to </a:t>
                </a:r>
                <a14:m>
                  <m:oMath xmlns:m="http://schemas.openxmlformats.org/officeDocument/2006/math">
                    <m:r>
                      <a:rPr lang="en-US" sz="2000"/>
                      <m:t>1,000</m:t>
                    </m:r>
                  </m:oMath>
                </a14:m>
                <a:r>
                  <a:rPr lang="en-US" sz="2000" dirty="0"/>
                  <a:t> people, and the manager of the theater expects to be able to sell all </a:t>
                </a:r>
                <a14:m>
                  <m:oMath xmlns:m="http://schemas.openxmlformats.org/officeDocument/2006/math">
                    <m:r>
                      <a:rPr lang="en-US" sz="2000"/>
                      <m:t>1,000</m:t>
                    </m:r>
                  </m:oMath>
                </a14:m>
                <a:r>
                  <a:rPr lang="en-US" sz="2000" dirty="0"/>
                  <a:t> seats for the event.  To maximize the revenue for this event, a research company volunteered to do a survey to find out whether the price of the ticket could be increased without losing revenue.  The results showed that for each </a:t>
                </a:r>
                <a14:m>
                  <m:oMath xmlns:m="http://schemas.openxmlformats.org/officeDocument/2006/math">
                    <m:r>
                      <a:rPr lang="en-US" sz="2000"/>
                      <m:t>$1</m:t>
                    </m:r>
                  </m:oMath>
                </a14:m>
                <a:r>
                  <a:rPr lang="en-US" sz="2000" dirty="0"/>
                  <a:t> increase in ticket price, </a:t>
                </a:r>
                <a14:m>
                  <m:oMath xmlns:m="http://schemas.openxmlformats.org/officeDocument/2006/math">
                    <m:r>
                      <a:rPr lang="en-US" sz="2000"/>
                      <m:t>20</m:t>
                    </m:r>
                  </m:oMath>
                </a14:m>
                <a:r>
                  <a:rPr lang="en-US" sz="2000" dirty="0"/>
                  <a:t> fewer tickets would be sold.</a:t>
                </a:r>
                <a:r>
                  <a:rPr lang="en-US" sz="2000" dirty="0">
                    <a:effectLst/>
                  </a:rPr>
                  <a:t> </a:t>
                </a:r>
              </a:p>
              <a:p>
                <a:pPr marL="0" indent="0">
                  <a:buNone/>
                </a:pPr>
                <a:r>
                  <a:rPr lang="en-US" dirty="0"/>
                  <a:t>Price for each ticket: 10 + 1x, x= number of $1 increases</a:t>
                </a:r>
              </a:p>
              <a:p>
                <a:pPr marL="274320" lvl="1" indent="0">
                  <a:buNone/>
                </a:pPr>
                <a:r>
                  <a:rPr lang="en-US" dirty="0"/>
                  <a:t>b) Use the survey results to write an expression representing the possible number of tickets sold. </a:t>
                </a:r>
              </a:p>
              <a:p>
                <a:pPr marL="0" indent="0">
                  <a:buNone/>
                </a:pPr>
                <a:endParaRPr lang="en-US" dirty="0"/>
              </a:p>
            </p:txBody>
          </p:sp>
        </mc:Choice>
        <mc:Fallback>
          <p:sp>
            <p:nvSpPr>
              <p:cNvPr id="3" name="Content Placeholder 2">
                <a:extLst>
                  <a:ext uri="{FF2B5EF4-FFF2-40B4-BE49-F238E27FC236}">
                    <a16:creationId xmlns:a16="http://schemas.microsoft.com/office/drawing/2014/main" id="{D5851B10-960B-7A4F-A6A2-4B631D00366F}"/>
                  </a:ext>
                </a:extLst>
              </p:cNvPr>
              <p:cNvSpPr>
                <a:spLocks noGrp="1" noRot="1" noChangeAspect="1" noMove="1" noResize="1" noEditPoints="1" noAdjustHandles="1" noChangeArrowheads="1" noChangeShapeType="1" noTextEdit="1"/>
              </p:cNvSpPr>
              <p:nvPr>
                <p:ph idx="1"/>
              </p:nvPr>
            </p:nvSpPr>
            <p:spPr>
              <a:xfrm>
                <a:off x="279400" y="1079500"/>
                <a:ext cx="8229600" cy="5427980"/>
              </a:xfrm>
              <a:blipFill>
                <a:blip r:embed="rId2"/>
                <a:stretch>
                  <a:fillRect l="-1079" t="-467" r="-1233"/>
                </a:stretch>
              </a:blipFill>
            </p:spPr>
            <p:txBody>
              <a:bodyPr/>
              <a:lstStyle/>
              <a:p>
                <a:r>
                  <a:rPr lang="en-US">
                    <a:noFill/>
                  </a:rPr>
                  <a:t> </a:t>
                </a:r>
              </a:p>
            </p:txBody>
          </p:sp>
        </mc:Fallback>
      </mc:AlternateContent>
    </p:spTree>
    <p:extLst>
      <p:ext uri="{BB962C8B-B14F-4D97-AF65-F5344CB8AC3E}">
        <p14:creationId xmlns:p14="http://schemas.microsoft.com/office/powerpoint/2010/main" val="204778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7052-D2BB-5643-8A79-7E7DC1ADFF2B}"/>
              </a:ext>
            </a:extLst>
          </p:cNvPr>
          <p:cNvSpPr>
            <a:spLocks noGrp="1"/>
          </p:cNvSpPr>
          <p:nvPr>
            <p:ph type="title"/>
          </p:nvPr>
        </p:nvSpPr>
        <p:spPr>
          <a:xfrm>
            <a:off x="152400" y="241300"/>
            <a:ext cx="8229600" cy="990600"/>
          </a:xfrm>
        </p:spPr>
        <p:txBody>
          <a:bodyPr/>
          <a:lstStyle/>
          <a:p>
            <a:r>
              <a:rPr lang="en-US" dirty="0"/>
              <a:t>Example 2, continued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851B10-960B-7A4F-A6A2-4B631D00366F}"/>
                  </a:ext>
                </a:extLst>
              </p:cNvPr>
              <p:cNvSpPr>
                <a:spLocks noGrp="1"/>
              </p:cNvSpPr>
              <p:nvPr>
                <p:ph idx="1"/>
              </p:nvPr>
            </p:nvSpPr>
            <p:spPr>
              <a:xfrm>
                <a:off x="279400" y="1079500"/>
                <a:ext cx="8229600" cy="5427980"/>
              </a:xfrm>
            </p:spPr>
            <p:txBody>
              <a:bodyPr/>
              <a:lstStyle/>
              <a:p>
                <a:pPr marL="0" indent="0">
                  <a:buNone/>
                </a:pPr>
                <a:r>
                  <a:rPr lang="en-US" dirty="0"/>
                  <a:t>Price for each ticket: 10 + 1x, x= number of $1 increases</a:t>
                </a:r>
              </a:p>
              <a:p>
                <a:pPr marL="0" indent="0">
                  <a:buNone/>
                </a:pPr>
                <a:r>
                  <a:rPr lang="en-US" dirty="0"/>
                  <a:t>Number of tickets sold: 1000 – 20x</a:t>
                </a:r>
              </a:p>
              <a:p>
                <a:pPr marL="274320" lvl="1" indent="0">
                  <a:buNone/>
                </a:pPr>
                <a:r>
                  <a:rPr lang="en-US" dirty="0"/>
                  <a:t>c) Write the function, </a:t>
                </a:r>
                <a14:m>
                  <m:oMath xmlns:m="http://schemas.openxmlformats.org/officeDocument/2006/math">
                    <m:r>
                      <a:rPr lang="en-US" i="1"/>
                      <m:t>𝑅</m:t>
                    </m:r>
                  </m:oMath>
                </a14:m>
                <a:r>
                  <a:rPr lang="en-US" dirty="0"/>
                  <a:t>, to represent the total revenue in terms of the number of </a:t>
                </a:r>
                <a14:m>
                  <m:oMath xmlns:m="http://schemas.openxmlformats.org/officeDocument/2006/math">
                    <m:r>
                      <a:rPr lang="en-US"/>
                      <m:t>$1</m:t>
                    </m:r>
                  </m:oMath>
                </a14:m>
                <a:r>
                  <a:rPr lang="en-US" dirty="0"/>
                  <a:t>-ticket price increases.</a:t>
                </a:r>
                <a:r>
                  <a:rPr lang="en-US" dirty="0">
                    <a:effectLst/>
                  </a:rPr>
                  <a:t> </a:t>
                </a: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D5851B10-960B-7A4F-A6A2-4B631D00366F}"/>
                  </a:ext>
                </a:extLst>
              </p:cNvPr>
              <p:cNvSpPr>
                <a:spLocks noGrp="1" noRot="1" noChangeAspect="1" noMove="1" noResize="1" noEditPoints="1" noAdjustHandles="1" noChangeArrowheads="1" noChangeShapeType="1" noTextEdit="1"/>
              </p:cNvSpPr>
              <p:nvPr>
                <p:ph idx="1"/>
              </p:nvPr>
            </p:nvSpPr>
            <p:spPr>
              <a:xfrm>
                <a:off x="279400" y="1079500"/>
                <a:ext cx="8229600" cy="5427980"/>
              </a:xfrm>
              <a:blipFill>
                <a:blip r:embed="rId2"/>
                <a:stretch>
                  <a:fillRect l="-1079" t="-701" r="-462"/>
                </a:stretch>
              </a:blipFill>
            </p:spPr>
            <p:txBody>
              <a:bodyPr/>
              <a:lstStyle/>
              <a:p>
                <a:r>
                  <a:rPr lang="en-US">
                    <a:noFill/>
                  </a:rPr>
                  <a:t> </a:t>
                </a:r>
              </a:p>
            </p:txBody>
          </p:sp>
        </mc:Fallback>
      </mc:AlternateContent>
    </p:spTree>
    <p:extLst>
      <p:ext uri="{BB962C8B-B14F-4D97-AF65-F5344CB8AC3E}">
        <p14:creationId xmlns:p14="http://schemas.microsoft.com/office/powerpoint/2010/main" val="1835446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7052-D2BB-5643-8A79-7E7DC1ADFF2B}"/>
              </a:ext>
            </a:extLst>
          </p:cNvPr>
          <p:cNvSpPr>
            <a:spLocks noGrp="1"/>
          </p:cNvSpPr>
          <p:nvPr>
            <p:ph type="title"/>
          </p:nvPr>
        </p:nvSpPr>
        <p:spPr>
          <a:xfrm>
            <a:off x="152400" y="241300"/>
            <a:ext cx="8229600" cy="990600"/>
          </a:xfrm>
        </p:spPr>
        <p:txBody>
          <a:bodyPr/>
          <a:lstStyle/>
          <a:p>
            <a:r>
              <a:rPr lang="en-US" dirty="0"/>
              <a:t>Example 2, continued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851B10-960B-7A4F-A6A2-4B631D00366F}"/>
                  </a:ext>
                </a:extLst>
              </p:cNvPr>
              <p:cNvSpPr>
                <a:spLocks noGrp="1"/>
              </p:cNvSpPr>
              <p:nvPr>
                <p:ph idx="1"/>
              </p:nvPr>
            </p:nvSpPr>
            <p:spPr>
              <a:xfrm>
                <a:off x="279400" y="1079500"/>
                <a:ext cx="8229600" cy="5427980"/>
              </a:xfrm>
            </p:spPr>
            <p:txBody>
              <a:bodyPr/>
              <a:lstStyle/>
              <a:p>
                <a:pPr marL="0" indent="0">
                  <a:buNone/>
                </a:pPr>
                <a:r>
                  <a:rPr lang="en-US" dirty="0"/>
                  <a:t>Price for each ticket: 10 + 1x, x= number of $1 increases</a:t>
                </a:r>
              </a:p>
              <a:p>
                <a:pPr marL="0" indent="0">
                  <a:buNone/>
                </a:pPr>
                <a:r>
                  <a:rPr lang="en-US" dirty="0"/>
                  <a:t>Number of tickets sold: 1000 – 20x</a:t>
                </a:r>
              </a:p>
              <a:p>
                <a:pPr marL="0" indent="0">
                  <a:buNone/>
                </a:pPr>
                <a:r>
                  <a:rPr lang="en-US" dirty="0"/>
                  <a:t>Revenue = </a:t>
                </a:r>
                <a14:m>
                  <m:oMath xmlns:m="http://schemas.openxmlformats.org/officeDocument/2006/math">
                    <m:r>
                      <a:rPr lang="en-US" b="0" i="1" smtClean="0">
                        <a:latin typeface="Cambria Math" panose="02040503050406030204" pitchFamily="18" charset="0"/>
                      </a:rPr>
                      <m:t>−20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+800</m:t>
                    </m:r>
                    <m:r>
                      <a:rPr lang="en-US" b="0" i="1" smtClean="0">
                        <a:latin typeface="Cambria Math" panose="02040503050406030204" pitchFamily="18" charset="0"/>
                      </a:rPr>
                      <m:t>𝑥</m:t>
                    </m:r>
                    <m:r>
                      <a:rPr lang="en-US" b="0" i="1" smtClean="0">
                        <a:latin typeface="Cambria Math" panose="02040503050406030204" pitchFamily="18" charset="0"/>
                      </a:rPr>
                      <m:t>+10000</m:t>
                    </m:r>
                  </m:oMath>
                </a14:m>
                <a:endParaRPr lang="en-US" dirty="0"/>
              </a:p>
              <a:p>
                <a:pPr marL="274320" lvl="1" indent="0">
                  <a:buNone/>
                </a:pPr>
                <a:r>
                  <a:rPr lang="en-US" dirty="0"/>
                  <a:t>d) How many </a:t>
                </a:r>
                <a14:m>
                  <m:oMath xmlns:m="http://schemas.openxmlformats.org/officeDocument/2006/math">
                    <m:r>
                      <a:rPr lang="en-US"/>
                      <m:t>$1</m:t>
                    </m:r>
                  </m:oMath>
                </a14:m>
                <a:r>
                  <a:rPr lang="en-US" dirty="0"/>
                  <a:t>-ticket price increases will produce the maximum revenue? What is the price that produces maximum revenue and what is the maximum revenue?</a:t>
                </a:r>
              </a:p>
            </p:txBody>
          </p:sp>
        </mc:Choice>
        <mc:Fallback>
          <p:sp>
            <p:nvSpPr>
              <p:cNvPr id="3" name="Content Placeholder 2">
                <a:extLst>
                  <a:ext uri="{FF2B5EF4-FFF2-40B4-BE49-F238E27FC236}">
                    <a16:creationId xmlns:a16="http://schemas.microsoft.com/office/drawing/2014/main" id="{D5851B10-960B-7A4F-A6A2-4B631D00366F}"/>
                  </a:ext>
                </a:extLst>
              </p:cNvPr>
              <p:cNvSpPr>
                <a:spLocks noGrp="1" noRot="1" noChangeAspect="1" noMove="1" noResize="1" noEditPoints="1" noAdjustHandles="1" noChangeArrowheads="1" noChangeShapeType="1" noTextEdit="1"/>
              </p:cNvSpPr>
              <p:nvPr>
                <p:ph idx="1"/>
              </p:nvPr>
            </p:nvSpPr>
            <p:spPr>
              <a:xfrm>
                <a:off x="279400" y="1079500"/>
                <a:ext cx="8229600" cy="5427980"/>
              </a:xfrm>
              <a:blipFill>
                <a:blip r:embed="rId2"/>
                <a:stretch>
                  <a:fillRect l="-1079" t="-701"/>
                </a:stretch>
              </a:blipFill>
            </p:spPr>
            <p:txBody>
              <a:bodyPr/>
              <a:lstStyle/>
              <a:p>
                <a:r>
                  <a:rPr lang="en-US">
                    <a:noFill/>
                  </a:rPr>
                  <a:t> </a:t>
                </a:r>
              </a:p>
            </p:txBody>
          </p:sp>
        </mc:Fallback>
      </mc:AlternateContent>
    </p:spTree>
    <p:extLst>
      <p:ext uri="{BB962C8B-B14F-4D97-AF65-F5344CB8AC3E}">
        <p14:creationId xmlns:p14="http://schemas.microsoft.com/office/powerpoint/2010/main" val="1777883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7052-D2BB-5643-8A79-7E7DC1ADFF2B}"/>
              </a:ext>
            </a:extLst>
          </p:cNvPr>
          <p:cNvSpPr>
            <a:spLocks noGrp="1"/>
          </p:cNvSpPr>
          <p:nvPr>
            <p:ph type="title"/>
          </p:nvPr>
        </p:nvSpPr>
        <p:spPr>
          <a:xfrm>
            <a:off x="152400" y="241300"/>
            <a:ext cx="8229600" cy="990600"/>
          </a:xfrm>
        </p:spPr>
        <p:txBody>
          <a:bodyPr/>
          <a:lstStyle/>
          <a:p>
            <a:r>
              <a:rPr lang="en-US" dirty="0"/>
              <a:t>Example 2, continued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851B10-960B-7A4F-A6A2-4B631D00366F}"/>
                  </a:ext>
                </a:extLst>
              </p:cNvPr>
              <p:cNvSpPr>
                <a:spLocks noGrp="1"/>
              </p:cNvSpPr>
              <p:nvPr>
                <p:ph idx="1"/>
              </p:nvPr>
            </p:nvSpPr>
            <p:spPr>
              <a:xfrm>
                <a:off x="279400" y="1079500"/>
                <a:ext cx="8229600" cy="5427980"/>
              </a:xfrm>
            </p:spPr>
            <p:txBody>
              <a:bodyPr/>
              <a:lstStyle/>
              <a:p>
                <a:pPr marL="0" indent="0">
                  <a:buNone/>
                </a:pPr>
                <a:r>
                  <a:rPr lang="en-US" dirty="0"/>
                  <a:t>Price for each ticket: 10 + 1x, x= number of $1 increases</a:t>
                </a:r>
              </a:p>
              <a:p>
                <a:pPr marL="0" indent="0">
                  <a:buNone/>
                </a:pPr>
                <a:r>
                  <a:rPr lang="en-US" dirty="0"/>
                  <a:t>Number of tickets sold: 1000 – 20x</a:t>
                </a:r>
              </a:p>
              <a:p>
                <a:pPr marL="0" indent="0">
                  <a:buNone/>
                </a:pPr>
                <a:r>
                  <a:rPr lang="en-US" dirty="0"/>
                  <a:t>Revenue = </a:t>
                </a:r>
                <a14:m>
                  <m:oMath xmlns:m="http://schemas.openxmlformats.org/officeDocument/2006/math">
                    <m:r>
                      <a:rPr lang="en-US" b="0" i="1" smtClean="0">
                        <a:latin typeface="Cambria Math" panose="02040503050406030204" pitchFamily="18" charset="0"/>
                      </a:rPr>
                      <m:t>−20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+800</m:t>
                    </m:r>
                    <m:r>
                      <a:rPr lang="en-US" b="0" i="1" smtClean="0">
                        <a:latin typeface="Cambria Math" panose="02040503050406030204" pitchFamily="18" charset="0"/>
                      </a:rPr>
                      <m:t>𝑥</m:t>
                    </m:r>
                    <m:r>
                      <a:rPr lang="en-US" b="0" i="1" smtClean="0">
                        <a:latin typeface="Cambria Math" panose="02040503050406030204" pitchFamily="18" charset="0"/>
                      </a:rPr>
                      <m:t>+10000</m:t>
                    </m:r>
                  </m:oMath>
                </a14:m>
                <a:endParaRPr lang="en-US" dirty="0"/>
              </a:p>
              <a:p>
                <a:pPr marL="0" indent="0">
                  <a:buNone/>
                </a:pPr>
                <a:r>
                  <a:rPr lang="en-US" dirty="0"/>
                  <a:t>Maximum revenue = $18,000 and $30 per ticket</a:t>
                </a:r>
              </a:p>
              <a:p>
                <a:pPr marL="274320" lvl="1" indent="0">
                  <a:buNone/>
                </a:pPr>
                <a:r>
                  <a:rPr lang="en-US" dirty="0"/>
                  <a:t>e) How many tickets will the theater sell to reach the maximum revenue?</a:t>
                </a:r>
              </a:p>
              <a:p>
                <a:pPr marL="274320" lvl="1" indent="0">
                  <a:buNone/>
                </a:pPr>
                <a:endParaRPr lang="en-US" dirty="0"/>
              </a:p>
            </p:txBody>
          </p:sp>
        </mc:Choice>
        <mc:Fallback>
          <p:sp>
            <p:nvSpPr>
              <p:cNvPr id="3" name="Content Placeholder 2">
                <a:extLst>
                  <a:ext uri="{FF2B5EF4-FFF2-40B4-BE49-F238E27FC236}">
                    <a16:creationId xmlns:a16="http://schemas.microsoft.com/office/drawing/2014/main" id="{D5851B10-960B-7A4F-A6A2-4B631D00366F}"/>
                  </a:ext>
                </a:extLst>
              </p:cNvPr>
              <p:cNvSpPr>
                <a:spLocks noGrp="1" noRot="1" noChangeAspect="1" noMove="1" noResize="1" noEditPoints="1" noAdjustHandles="1" noChangeArrowheads="1" noChangeShapeType="1" noTextEdit="1"/>
              </p:cNvSpPr>
              <p:nvPr>
                <p:ph idx="1"/>
              </p:nvPr>
            </p:nvSpPr>
            <p:spPr>
              <a:xfrm>
                <a:off x="279400" y="1079500"/>
                <a:ext cx="8229600" cy="5427980"/>
              </a:xfrm>
              <a:blipFill>
                <a:blip r:embed="rId2"/>
                <a:stretch>
                  <a:fillRect l="-1079" t="-701"/>
                </a:stretch>
              </a:blipFill>
            </p:spPr>
            <p:txBody>
              <a:bodyPr/>
              <a:lstStyle/>
              <a:p>
                <a:r>
                  <a:rPr lang="en-US">
                    <a:noFill/>
                  </a:rPr>
                  <a:t> </a:t>
                </a:r>
              </a:p>
            </p:txBody>
          </p:sp>
        </mc:Fallback>
      </mc:AlternateContent>
    </p:spTree>
    <p:extLst>
      <p:ext uri="{BB962C8B-B14F-4D97-AF65-F5344CB8AC3E}">
        <p14:creationId xmlns:p14="http://schemas.microsoft.com/office/powerpoint/2010/main" val="406298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Discussion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7815" y="884851"/>
                <a:ext cx="8673538" cy="5488240"/>
              </a:xfrm>
            </p:spPr>
            <p:txBody>
              <a:bodyPr>
                <a:normAutofit/>
              </a:bodyPr>
              <a:lstStyle/>
              <a:p>
                <a:pPr lvl="0"/>
                <a:r>
                  <a:rPr lang="en-US" dirty="0"/>
                  <a:t>Why are all </a:t>
                </a:r>
                <a14:m>
                  <m:oMath xmlns:m="http://schemas.openxmlformats.org/officeDocument/2006/math">
                    <m:r>
                      <a:rPr lang="en-US" i="1">
                        <a:latin typeface="Cambria Math" panose="02040503050406030204" pitchFamily="18" charset="0"/>
                      </a:rPr>
                      <m:t>𝑦</m:t>
                    </m:r>
                  </m:oMath>
                </a14:m>
                <a:r>
                  <a:rPr lang="en-US" dirty="0"/>
                  <a:t>-values for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b="1"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b="1" i="1">
                        <a:latin typeface="Cambria Math" panose="02040503050406030204" pitchFamily="18" charset="0"/>
                      </a:rPr>
                      <m:t> </m:t>
                    </m:r>
                  </m:oMath>
                </a14:m>
                <a:r>
                  <a:rPr lang="en-US" dirty="0"/>
                  <a:t>positive?</a:t>
                </a:r>
              </a:p>
              <a:p>
                <a:pPr lvl="0"/>
                <a:r>
                  <a:rPr lang="en-US" dirty="0"/>
                  <a:t>Why do all negative </a:t>
                </a:r>
                <a14:m>
                  <m:oMath xmlns:m="http://schemas.openxmlformats.org/officeDocument/2006/math">
                    <m:r>
                      <a:rPr lang="en-US" i="1">
                        <a:latin typeface="Cambria Math" panose="02040503050406030204" pitchFamily="18" charset="0"/>
                      </a:rPr>
                      <m:t>𝑥</m:t>
                    </m:r>
                  </m:oMath>
                </a14:m>
                <a:r>
                  <a:rPr lang="en-US" dirty="0"/>
                  <a:t>-values produce an error for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ad>
                      <m:radPr>
                        <m:degHide m:val="on"/>
                        <m:ctrlPr>
                          <a:rPr lang="en-US" b="1" i="1">
                            <a:latin typeface="Cambria Math" panose="02040503050406030204" pitchFamily="18" charset="0"/>
                          </a:rPr>
                        </m:ctrlPr>
                      </m:radPr>
                      <m:deg/>
                      <m:e>
                        <m:r>
                          <a:rPr lang="en-US" i="1">
                            <a:latin typeface="Cambria Math" panose="02040503050406030204" pitchFamily="18" charset="0"/>
                          </a:rPr>
                          <m:t>𝑥</m:t>
                        </m:r>
                      </m:e>
                    </m:rad>
                  </m:oMath>
                </a14:m>
                <a:r>
                  <a:rPr lang="en-US" dirty="0"/>
                  <a:t>?</a:t>
                </a:r>
              </a:p>
              <a:p>
                <a:r>
                  <a:rPr lang="en-US" dirty="0"/>
                  <a:t>What is the domain of</a:t>
                </a:r>
                <a:r>
                  <a:rPr lang="en-US" i="1" dirty="0"/>
                  <a:t>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and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𝑥</m:t>
                        </m:r>
                      </m:e>
                    </m:rad>
                  </m:oMath>
                </a14:m>
                <a:r>
                  <a:rPr lang="en-US" dirty="0"/>
                  <a:t>?  </a:t>
                </a:r>
              </a:p>
              <a:p>
                <a:r>
                  <a:rPr lang="en-US" dirty="0"/>
                  <a:t>What is the range of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and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𝑥</m:t>
                        </m:r>
                      </m:e>
                    </m:rad>
                  </m:oMath>
                </a14:m>
                <a:r>
                  <a:rPr lang="en-US" dirty="0"/>
                  <a:t>?</a:t>
                </a:r>
              </a:p>
              <a:p>
                <a:pPr lvl="0"/>
                <a:endParaRPr lang="en-US" dirty="0"/>
              </a:p>
              <a:p>
                <a:pPr marL="0" lv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7815" y="884851"/>
                <a:ext cx="8673538" cy="5488240"/>
              </a:xfrm>
              <a:blipFill>
                <a:blip r:embed="rId2"/>
                <a:stretch>
                  <a:fillRect l="-732" t="-693"/>
                </a:stretch>
              </a:blipFill>
            </p:spPr>
            <p:txBody>
              <a:bodyPr/>
              <a:lstStyle/>
              <a:p>
                <a:r>
                  <a:rPr lang="en-US">
                    <a:noFill/>
                  </a:rPr>
                  <a:t> </a:t>
                </a:r>
              </a:p>
            </p:txBody>
          </p:sp>
        </mc:Fallback>
      </mc:AlternateContent>
    </p:spTree>
    <p:extLst>
      <p:ext uri="{BB962C8B-B14F-4D97-AF65-F5344CB8AC3E}">
        <p14:creationId xmlns:p14="http://schemas.microsoft.com/office/powerpoint/2010/main" val="3373388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22</a:t>
            </a:r>
          </a:p>
          <a:p>
            <a:r>
              <a:rPr lang="en-US" dirty="0"/>
              <a:t>Classwork22 #1-2</a:t>
            </a:r>
          </a:p>
          <a:p>
            <a:pPr marL="0" indent="0">
              <a:buNone/>
            </a:pPr>
            <a:endParaRPr lang="en-US" dirty="0"/>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normAutofit/>
          </a:bodyPr>
          <a:lstStyle/>
          <a:p>
            <a:r>
              <a:rPr lang="en-US" dirty="0" err="1"/>
              <a:t>KhanAcademy</a:t>
            </a:r>
            <a:endParaRPr lang="en-US" dirty="0"/>
          </a:p>
          <a:p>
            <a:r>
              <a:rPr lang="en-US" dirty="0"/>
              <a:t>Crossing the River/Carnival Bears</a:t>
            </a:r>
          </a:p>
          <a:p>
            <a:r>
              <a:rPr lang="en-US" dirty="0"/>
              <a:t>Exponents review</a:t>
            </a:r>
          </a:p>
          <a:p>
            <a:r>
              <a:rPr lang="en-US" dirty="0"/>
              <a:t>Linear practice</a:t>
            </a:r>
          </a:p>
          <a:p>
            <a:r>
              <a:rPr lang="en-US" dirty="0"/>
              <a:t>Slope practice</a:t>
            </a:r>
          </a:p>
          <a:p>
            <a:r>
              <a:rPr lang="en-US" dirty="0"/>
              <a:t>Note sheet</a:t>
            </a:r>
          </a:p>
          <a:p>
            <a:r>
              <a:rPr lang="en-US" dirty="0"/>
              <a:t>Folder organize</a:t>
            </a:r>
          </a:p>
          <a:p>
            <a:r>
              <a:rPr lang="en-US" dirty="0"/>
              <a:t>Complete all </a:t>
            </a:r>
            <a:r>
              <a:rPr lang="en-US" dirty="0" err="1"/>
              <a:t>cw</a:t>
            </a:r>
            <a:r>
              <a:rPr lang="en-US" dirty="0"/>
              <a:t>/</a:t>
            </a:r>
            <a:r>
              <a:rPr lang="en-US" dirty="0" err="1"/>
              <a:t>hw</a:t>
            </a:r>
            <a:r>
              <a:rPr lang="en-US" dirty="0"/>
              <a:t> 1-23</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898313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24</a:t>
            </a:r>
          </a:p>
        </p:txBody>
      </p:sp>
      <p:sp>
        <p:nvSpPr>
          <p:cNvPr id="3" name="Subtitle 2"/>
          <p:cNvSpPr>
            <a:spLocks noGrp="1"/>
          </p:cNvSpPr>
          <p:nvPr>
            <p:ph type="subTitle" idx="1"/>
          </p:nvPr>
        </p:nvSpPr>
        <p:spPr>
          <a:xfrm>
            <a:off x="685800" y="3505200"/>
            <a:ext cx="7326086" cy="1752600"/>
          </a:xfrm>
        </p:spPr>
        <p:txBody>
          <a:bodyPr/>
          <a:lstStyle/>
          <a:p>
            <a:r>
              <a:rPr lang="en-US" dirty="0"/>
              <a:t>Warm up, review, examples, notes, classwork</a:t>
            </a:r>
          </a:p>
        </p:txBody>
      </p:sp>
    </p:spTree>
    <p:extLst>
      <p:ext uri="{BB962C8B-B14F-4D97-AF65-F5344CB8AC3E}">
        <p14:creationId xmlns:p14="http://schemas.microsoft.com/office/powerpoint/2010/main" val="1588831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6" y="150339"/>
            <a:ext cx="3694672" cy="990600"/>
          </a:xfrm>
        </p:spPr>
        <p:txBody>
          <a:bodyPr/>
          <a:lstStyle/>
          <a:p>
            <a:r>
              <a:rPr lang="en-US" dirty="0"/>
              <a:t>Warm Up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963827"/>
                <a:ext cx="3694672" cy="5486400"/>
              </a:xfrm>
            </p:spPr>
            <p:txBody>
              <a:bodyPr>
                <a:normAutofit/>
              </a:bodyPr>
              <a:lstStyle/>
              <a:p>
                <a:pPr marL="0" indent="0">
                  <a:buNone/>
                </a:pPr>
                <a:r>
                  <a:rPr lang="en-US" dirty="0"/>
                  <a:t>Draw as many quadratic graphs as possible through the following two points on the graph.  Check with your neighbors for ideas.  These points are </a:t>
                </a:r>
                <a14:m>
                  <m:oMath xmlns:m="http://schemas.openxmlformats.org/officeDocument/2006/math">
                    <m:r>
                      <a:rPr lang="en-US" i="1"/>
                      <m:t>(0,4)</m:t>
                    </m:r>
                  </m:oMath>
                </a14:m>
                <a:r>
                  <a:rPr lang="en-US" dirty="0"/>
                  <a:t> and </a:t>
                </a:r>
                <a14:m>
                  <m:oMath xmlns:m="http://schemas.openxmlformats.org/officeDocument/2006/math">
                    <m:r>
                      <a:rPr lang="en-US" i="1"/>
                      <m:t>(1,9)</m:t>
                    </m:r>
                  </m:oMath>
                </a14:m>
                <a:r>
                  <a:rPr lang="en-US" dirty="0"/>
                  <a:t>.  </a:t>
                </a:r>
              </a:p>
            </p:txBody>
          </p:sp>
        </mc:Choice>
        <mc:Fallback>
          <p:sp>
            <p:nvSpPr>
              <p:cNvPr id="3" name="Content Placeholder 2">
                <a:extLst>
                  <a:ext uri="{FF2B5EF4-FFF2-40B4-BE49-F238E27FC236}">
                    <a16:creationId xmlns:a16="http://schemas.microsoft.com/office/drawing/2014/main" id="{40988354-E270-E64D-B313-FA4F21967E05}"/>
                  </a:ext>
                </a:extLst>
              </p:cNvPr>
              <p:cNvSpPr>
                <a:spLocks noGrp="1" noRot="1" noChangeAspect="1" noMove="1" noResize="1" noEditPoints="1" noAdjustHandles="1" noChangeArrowheads="1" noChangeShapeType="1" noTextEdit="1"/>
              </p:cNvSpPr>
              <p:nvPr>
                <p:ph idx="1"/>
              </p:nvPr>
            </p:nvSpPr>
            <p:spPr>
              <a:xfrm>
                <a:off x="123566" y="963827"/>
                <a:ext cx="3694672" cy="5486400"/>
              </a:xfrm>
              <a:blipFill>
                <a:blip r:embed="rId2"/>
                <a:stretch>
                  <a:fillRect l="-2397" t="-693" r="-68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D8B0F9B-7B5E-C447-858E-2C4AAE8C031C}"/>
              </a:ext>
            </a:extLst>
          </p:cNvPr>
          <p:cNvPicPr>
            <a:picLocks noChangeAspect="1"/>
          </p:cNvPicPr>
          <p:nvPr/>
        </p:nvPicPr>
        <p:blipFill rotWithShape="1">
          <a:blip r:embed="rId3"/>
          <a:srcRect t="4554"/>
          <a:stretch/>
        </p:blipFill>
        <p:spPr>
          <a:xfrm>
            <a:off x="3686434" y="1422400"/>
            <a:ext cx="5334000" cy="5309288"/>
          </a:xfrm>
          <a:prstGeom prst="rect">
            <a:avLst/>
          </a:prstGeom>
        </p:spPr>
      </p:pic>
    </p:spTree>
    <p:extLst>
      <p:ext uri="{BB962C8B-B14F-4D97-AF65-F5344CB8AC3E}">
        <p14:creationId xmlns:p14="http://schemas.microsoft.com/office/powerpoint/2010/main" val="4064229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52400" y="93889"/>
            <a:ext cx="8229600" cy="990600"/>
          </a:xfrm>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286657" y="990600"/>
                <a:ext cx="8570686" cy="4876800"/>
              </a:xfrm>
            </p:spPr>
            <p:txBody>
              <a:bodyPr>
                <a:normAutofit/>
              </a:bodyPr>
              <a:lstStyle/>
              <a:p>
                <a:pPr marL="0" indent="0">
                  <a:buNone/>
                </a:pPr>
                <a:r>
                  <a:rPr lang="en-US" dirty="0"/>
                  <a:t>Use the points </a:t>
                </a:r>
                <a14:m>
                  <m:oMath xmlns:m="http://schemas.openxmlformats.org/officeDocument/2006/math">
                    <m:r>
                      <a:rPr lang="en-US" i="1"/>
                      <m:t>(0, 4)</m:t>
                    </m:r>
                  </m:oMath>
                </a14:m>
                <a:r>
                  <a:rPr lang="en-US" dirty="0"/>
                  <a:t>, </a:t>
                </a:r>
                <a14:m>
                  <m:oMath xmlns:m="http://schemas.openxmlformats.org/officeDocument/2006/math">
                    <m:r>
                      <a:rPr lang="en-US" i="1"/>
                      <m:t>(1, 9)</m:t>
                    </m:r>
                  </m:oMath>
                </a14:m>
                <a:r>
                  <a:rPr lang="en-US" dirty="0"/>
                  <a:t>, and </a:t>
                </a:r>
                <a14:m>
                  <m:oMath xmlns:m="http://schemas.openxmlformats.org/officeDocument/2006/math">
                    <m:r>
                      <a:rPr lang="en-US" i="1"/>
                      <m:t>(−3, 1)</m:t>
                    </m:r>
                  </m:oMath>
                </a14:m>
                <a:r>
                  <a:rPr lang="en-US" dirty="0"/>
                  <a:t> to write the equation for the quadratic function whose graph contains the three points.  </a:t>
                </a:r>
              </a:p>
              <a:p>
                <a:pPr marL="0" lvl="0" indent="0">
                  <a:buNone/>
                </a:pPr>
                <a:endParaRPr lang="en-US" dirty="0"/>
              </a:p>
              <a:p>
                <a:pPr marL="0" indent="0">
                  <a:buNone/>
                </a:pPr>
                <a:endParaRPr lang="en-US" sz="2200" dirty="0"/>
              </a:p>
            </p:txBody>
          </p:sp>
        </mc:Choice>
        <mc:Fallback>
          <p:sp>
            <p:nvSpPr>
              <p:cNvPr id="3" name="Content Placeholder 2">
                <a:extLst>
                  <a:ext uri="{FF2B5EF4-FFF2-40B4-BE49-F238E27FC236}">
                    <a16:creationId xmlns:a16="http://schemas.microsoft.com/office/drawing/2014/main" id="{40988354-E270-E64D-B313-FA4F21967E05}"/>
                  </a:ext>
                </a:extLst>
              </p:cNvPr>
              <p:cNvSpPr>
                <a:spLocks noGrp="1" noRot="1" noChangeAspect="1" noMove="1" noResize="1" noEditPoints="1" noAdjustHandles="1" noChangeArrowheads="1" noChangeShapeType="1" noTextEdit="1"/>
              </p:cNvSpPr>
              <p:nvPr>
                <p:ph idx="1"/>
              </p:nvPr>
            </p:nvSpPr>
            <p:spPr>
              <a:xfrm>
                <a:off x="286657" y="990600"/>
                <a:ext cx="8570686" cy="4876800"/>
              </a:xfrm>
              <a:blipFill>
                <a:blip r:embed="rId2"/>
                <a:stretch>
                  <a:fillRect l="-1185" t="-1039"/>
                </a:stretch>
              </a:blipFill>
            </p:spPr>
            <p:txBody>
              <a:bodyPr/>
              <a:lstStyle/>
              <a:p>
                <a:r>
                  <a:rPr lang="en-US">
                    <a:noFill/>
                  </a:rPr>
                  <a:t> </a:t>
                </a:r>
              </a:p>
            </p:txBody>
          </p:sp>
        </mc:Fallback>
      </mc:AlternateContent>
    </p:spTree>
    <p:extLst>
      <p:ext uri="{BB962C8B-B14F-4D97-AF65-F5344CB8AC3E}">
        <p14:creationId xmlns:p14="http://schemas.microsoft.com/office/powerpoint/2010/main" val="448636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22</a:t>
            </a:r>
          </a:p>
          <a:p>
            <a:r>
              <a:rPr lang="en-US" dirty="0"/>
              <a:t>Classwork24 #1-2</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err="1"/>
              <a:t>KhanAcademy</a:t>
            </a:r>
            <a:endParaRPr lang="en-US" dirty="0"/>
          </a:p>
          <a:p>
            <a:r>
              <a:rPr lang="en-US" dirty="0"/>
              <a:t>Linear equation practice</a:t>
            </a:r>
          </a:p>
          <a:p>
            <a:r>
              <a:rPr lang="en-US" dirty="0"/>
              <a:t>Exponents review</a:t>
            </a:r>
          </a:p>
          <a:p>
            <a:r>
              <a:rPr lang="en-US" dirty="0"/>
              <a:t>Slope practice</a:t>
            </a:r>
          </a:p>
          <a:p>
            <a:r>
              <a:rPr lang="en-US" dirty="0"/>
              <a:t>Vocabulary work</a:t>
            </a:r>
          </a:p>
          <a:p>
            <a:r>
              <a:rPr lang="en-US" dirty="0"/>
              <a:t>Note sheet</a:t>
            </a:r>
          </a:p>
          <a:p>
            <a:r>
              <a:rPr lang="en-US" dirty="0"/>
              <a:t>Folder</a:t>
            </a:r>
          </a:p>
          <a:p>
            <a:r>
              <a:rPr lang="en-US" dirty="0"/>
              <a:t>Complete all </a:t>
            </a:r>
            <a:r>
              <a:rPr lang="en-US" dirty="0" err="1"/>
              <a:t>cw</a:t>
            </a:r>
            <a:r>
              <a:rPr lang="en-US" dirty="0"/>
              <a:t>/</a:t>
            </a:r>
            <a:r>
              <a:rPr lang="en-US" dirty="0" err="1"/>
              <a:t>hw</a:t>
            </a:r>
            <a:r>
              <a:rPr lang="en-US" dirty="0"/>
              <a:t> 1-24</a:t>
            </a:r>
          </a:p>
          <a:p>
            <a:endParaRPr lang="en-US" dirty="0"/>
          </a:p>
          <a:p>
            <a:endParaRPr lang="en-US" dirty="0"/>
          </a:p>
        </p:txBody>
      </p:sp>
    </p:spTree>
    <p:extLst>
      <p:ext uri="{BB962C8B-B14F-4D97-AF65-F5344CB8AC3E}">
        <p14:creationId xmlns:p14="http://schemas.microsoft.com/office/powerpoint/2010/main" val="1533719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F245-EF03-5C40-859A-AEE9048FA19B}"/>
              </a:ext>
            </a:extLst>
          </p:cNvPr>
          <p:cNvSpPr>
            <a:spLocks noGrp="1"/>
          </p:cNvSpPr>
          <p:nvPr>
            <p:ph type="title"/>
          </p:nvPr>
        </p:nvSpPr>
        <p:spPr>
          <a:xfrm>
            <a:off x="213360" y="187960"/>
            <a:ext cx="8229600" cy="990600"/>
          </a:xfrm>
        </p:spPr>
        <p:txBody>
          <a:bodyPr/>
          <a:lstStyle/>
          <a:p>
            <a:r>
              <a:rPr lang="en-US" dirty="0"/>
              <a:t>Test Content</a:t>
            </a:r>
          </a:p>
        </p:txBody>
      </p:sp>
      <p:sp>
        <p:nvSpPr>
          <p:cNvPr id="3" name="Content Placeholder 2">
            <a:extLst>
              <a:ext uri="{FF2B5EF4-FFF2-40B4-BE49-F238E27FC236}">
                <a16:creationId xmlns:a16="http://schemas.microsoft.com/office/drawing/2014/main" id="{EA97EE1E-FC9F-7746-8738-6A37839F0D5F}"/>
              </a:ext>
            </a:extLst>
          </p:cNvPr>
          <p:cNvSpPr>
            <a:spLocks noGrp="1"/>
          </p:cNvSpPr>
          <p:nvPr>
            <p:ph idx="1"/>
          </p:nvPr>
        </p:nvSpPr>
        <p:spPr>
          <a:xfrm>
            <a:off x="213360" y="1178560"/>
            <a:ext cx="8564880" cy="4876800"/>
          </a:xfrm>
        </p:spPr>
        <p:txBody>
          <a:bodyPr/>
          <a:lstStyle/>
          <a:p>
            <a:pPr marL="457200" indent="-457200">
              <a:buAutoNum type="arabicPeriod"/>
            </a:pPr>
            <a:r>
              <a:rPr lang="en-US" dirty="0"/>
              <a:t>Matching functions to their graphs</a:t>
            </a:r>
          </a:p>
          <a:p>
            <a:pPr marL="731520" lvl="1" indent="-457200">
              <a:buFont typeface="+mj-lt"/>
              <a:buAutoNum type="alphaLcParenR"/>
            </a:pPr>
            <a:r>
              <a:rPr lang="en-US" dirty="0"/>
              <a:t>All parent types we’ve talked about</a:t>
            </a:r>
          </a:p>
          <a:p>
            <a:pPr marL="731520" lvl="1" indent="-457200">
              <a:buFont typeface="+mj-lt"/>
              <a:buAutoNum type="alphaLcParenR"/>
            </a:pPr>
            <a:r>
              <a:rPr lang="en-US" dirty="0"/>
              <a:t>Explain how you knew</a:t>
            </a:r>
          </a:p>
          <a:p>
            <a:pPr marL="457200" indent="-457200">
              <a:buAutoNum type="arabicPeriod"/>
            </a:pPr>
            <a:r>
              <a:rPr lang="en-US" dirty="0"/>
              <a:t>Compare linear, exponential, and quadratic functions</a:t>
            </a:r>
          </a:p>
          <a:p>
            <a:pPr marL="457200" indent="-457200">
              <a:buAutoNum type="arabicPeriod"/>
            </a:pPr>
            <a:r>
              <a:rPr lang="en-US" dirty="0"/>
              <a:t>Falling object problem</a:t>
            </a:r>
          </a:p>
          <a:p>
            <a:pPr marL="731520" lvl="1" indent="-457200">
              <a:buFont typeface="+mj-lt"/>
              <a:buAutoNum type="alphaLcParenR"/>
            </a:pPr>
            <a:r>
              <a:rPr lang="en-US" dirty="0"/>
              <a:t>Complete square</a:t>
            </a:r>
          </a:p>
          <a:p>
            <a:pPr marL="731520" lvl="1" indent="-457200">
              <a:buFont typeface="+mj-lt"/>
              <a:buAutoNum type="alphaLcParenR"/>
            </a:pPr>
            <a:r>
              <a:rPr lang="en-US" dirty="0"/>
              <a:t>Find max, when hits ground</a:t>
            </a:r>
          </a:p>
          <a:p>
            <a:pPr marL="457200" indent="-457200">
              <a:buAutoNum type="arabicPeriod"/>
            </a:pPr>
            <a:r>
              <a:rPr lang="en-US" dirty="0"/>
              <a:t>Distributing and factoring</a:t>
            </a:r>
          </a:p>
          <a:p>
            <a:pPr marL="457200" indent="-457200">
              <a:buAutoNum type="arabicPeriod"/>
            </a:pPr>
            <a:r>
              <a:rPr lang="en-US" dirty="0"/>
              <a:t>Solving quadratics – you choose  method</a:t>
            </a:r>
          </a:p>
          <a:p>
            <a:pPr marL="457200" indent="-457200">
              <a:buAutoNum type="arabicPeriod"/>
            </a:pPr>
            <a:r>
              <a:rPr lang="en-US" dirty="0"/>
              <a:t>Solve quadratic, find zeros, vertex, graph</a:t>
            </a:r>
          </a:p>
        </p:txBody>
      </p:sp>
    </p:spTree>
    <p:extLst>
      <p:ext uri="{BB962C8B-B14F-4D97-AF65-F5344CB8AC3E}">
        <p14:creationId xmlns:p14="http://schemas.microsoft.com/office/powerpoint/2010/main" val="61492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Part 2</a:t>
            </a:r>
          </a:p>
        </p:txBody>
      </p:sp>
      <mc:AlternateContent xmlns:mc="http://schemas.openxmlformats.org/markup-compatibility/2006" xmlns:a14="http://schemas.microsoft.com/office/drawing/2010/main">
        <mc:Choice Requires="a14">
          <p:sp>
            <p:nvSpPr>
              <p:cNvPr id="5" name="TextBox 4"/>
              <p:cNvSpPr txBox="1"/>
              <p:nvPr/>
            </p:nvSpPr>
            <p:spPr>
              <a:xfrm>
                <a:off x="247815" y="978182"/>
                <a:ext cx="8673538" cy="3693319"/>
              </a:xfrm>
              <a:prstGeom prst="rect">
                <a:avLst/>
              </a:prstGeom>
              <a:noFill/>
            </p:spPr>
            <p:txBody>
              <a:bodyPr wrap="square" rtlCol="0">
                <a:spAutoFit/>
              </a:bodyPr>
              <a:lstStyle/>
              <a:p>
                <a:r>
                  <a:rPr lang="en-US" sz="2400" dirty="0"/>
                  <a:t>Complete #1 on your classwork (graph the two equations).</a:t>
                </a:r>
              </a:p>
              <a:p>
                <a:endParaRPr lang="en-US" sz="2400" dirty="0"/>
              </a:p>
              <a:p>
                <a:endParaRPr lang="en-US" sz="2400" dirty="0"/>
              </a:p>
              <a:p>
                <a:r>
                  <a:rPr lang="en-US" sz="2400" dirty="0"/>
                  <a:t>What additional observations can we make when comparing the graphs of these functions?</a:t>
                </a:r>
              </a:p>
              <a:p>
                <a:endParaRPr lang="en-US" sz="2400" dirty="0"/>
              </a:p>
              <a:p>
                <a:endParaRPr lang="en-US" sz="2400" dirty="0"/>
              </a:p>
              <a:p>
                <a:endParaRPr lang="en-US" sz="2400" dirty="0"/>
              </a:p>
              <a:p>
                <a:r>
                  <a:rPr lang="en-US" sz="2400" dirty="0"/>
                  <a:t>Why do they intersect at </a:t>
                </a:r>
                <a14:m>
                  <m:oMath xmlns:m="http://schemas.openxmlformats.org/officeDocument/2006/math">
                    <m:r>
                      <a:rPr lang="en-US" sz="2400" i="1">
                        <a:latin typeface="Cambria Math" panose="02040503050406030204" pitchFamily="18" charset="0"/>
                      </a:rPr>
                      <m:t>(0, 0)</m:t>
                    </m:r>
                  </m:oMath>
                </a14:m>
                <a:r>
                  <a:rPr lang="en-US" sz="2400" dirty="0"/>
                  <a:t> and </a:t>
                </a:r>
                <a14:m>
                  <m:oMath xmlns:m="http://schemas.openxmlformats.org/officeDocument/2006/math">
                    <m:r>
                      <a:rPr lang="en-US" sz="2400" i="1">
                        <a:latin typeface="Cambria Math" panose="02040503050406030204" pitchFamily="18" charset="0"/>
                      </a:rPr>
                      <m:t>(1, 1)</m:t>
                    </m:r>
                  </m:oMath>
                </a14:m>
                <a:r>
                  <a:rPr lang="en-US" sz="2400" dirty="0"/>
                  <a:t>?</a:t>
                </a: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47815" y="978182"/>
                <a:ext cx="8673538" cy="3693319"/>
              </a:xfrm>
              <a:prstGeom prst="rect">
                <a:avLst/>
              </a:prstGeom>
              <a:blipFill>
                <a:blip r:embed="rId2"/>
                <a:stretch>
                  <a:fillRect l="-1025" t="-1370"/>
                </a:stretch>
              </a:blipFill>
            </p:spPr>
            <p:txBody>
              <a:bodyPr/>
              <a:lstStyle/>
              <a:p>
                <a:r>
                  <a:rPr lang="en-US">
                    <a:noFill/>
                  </a:rPr>
                  <a:t> </a:t>
                </a:r>
              </a:p>
            </p:txBody>
          </p:sp>
        </mc:Fallback>
      </mc:AlternateContent>
    </p:spTree>
    <p:extLst>
      <p:ext uri="{BB962C8B-B14F-4D97-AF65-F5344CB8AC3E}">
        <p14:creationId xmlns:p14="http://schemas.microsoft.com/office/powerpoint/2010/main" val="317555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Part 3</a:t>
            </a:r>
          </a:p>
        </p:txBody>
      </p:sp>
      <mc:AlternateContent xmlns:mc="http://schemas.openxmlformats.org/markup-compatibility/2006" xmlns:a14="http://schemas.microsoft.com/office/drawing/2010/main">
        <mc:Choice Requires="a14">
          <p:sp>
            <p:nvSpPr>
              <p:cNvPr id="5" name="TextBox 4"/>
              <p:cNvSpPr txBox="1"/>
              <p:nvPr/>
            </p:nvSpPr>
            <p:spPr>
              <a:xfrm>
                <a:off x="247815" y="978182"/>
                <a:ext cx="8673538" cy="4132542"/>
              </a:xfrm>
              <a:prstGeom prst="rect">
                <a:avLst/>
              </a:prstGeom>
              <a:noFill/>
            </p:spPr>
            <p:txBody>
              <a:bodyPr wrap="square" rtlCol="0">
                <a:spAutoFit/>
              </a:bodyPr>
              <a:lstStyle/>
              <a:p>
                <a:r>
                  <a:rPr lang="en-US" sz="2400" dirty="0"/>
                  <a:t>Complete #2 on your classwork (graph the two equations).</a:t>
                </a:r>
              </a:p>
              <a:p>
                <a:endParaRPr lang="en-US" sz="2400" dirty="0"/>
              </a:p>
              <a:p>
                <a:endParaRPr lang="en-US" sz="2400" dirty="0"/>
              </a:p>
              <a:p>
                <a:r>
                  <a:rPr lang="en-US" sz="2400" dirty="0"/>
                  <a:t>Using the table and graphs, what observations can you make about the relationships between </a:t>
                </a:r>
                <a14:m>
                  <m:oMath xmlns:m="http://schemas.openxmlformats.org/officeDocument/2006/math">
                    <m:r>
                      <a:rPr lang="en-US" sz="2400" i="1">
                        <a:latin typeface="Cambria Math" panose="02040503050406030204" pitchFamily="18" charset="0"/>
                      </a:rPr>
                      <m:t>𝑦</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3</m:t>
                        </m:r>
                      </m:sup>
                    </m:sSup>
                  </m:oMath>
                </a14:m>
                <a:r>
                  <a:rPr lang="en-US" sz="2400" dirty="0"/>
                  <a:t> and </a:t>
                </a:r>
                <a:br>
                  <a:rPr lang="en-US" sz="2400" dirty="0"/>
                </a:br>
                <a14:m>
                  <m:oMath xmlns:m="http://schemas.openxmlformats.org/officeDocument/2006/math">
                    <m:r>
                      <a:rPr lang="en-US" sz="2400" i="1">
                        <a:latin typeface="Cambria Math" panose="02040503050406030204" pitchFamily="18" charset="0"/>
                      </a:rPr>
                      <m:t>𝑦</m:t>
                    </m:r>
                    <m:r>
                      <a:rPr lang="en-US" sz="2400" i="1">
                        <a:latin typeface="Cambria Math" panose="02040503050406030204" pitchFamily="18" charset="0"/>
                      </a:rPr>
                      <m:t>=</m:t>
                    </m:r>
                    <m:rad>
                      <m:radPr>
                        <m:ctrlPr>
                          <a:rPr lang="en-US" sz="2400" i="1">
                            <a:latin typeface="Cambria Math" panose="02040503050406030204" pitchFamily="18" charset="0"/>
                          </a:rPr>
                        </m:ctrlPr>
                      </m:radPr>
                      <m:deg>
                        <m:r>
                          <a:rPr lang="en-US" sz="2400" i="1">
                            <a:latin typeface="Cambria Math" panose="02040503050406030204" pitchFamily="18" charset="0"/>
                          </a:rPr>
                          <m:t>3</m:t>
                        </m:r>
                      </m:deg>
                      <m:e>
                        <m:r>
                          <a:rPr lang="en-US" sz="2400" i="1">
                            <a:latin typeface="Cambria Math" panose="02040503050406030204" pitchFamily="18" charset="0"/>
                          </a:rPr>
                          <m:t>𝑥</m:t>
                        </m:r>
                      </m:e>
                    </m:rad>
                  </m:oMath>
                </a14:m>
                <a:r>
                  <a:rPr lang="en-US" sz="2400" dirty="0"/>
                  <a:t>?</a:t>
                </a:r>
                <a:r>
                  <a:rPr lang="en-US" sz="3200" dirty="0">
                    <a:effectLst/>
                  </a:rPr>
                  <a:t> </a:t>
                </a:r>
              </a:p>
              <a:p>
                <a:endParaRPr lang="en-US" sz="3200" dirty="0"/>
              </a:p>
              <a:p>
                <a:pPr lvl="0"/>
                <a:r>
                  <a:rPr lang="en-US" dirty="0"/>
                  <a:t>What are the domain and range of each function?</a:t>
                </a:r>
              </a:p>
              <a:p>
                <a:pPr lvl="0"/>
                <a:r>
                  <a:rPr lang="en-US" dirty="0"/>
                  <a:t>How are the graphs related to each other?</a:t>
                </a:r>
              </a:p>
              <a:p>
                <a:pPr lvl="0"/>
                <a:r>
                  <a:rPr lang="en-US" dirty="0"/>
                  <a:t>Describe the symmetry that exists within the tables and graphs.</a:t>
                </a:r>
              </a:p>
              <a:p>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47815" y="978182"/>
                <a:ext cx="8673538" cy="4132542"/>
              </a:xfrm>
              <a:prstGeom prst="rect">
                <a:avLst/>
              </a:prstGeom>
              <a:blipFill>
                <a:blip r:embed="rId2"/>
                <a:stretch>
                  <a:fillRect l="-1025" t="-1227"/>
                </a:stretch>
              </a:blipFill>
            </p:spPr>
            <p:txBody>
              <a:bodyPr/>
              <a:lstStyle/>
              <a:p>
                <a:r>
                  <a:rPr lang="en-US">
                    <a:noFill/>
                  </a:rPr>
                  <a:t> </a:t>
                </a:r>
              </a:p>
            </p:txBody>
          </p:sp>
        </mc:Fallback>
      </mc:AlternateContent>
    </p:spTree>
    <p:extLst>
      <p:ext uri="{BB962C8B-B14F-4D97-AF65-F5344CB8AC3E}">
        <p14:creationId xmlns:p14="http://schemas.microsoft.com/office/powerpoint/2010/main" val="338359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Notes – Square root, cube, cube root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146349"/>
                <a:ext cx="8673538" cy="5141877"/>
              </a:xfrm>
            </p:spPr>
            <p:txBody>
              <a:bodyPr>
                <a:normAutofit lnSpcReduction="10000"/>
              </a:bodyPr>
              <a:lstStyle/>
              <a:p>
                <a:pPr marL="0" lvl="0" indent="0">
                  <a:buNone/>
                </a:pPr>
                <a:r>
                  <a:rPr lang="en-US" dirty="0"/>
                  <a:t>The </a:t>
                </a:r>
                <a:r>
                  <a:rPr lang="en-US" u="sng" dirty="0"/>
                  <a:t>square root parent function</a:t>
                </a:r>
                <a:r>
                  <a:rPr lang="en-US" dirty="0"/>
                  <a:t> is a reflection of the quadratic parent function across the line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oMath>
                </a14:m>
                <a:r>
                  <a:rPr lang="en-US" dirty="0"/>
                  <a:t>, when </a:t>
                </a:r>
                <a14:m>
                  <m:oMath xmlns:m="http://schemas.openxmlformats.org/officeDocument/2006/math">
                    <m:r>
                      <a:rPr lang="en-US" i="1">
                        <a:latin typeface="Cambria Math" panose="02040503050406030204" pitchFamily="18" charset="0"/>
                      </a:rPr>
                      <m:t>𝑥</m:t>
                    </m:r>
                  </m:oMath>
                </a14:m>
                <a:r>
                  <a:rPr lang="en-US" dirty="0"/>
                  <a:t> is non-negative.</a:t>
                </a:r>
              </a:p>
              <a:p>
                <a:pPr marL="0" lvl="0" indent="0">
                  <a:buNone/>
                </a:pPr>
                <a:endParaRPr lang="en-US" dirty="0"/>
              </a:p>
              <a:p>
                <a:pPr marL="0" lvl="0" indent="0">
                  <a:buNone/>
                </a:pPr>
                <a:r>
                  <a:rPr lang="en-US" dirty="0"/>
                  <a:t>The domain of quadratic, cubic, and cube root parent functions is all real numbers.  The domain of the square root parent function is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oMath>
                </a14:m>
                <a:r>
                  <a:rPr lang="en-US" dirty="0"/>
                  <a:t>.</a:t>
                </a:r>
              </a:p>
              <a:p>
                <a:pPr marL="0" lvl="0" indent="0">
                  <a:buNone/>
                </a:pPr>
                <a:endParaRPr lang="en-US" dirty="0"/>
              </a:p>
              <a:p>
                <a:pPr marL="0" lvl="0" indent="0">
                  <a:buNone/>
                </a:pPr>
                <a:r>
                  <a:rPr lang="en-US" dirty="0"/>
                  <a:t>The range of quadratic and square root parent functions is </a:t>
                </a:r>
                <a14:m>
                  <m:oMath xmlns:m="http://schemas.openxmlformats.org/officeDocument/2006/math">
                    <m:r>
                      <a:rPr lang="en-US" i="1">
                        <a:latin typeface="Cambria Math" panose="02040503050406030204" pitchFamily="18" charset="0"/>
                      </a:rPr>
                      <m:t>[0, ∞)</m:t>
                    </m:r>
                  </m:oMath>
                </a14:m>
                <a:r>
                  <a:rPr lang="en-US" dirty="0"/>
                  <a:t>.  The range of the cubic and cube root parent functions is all real numbers.</a:t>
                </a:r>
              </a:p>
              <a:p>
                <a:pPr marL="0" lvl="0" indent="0">
                  <a:buNone/>
                </a:pPr>
                <a:endParaRPr lang="en-US" dirty="0"/>
              </a:p>
              <a:p>
                <a:pPr marL="0" lvl="0" indent="0">
                  <a:buNone/>
                </a:pPr>
                <a:r>
                  <a:rPr lang="en-US" dirty="0"/>
                  <a:t>The </a:t>
                </a:r>
                <a:r>
                  <a:rPr lang="en-US" u="sng" dirty="0"/>
                  <a:t>cube root </a:t>
                </a:r>
                <a:r>
                  <a:rPr lang="en-US" dirty="0"/>
                  <a:t>and </a:t>
                </a:r>
                <a:r>
                  <a:rPr lang="en-US" u="sng" dirty="0"/>
                  <a:t>cubic</a:t>
                </a:r>
                <a:r>
                  <a:rPr lang="en-US" dirty="0"/>
                  <a:t> parent functions are symmetrical about the origin and are reflections of each other across the line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oMath>
                </a14:m>
                <a:r>
                  <a:rPr lang="en-US" dirty="0"/>
                  <a:t>; the two operations reverse each other.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146349"/>
                <a:ext cx="8673538" cy="5141877"/>
              </a:xfrm>
              <a:blipFill>
                <a:blip r:embed="rId2"/>
                <a:stretch>
                  <a:fillRect l="-1025" t="-1478" r="-1757" b="-2463"/>
                </a:stretch>
              </a:blipFill>
            </p:spPr>
            <p:txBody>
              <a:bodyPr/>
              <a:lstStyle/>
              <a:p>
                <a:r>
                  <a:rPr lang="en-US">
                    <a:noFill/>
                  </a:rPr>
                  <a:t> </a:t>
                </a:r>
              </a:p>
            </p:txBody>
          </p:sp>
        </mc:Fallback>
      </mc:AlternateContent>
    </p:spTree>
    <p:extLst>
      <p:ext uri="{BB962C8B-B14F-4D97-AF65-F5344CB8AC3E}">
        <p14:creationId xmlns:p14="http://schemas.microsoft.com/office/powerpoint/2010/main" val="182731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Classwork16-18</a:t>
            </a:r>
          </a:p>
          <a:p>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Exponents review</a:t>
            </a:r>
          </a:p>
          <a:p>
            <a:r>
              <a:rPr lang="en-US" dirty="0"/>
              <a:t>Linear equation practice</a:t>
            </a:r>
          </a:p>
          <a:p>
            <a:r>
              <a:rPr lang="en-US" dirty="0"/>
              <a:t>Slope practice</a:t>
            </a:r>
          </a:p>
          <a:p>
            <a:r>
              <a:rPr lang="en-US" dirty="0"/>
              <a:t>Start homework 18</a:t>
            </a:r>
          </a:p>
          <a:p>
            <a:endParaRPr lang="en-US" dirty="0"/>
          </a:p>
          <a:p>
            <a:endParaRPr lang="en-US" dirty="0"/>
          </a:p>
          <a:p>
            <a:endParaRPr lang="en-US" dirty="0"/>
          </a:p>
        </p:txBody>
      </p:sp>
    </p:spTree>
    <p:extLst>
      <p:ext uri="{BB962C8B-B14F-4D97-AF65-F5344CB8AC3E}">
        <p14:creationId xmlns:p14="http://schemas.microsoft.com/office/powerpoint/2010/main" val="166332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19</a:t>
            </a:r>
          </a:p>
        </p:txBody>
      </p:sp>
      <p:sp>
        <p:nvSpPr>
          <p:cNvPr id="3" name="Subtitle 2"/>
          <p:cNvSpPr>
            <a:spLocks noGrp="1"/>
          </p:cNvSpPr>
          <p:nvPr>
            <p:ph type="subTitle" idx="1"/>
          </p:nvPr>
        </p:nvSpPr>
        <p:spPr>
          <a:xfrm>
            <a:off x="685800" y="3505200"/>
            <a:ext cx="6629400" cy="1752600"/>
          </a:xfrm>
        </p:spPr>
        <p:txBody>
          <a:bodyPr/>
          <a:lstStyle/>
          <a:p>
            <a:r>
              <a:rPr lang="en-US" dirty="0"/>
              <a:t>Warm Up, example, classwork</a:t>
            </a:r>
          </a:p>
        </p:txBody>
      </p:sp>
    </p:spTree>
    <p:extLst>
      <p:ext uri="{BB962C8B-B14F-4D97-AF65-F5344CB8AC3E}">
        <p14:creationId xmlns:p14="http://schemas.microsoft.com/office/powerpoint/2010/main" val="892306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22180</TotalTime>
  <Words>1960</Words>
  <Application>Microsoft Macintosh PowerPoint</Application>
  <PresentationFormat>On-screen Show (4:3)</PresentationFormat>
  <Paragraphs>268</Paragraphs>
  <Slides>45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Cambria Math</vt:lpstr>
      <vt:lpstr>Clarity</vt:lpstr>
      <vt:lpstr>Lesson 18</vt:lpstr>
      <vt:lpstr>Warm Up</vt:lpstr>
      <vt:lpstr>Opening Activity</vt:lpstr>
      <vt:lpstr>Discussion</vt:lpstr>
      <vt:lpstr>Part 2</vt:lpstr>
      <vt:lpstr>Part 3</vt:lpstr>
      <vt:lpstr>Notes – Square root, cube, cube root </vt:lpstr>
      <vt:lpstr>Classwork</vt:lpstr>
      <vt:lpstr>Lesson 19</vt:lpstr>
      <vt:lpstr>Warm Up</vt:lpstr>
      <vt:lpstr>PowerPoint Presentation</vt:lpstr>
      <vt:lpstr>PowerPoint Presentation</vt:lpstr>
      <vt:lpstr>Example</vt:lpstr>
      <vt:lpstr>Example</vt:lpstr>
      <vt:lpstr>Example</vt:lpstr>
      <vt:lpstr>Workshop</vt:lpstr>
      <vt:lpstr>Lesson 20-21 Combo</vt:lpstr>
      <vt:lpstr>Warm Up, part 1</vt:lpstr>
      <vt:lpstr>Warm Up, part 2</vt:lpstr>
      <vt:lpstr>Recall</vt:lpstr>
      <vt:lpstr>Example 1</vt:lpstr>
      <vt:lpstr>PowerPoint Presentation</vt:lpstr>
      <vt:lpstr>Example 2</vt:lpstr>
      <vt:lpstr>Classwork</vt:lpstr>
      <vt:lpstr>Lesson 22</vt:lpstr>
      <vt:lpstr>Warm Up</vt:lpstr>
      <vt:lpstr>Discussion </vt:lpstr>
      <vt:lpstr>Summary</vt:lpstr>
      <vt:lpstr>Classwork</vt:lpstr>
      <vt:lpstr>Lesson 23</vt:lpstr>
      <vt:lpstr>Warm Up - Read</vt:lpstr>
      <vt:lpstr>Example 1</vt:lpstr>
      <vt:lpstr>Example 1, continued</vt:lpstr>
      <vt:lpstr>Example 1, continued</vt:lpstr>
      <vt:lpstr>Example 2</vt:lpstr>
      <vt:lpstr>Example 2, continued</vt:lpstr>
      <vt:lpstr>Example 2, continued</vt:lpstr>
      <vt:lpstr>Example 2, continued</vt:lpstr>
      <vt:lpstr>Example 2, continued</vt:lpstr>
      <vt:lpstr>Classwork</vt:lpstr>
      <vt:lpstr>Lesson 24</vt:lpstr>
      <vt:lpstr>Warm Up</vt:lpstr>
      <vt:lpstr>Example</vt:lpstr>
      <vt:lpstr>Workshop</vt:lpstr>
      <vt:lpstr>Test Content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Plocher</dc:creator>
  <cp:lastModifiedBy>Bovill, Megan</cp:lastModifiedBy>
  <cp:revision>527</cp:revision>
  <dcterms:created xsi:type="dcterms:W3CDTF">2017-09-23T20:54:56Z</dcterms:created>
  <dcterms:modified xsi:type="dcterms:W3CDTF">2019-04-05T14:45:01Z</dcterms:modified>
</cp:coreProperties>
</file>