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67"/>
  </p:notesMasterIdLst>
  <p:sldIdLst>
    <p:sldId id="269" r:id="rId2"/>
    <p:sldId id="323" r:id="rId3"/>
    <p:sldId id="416" r:id="rId4"/>
    <p:sldId id="417" r:id="rId5"/>
    <p:sldId id="418" r:id="rId6"/>
    <p:sldId id="324" r:id="rId7"/>
    <p:sldId id="274" r:id="rId8"/>
    <p:sldId id="270" r:id="rId9"/>
    <p:sldId id="419" r:id="rId10"/>
    <p:sldId id="430" r:id="rId11"/>
    <p:sldId id="432" r:id="rId12"/>
    <p:sldId id="431" r:id="rId13"/>
    <p:sldId id="433" r:id="rId14"/>
    <p:sldId id="434" r:id="rId15"/>
    <p:sldId id="426" r:id="rId16"/>
    <p:sldId id="429" r:id="rId17"/>
    <p:sldId id="484" r:id="rId18"/>
    <p:sldId id="420" r:id="rId19"/>
    <p:sldId id="422" r:id="rId20"/>
    <p:sldId id="423" r:id="rId21"/>
    <p:sldId id="427" r:id="rId22"/>
    <p:sldId id="428" r:id="rId23"/>
    <p:sldId id="424" r:id="rId24"/>
    <p:sldId id="435" r:id="rId25"/>
    <p:sldId id="485" r:id="rId26"/>
    <p:sldId id="436" r:id="rId27"/>
    <p:sldId id="437" r:id="rId28"/>
    <p:sldId id="438" r:id="rId29"/>
    <p:sldId id="442" r:id="rId30"/>
    <p:sldId id="443" r:id="rId31"/>
    <p:sldId id="444" r:id="rId32"/>
    <p:sldId id="441" r:id="rId33"/>
    <p:sldId id="445" r:id="rId34"/>
    <p:sldId id="486" r:id="rId35"/>
    <p:sldId id="446" r:id="rId36"/>
    <p:sldId id="447" r:id="rId37"/>
    <p:sldId id="453" r:id="rId38"/>
    <p:sldId id="448" r:id="rId39"/>
    <p:sldId id="454" r:id="rId40"/>
    <p:sldId id="455" r:id="rId41"/>
    <p:sldId id="456" r:id="rId42"/>
    <p:sldId id="452" r:id="rId43"/>
    <p:sldId id="457" r:id="rId44"/>
    <p:sldId id="487" r:id="rId45"/>
    <p:sldId id="458" r:id="rId46"/>
    <p:sldId id="461" r:id="rId47"/>
    <p:sldId id="462" r:id="rId48"/>
    <p:sldId id="463" r:id="rId49"/>
    <p:sldId id="465" r:id="rId50"/>
    <p:sldId id="466" r:id="rId51"/>
    <p:sldId id="467" r:id="rId52"/>
    <p:sldId id="468" r:id="rId53"/>
    <p:sldId id="469" r:id="rId54"/>
    <p:sldId id="470" r:id="rId55"/>
    <p:sldId id="472" r:id="rId56"/>
    <p:sldId id="471" r:id="rId57"/>
    <p:sldId id="473" r:id="rId58"/>
    <p:sldId id="482" r:id="rId59"/>
    <p:sldId id="475" r:id="rId60"/>
    <p:sldId id="480" r:id="rId61"/>
    <p:sldId id="479" r:id="rId62"/>
    <p:sldId id="481" r:id="rId63"/>
    <p:sldId id="474" r:id="rId64"/>
    <p:sldId id="483" r:id="rId65"/>
    <p:sldId id="41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1"/>
    <p:restoredTop sz="93371"/>
  </p:normalViewPr>
  <p:slideViewPr>
    <p:cSldViewPr snapToGrid="0" snapToObjects="1">
      <p:cViewPr varScale="1">
        <p:scale>
          <a:sx n="83" d="100"/>
          <a:sy n="83" d="100"/>
        </p:scale>
        <p:origin x="127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7631-2CDB-D649-A0EA-8ED822A76B5F}" type="datetimeFigureOut">
              <a:rPr lang="en-US" smtClean="0"/>
              <a:t>5/12/19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FA70B-430B-AB43-A451-48BA9D372E9B}" type="slidenum">
              <a:rPr lang="en-US" smtClean="0"/>
              <a:t>‹#›</a:t>
            </a:fld>
            <a:endParaRPr lang="en-US"/>
          </a:p>
        </p:txBody>
      </p:sp>
    </p:spTree>
    <p:extLst>
      <p:ext uri="{BB962C8B-B14F-4D97-AF65-F5344CB8AC3E}">
        <p14:creationId xmlns:p14="http://schemas.microsoft.com/office/powerpoint/2010/main" val="194329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Sunday, May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Sunday, May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Sunday, May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Sunday, May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Sunday, May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Sunday, May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Sunday, May 12,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Sunday, May 12,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Sunday, May 12,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Sunday, May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Sunday, May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Sunday, May 12,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a:t>
            </a:r>
          </a:p>
        </p:txBody>
      </p:sp>
      <p:sp>
        <p:nvSpPr>
          <p:cNvPr id="3" name="Subtitle 2"/>
          <p:cNvSpPr>
            <a:spLocks noGrp="1"/>
          </p:cNvSpPr>
          <p:nvPr>
            <p:ph type="subTitle" idx="1"/>
          </p:nvPr>
        </p:nvSpPr>
        <p:spPr>
          <a:xfrm>
            <a:off x="685799" y="3505200"/>
            <a:ext cx="7677969" cy="1752600"/>
          </a:xfrm>
        </p:spPr>
        <p:txBody>
          <a:bodyPr/>
          <a:lstStyle/>
          <a:p>
            <a:r>
              <a:rPr lang="en-US" dirty="0"/>
              <a:t>Warm up, example, notes, classwork</a:t>
            </a:r>
          </a:p>
        </p:txBody>
      </p:sp>
    </p:spTree>
    <p:extLst>
      <p:ext uri="{BB962C8B-B14F-4D97-AF65-F5344CB8AC3E}">
        <p14:creationId xmlns:p14="http://schemas.microsoft.com/office/powerpoint/2010/main" val="16007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4876800"/>
          </a:xfrm>
        </p:spPr>
        <p:txBody>
          <a:bodyPr/>
          <a:lstStyle/>
          <a:p>
            <a:pPr marL="0" indent="0">
              <a:buNone/>
            </a:pPr>
            <a:r>
              <a:rPr lang="en-US" dirty="0"/>
              <a:t>When tables are used to model functions, we typically have just a few sample values of the function and therefore have to do some detective work to figure out what the function might be.  Look at these three tables. Can you determine what type of function each represents?</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pic>
        <p:nvPicPr>
          <p:cNvPr id="4" name="Picture 3">
            <a:extLst>
              <a:ext uri="{FF2B5EF4-FFF2-40B4-BE49-F238E27FC236}">
                <a16:creationId xmlns:a16="http://schemas.microsoft.com/office/drawing/2014/main" id="{7D565DE7-B451-E049-A22F-171DBF0B8546}"/>
              </a:ext>
            </a:extLst>
          </p:cNvPr>
          <p:cNvPicPr>
            <a:picLocks noChangeAspect="1"/>
          </p:cNvPicPr>
          <p:nvPr/>
        </p:nvPicPr>
        <p:blipFill>
          <a:blip r:embed="rId3"/>
          <a:stretch>
            <a:fillRect/>
          </a:stretch>
        </p:blipFill>
        <p:spPr>
          <a:xfrm>
            <a:off x="1053703" y="3429000"/>
            <a:ext cx="7023100" cy="2641600"/>
          </a:xfrm>
          <a:prstGeom prst="rect">
            <a:avLst/>
          </a:prstGeom>
        </p:spPr>
      </p:pic>
    </p:spTree>
    <p:extLst>
      <p:ext uri="{BB962C8B-B14F-4D97-AF65-F5344CB8AC3E}">
        <p14:creationId xmlns:p14="http://schemas.microsoft.com/office/powerpoint/2010/main" val="426482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990600"/>
            <a:ext cx="8712200" cy="4876800"/>
          </a:xfrm>
        </p:spPr>
        <p:txBody>
          <a:bodyPr/>
          <a:lstStyle/>
          <a:p>
            <a:pPr marL="0" indent="0">
              <a:buNone/>
            </a:pPr>
            <a:r>
              <a:rPr lang="en-US" dirty="0"/>
              <a:t>Can you justify your choices with graphs?</a:t>
            </a:r>
          </a:p>
        </p:txBody>
      </p:sp>
      <p:pic>
        <p:nvPicPr>
          <p:cNvPr id="4" name="Picture 3">
            <a:extLst>
              <a:ext uri="{FF2B5EF4-FFF2-40B4-BE49-F238E27FC236}">
                <a16:creationId xmlns:a16="http://schemas.microsoft.com/office/drawing/2014/main" id="{7D565DE7-B451-E049-A22F-171DBF0B8546}"/>
              </a:ext>
            </a:extLst>
          </p:cNvPr>
          <p:cNvPicPr>
            <a:picLocks noChangeAspect="1"/>
          </p:cNvPicPr>
          <p:nvPr/>
        </p:nvPicPr>
        <p:blipFill>
          <a:blip r:embed="rId3"/>
          <a:stretch>
            <a:fillRect/>
          </a:stretch>
        </p:blipFill>
        <p:spPr>
          <a:xfrm>
            <a:off x="1053703" y="1566500"/>
            <a:ext cx="7023100" cy="2641600"/>
          </a:xfrm>
          <a:prstGeom prst="rect">
            <a:avLst/>
          </a:prstGeom>
        </p:spPr>
      </p:pic>
      <p:pic>
        <p:nvPicPr>
          <p:cNvPr id="6" name="Picture 5">
            <a:extLst>
              <a:ext uri="{FF2B5EF4-FFF2-40B4-BE49-F238E27FC236}">
                <a16:creationId xmlns:a16="http://schemas.microsoft.com/office/drawing/2014/main" id="{288064A1-73DB-8944-BBD4-8257B66956D6}"/>
              </a:ext>
            </a:extLst>
          </p:cNvPr>
          <p:cNvPicPr>
            <a:picLocks noChangeAspect="1"/>
          </p:cNvPicPr>
          <p:nvPr/>
        </p:nvPicPr>
        <p:blipFill>
          <a:blip r:embed="rId4"/>
          <a:stretch>
            <a:fillRect/>
          </a:stretch>
        </p:blipFill>
        <p:spPr>
          <a:xfrm>
            <a:off x="520303" y="4140200"/>
            <a:ext cx="8089900" cy="2717800"/>
          </a:xfrm>
          <a:prstGeom prst="rect">
            <a:avLst/>
          </a:prstGeom>
        </p:spPr>
      </p:pic>
    </p:spTree>
    <p:extLst>
      <p:ext uri="{BB962C8B-B14F-4D97-AF65-F5344CB8AC3E}">
        <p14:creationId xmlns:p14="http://schemas.microsoft.com/office/powerpoint/2010/main" val="167312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a:t>
            </a:r>
          </a:p>
        </p:txBody>
      </p:sp>
      <p:sp>
        <p:nvSpPr>
          <p:cNvPr id="3" name="Content Placeholder 2"/>
          <p:cNvSpPr>
            <a:spLocks noGrp="1"/>
          </p:cNvSpPr>
          <p:nvPr>
            <p:ph idx="1"/>
          </p:nvPr>
        </p:nvSpPr>
        <p:spPr>
          <a:xfrm>
            <a:off x="247815" y="884850"/>
            <a:ext cx="8673538" cy="5709914"/>
          </a:xfrm>
        </p:spPr>
        <p:txBody>
          <a:bodyPr>
            <a:normAutofit/>
          </a:bodyPr>
          <a:lstStyle/>
          <a:p>
            <a:pPr marL="0" indent="0">
              <a:buNone/>
            </a:pPr>
            <a:r>
              <a:rPr lang="en-US" dirty="0"/>
              <a:t>You can determine some functions from their tables:</a:t>
            </a:r>
          </a:p>
          <a:p>
            <a:pPr marL="0" indent="0">
              <a:buNone/>
            </a:pPr>
            <a:r>
              <a:rPr lang="en-US" u="sng" dirty="0"/>
              <a:t>Linear</a:t>
            </a:r>
            <a:r>
              <a:rPr lang="en-US" dirty="0"/>
              <a:t> – constant rate of change in the first differences</a:t>
            </a:r>
          </a:p>
          <a:p>
            <a:pPr marL="0" indent="0">
              <a:buNone/>
            </a:pPr>
            <a:r>
              <a:rPr lang="en-US" u="sng" dirty="0"/>
              <a:t>Quadratic</a:t>
            </a:r>
            <a:r>
              <a:rPr lang="en-US" dirty="0"/>
              <a:t> – pattern in the first differences; second differences are equal; symmetrical (increase then decrease or other way around)</a:t>
            </a:r>
          </a:p>
          <a:p>
            <a:pPr marL="0" indent="0">
              <a:buNone/>
            </a:pPr>
            <a:r>
              <a:rPr lang="en-US" u="sng" dirty="0"/>
              <a:t>Exponential</a:t>
            </a:r>
            <a:r>
              <a:rPr lang="en-US" dirty="0"/>
              <a:t> – multiplying by a constant rate</a:t>
            </a:r>
          </a:p>
          <a:p>
            <a:pPr marL="0" indent="0">
              <a:buNone/>
            </a:pPr>
            <a:r>
              <a:rPr lang="en-US" u="sng" dirty="0"/>
              <a:t>Absolute value </a:t>
            </a:r>
            <a:r>
              <a:rPr lang="en-US" dirty="0"/>
              <a:t>– symmetrical but with constant rate</a:t>
            </a:r>
          </a:p>
          <a:p>
            <a:pPr marL="0" indent="0">
              <a:buNone/>
            </a:pPr>
            <a:endParaRPr lang="en-US" dirty="0"/>
          </a:p>
          <a:p>
            <a:pPr marL="0" indent="0">
              <a:buNone/>
            </a:pPr>
            <a:r>
              <a:rPr lang="en-US" dirty="0"/>
              <a:t>Square root, cubic, and cube root are really difficult to tell from a table.</a:t>
            </a:r>
          </a:p>
          <a:p>
            <a:pPr marL="0" indent="0">
              <a:buNone/>
            </a:pPr>
            <a:r>
              <a:rPr lang="en-US" dirty="0"/>
              <a:t>Cubic – constant 3</a:t>
            </a:r>
            <a:r>
              <a:rPr lang="en-US" baseline="30000" dirty="0"/>
              <a:t>rd</a:t>
            </a:r>
            <a:r>
              <a:rPr lang="en-US" dirty="0"/>
              <a:t> differences…</a:t>
            </a:r>
          </a:p>
        </p:txBody>
      </p:sp>
      <p:pic>
        <p:nvPicPr>
          <p:cNvPr id="5" name="Picture 4">
            <a:extLst>
              <a:ext uri="{FF2B5EF4-FFF2-40B4-BE49-F238E27FC236}">
                <a16:creationId xmlns:a16="http://schemas.microsoft.com/office/drawing/2014/main" id="{D6AF2632-92A1-FD4E-86B3-6CF0FD132469}"/>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252125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p:sp>
        <p:nvSpPr>
          <p:cNvPr id="3" name="Content Placeholder 2"/>
          <p:cNvSpPr>
            <a:spLocks noGrp="1"/>
          </p:cNvSpPr>
          <p:nvPr>
            <p:ph idx="1"/>
          </p:nvPr>
        </p:nvSpPr>
        <p:spPr>
          <a:xfrm>
            <a:off x="247815" y="884850"/>
            <a:ext cx="8673538" cy="5709914"/>
          </a:xfrm>
        </p:spPr>
        <p:txBody>
          <a:bodyPr>
            <a:normAutofit/>
          </a:bodyPr>
          <a:lstStyle/>
          <a:p>
            <a:pPr marL="0" indent="0">
              <a:buNone/>
            </a:pPr>
            <a:r>
              <a:rPr lang="en-US" sz="1800" dirty="0"/>
              <a:t>Noam and Athena had an argument about whether it would take longer to get from NYC to Boston and back by car or by train.  To settle their differences, they made separate, nonstop round trips from NYC to Boston.  On the trip, at the end of each hour, both recorded the number of miles they had traveled from their starting points in NYC.  The tables below show their travel times, in hours, and the distances from their starting points, in miles.  The first table shows Noam’s travel time and distance from the starting point, and the second represents Athena’s.  Use both data sets to justify your answers to the questions below.</a:t>
            </a:r>
          </a:p>
        </p:txBody>
      </p:sp>
      <p:pic>
        <p:nvPicPr>
          <p:cNvPr id="5" name="Picture 4">
            <a:extLst>
              <a:ext uri="{FF2B5EF4-FFF2-40B4-BE49-F238E27FC236}">
                <a16:creationId xmlns:a16="http://schemas.microsoft.com/office/drawing/2014/main" id="{D6AF2632-92A1-FD4E-86B3-6CF0FD132469}"/>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07390E02-DB11-5448-ADF9-D233AB21A2A6}"/>
              </a:ext>
            </a:extLst>
          </p:cNvPr>
          <p:cNvPicPr>
            <a:picLocks noChangeAspect="1"/>
          </p:cNvPicPr>
          <p:nvPr/>
        </p:nvPicPr>
        <p:blipFill>
          <a:blip r:embed="rId3"/>
          <a:stretch>
            <a:fillRect/>
          </a:stretch>
        </p:blipFill>
        <p:spPr>
          <a:xfrm>
            <a:off x="1564640" y="3254840"/>
            <a:ext cx="5791200" cy="3098800"/>
          </a:xfrm>
          <a:prstGeom prst="rect">
            <a:avLst/>
          </a:prstGeom>
        </p:spPr>
      </p:pic>
    </p:spTree>
    <p:extLst>
      <p:ext uri="{BB962C8B-B14F-4D97-AF65-F5344CB8AC3E}">
        <p14:creationId xmlns:p14="http://schemas.microsoft.com/office/powerpoint/2010/main" val="52905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p:sp>
        <p:nvSpPr>
          <p:cNvPr id="3" name="Content Placeholder 2"/>
          <p:cNvSpPr>
            <a:spLocks noGrp="1"/>
          </p:cNvSpPr>
          <p:nvPr>
            <p:ph idx="1"/>
          </p:nvPr>
        </p:nvSpPr>
        <p:spPr>
          <a:xfrm>
            <a:off x="247815" y="4104198"/>
            <a:ext cx="8673538" cy="2490566"/>
          </a:xfrm>
        </p:spPr>
        <p:txBody>
          <a:bodyPr>
            <a:normAutofit/>
          </a:bodyPr>
          <a:lstStyle/>
          <a:p>
            <a:pPr marL="0" indent="0">
              <a:buNone/>
            </a:pPr>
            <a:r>
              <a:rPr lang="en-US" sz="1800" dirty="0"/>
              <a:t>Who do you think is driving and who on the train?</a:t>
            </a:r>
          </a:p>
          <a:p>
            <a:pPr marL="0" indent="0">
              <a:buNone/>
            </a:pPr>
            <a:r>
              <a:rPr lang="en-US" sz="1800" dirty="0"/>
              <a:t>How far apart are NYC and Boston?</a:t>
            </a:r>
          </a:p>
          <a:p>
            <a:pPr marL="0" indent="0">
              <a:buNone/>
            </a:pPr>
            <a:r>
              <a:rPr lang="en-US" sz="1800" dirty="0"/>
              <a:t>How long did it take each person to make the round trip?</a:t>
            </a:r>
          </a:p>
          <a:p>
            <a:pPr marL="0" indent="0">
              <a:buNone/>
            </a:pPr>
            <a:r>
              <a:rPr lang="en-US" sz="1800" dirty="0"/>
              <a:t>Which was faster?</a:t>
            </a:r>
          </a:p>
          <a:p>
            <a:pPr marL="0" indent="0">
              <a:buNone/>
            </a:pPr>
            <a:r>
              <a:rPr lang="en-US" sz="1800" dirty="0"/>
              <a:t>What if you compare rates of change?</a:t>
            </a:r>
          </a:p>
          <a:p>
            <a:pPr marL="0" indent="0">
              <a:buNone/>
            </a:pPr>
            <a:r>
              <a:rPr lang="en-US" sz="1800" dirty="0"/>
              <a:t>Noam says both are quadratic. Do you agree?</a:t>
            </a:r>
          </a:p>
        </p:txBody>
      </p:sp>
      <p:pic>
        <p:nvPicPr>
          <p:cNvPr id="5" name="Picture 4">
            <a:extLst>
              <a:ext uri="{FF2B5EF4-FFF2-40B4-BE49-F238E27FC236}">
                <a16:creationId xmlns:a16="http://schemas.microsoft.com/office/drawing/2014/main" id="{D6AF2632-92A1-FD4E-86B3-6CF0FD132469}"/>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07390E02-DB11-5448-ADF9-D233AB21A2A6}"/>
              </a:ext>
            </a:extLst>
          </p:cNvPr>
          <p:cNvPicPr>
            <a:picLocks noChangeAspect="1"/>
          </p:cNvPicPr>
          <p:nvPr/>
        </p:nvPicPr>
        <p:blipFill>
          <a:blip r:embed="rId3"/>
          <a:stretch>
            <a:fillRect/>
          </a:stretch>
        </p:blipFill>
        <p:spPr>
          <a:xfrm>
            <a:off x="1280160" y="1005398"/>
            <a:ext cx="5791200" cy="3098800"/>
          </a:xfrm>
          <a:prstGeom prst="rect">
            <a:avLst/>
          </a:prstGeom>
        </p:spPr>
      </p:pic>
    </p:spTree>
    <p:extLst>
      <p:ext uri="{BB962C8B-B14F-4D97-AF65-F5344CB8AC3E}">
        <p14:creationId xmlns:p14="http://schemas.microsoft.com/office/powerpoint/2010/main" val="142569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Classwork2 #1 - 2</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Classwork1</a:t>
            </a:r>
          </a:p>
          <a:p>
            <a:r>
              <a:rPr lang="en-US" dirty="0"/>
              <a:t>PARCC practice packet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128119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a:xfrm>
            <a:off x="685799" y="3505200"/>
            <a:ext cx="7677969" cy="1752600"/>
          </a:xfrm>
        </p:spPr>
        <p:txBody>
          <a:bodyPr/>
          <a:lstStyle/>
          <a:p>
            <a:r>
              <a:rPr lang="en-US" dirty="0"/>
              <a:t>Warm up, notes, examples, classwork</a:t>
            </a:r>
          </a:p>
        </p:txBody>
      </p:sp>
    </p:spTree>
    <p:extLst>
      <p:ext uri="{BB962C8B-B14F-4D97-AF65-F5344CB8AC3E}">
        <p14:creationId xmlns:p14="http://schemas.microsoft.com/office/powerpoint/2010/main" val="316089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1FE5-3932-8C48-BE75-EB8E3A498ED5}"/>
              </a:ext>
            </a:extLst>
          </p:cNvPr>
          <p:cNvSpPr>
            <a:spLocks noGrp="1"/>
          </p:cNvSpPr>
          <p:nvPr>
            <p:ph type="title"/>
          </p:nvPr>
        </p:nvSpPr>
        <p:spPr>
          <a:xfrm>
            <a:off x="110836" y="131618"/>
            <a:ext cx="8880764" cy="990600"/>
          </a:xfrm>
        </p:spPr>
        <p:txBody>
          <a:bodyPr/>
          <a:lstStyle/>
          <a:p>
            <a:r>
              <a:rPr lang="en-US" dirty="0"/>
              <a:t>Placement Test Prep</a:t>
            </a:r>
          </a:p>
        </p:txBody>
      </p:sp>
      <p:sp>
        <p:nvSpPr>
          <p:cNvPr id="3" name="Content Placeholder 2">
            <a:extLst>
              <a:ext uri="{FF2B5EF4-FFF2-40B4-BE49-F238E27FC236}">
                <a16:creationId xmlns:a16="http://schemas.microsoft.com/office/drawing/2014/main" id="{B3178128-A6E0-4A41-A842-3762D2855988}"/>
              </a:ext>
            </a:extLst>
          </p:cNvPr>
          <p:cNvSpPr>
            <a:spLocks noGrp="1"/>
          </p:cNvSpPr>
          <p:nvPr>
            <p:ph idx="1"/>
          </p:nvPr>
        </p:nvSpPr>
        <p:spPr>
          <a:xfrm>
            <a:off x="110836" y="1198418"/>
            <a:ext cx="8880764" cy="5527964"/>
          </a:xfrm>
        </p:spPr>
        <p:txBody>
          <a:bodyPr>
            <a:normAutofit lnSpcReduction="10000"/>
          </a:bodyPr>
          <a:lstStyle/>
          <a:p>
            <a:pPr marL="0" indent="0">
              <a:buNone/>
            </a:pPr>
            <a:r>
              <a:rPr lang="en-US" dirty="0"/>
              <a:t>A spinner for a game is circular shaped and has 5 equal sections.  Each section is labeled with the numbers 1-5. Draw it.</a:t>
            </a:r>
          </a:p>
          <a:p>
            <a:pPr marL="0" indent="0">
              <a:buNone/>
            </a:pPr>
            <a:endParaRPr lang="en-US" dirty="0"/>
          </a:p>
          <a:p>
            <a:pPr marL="457200" indent="-457200">
              <a:buAutoNum type="alphaLcPeriod"/>
            </a:pPr>
            <a:r>
              <a:rPr lang="en-US" dirty="0"/>
              <a:t>What is the </a:t>
            </a:r>
            <a:r>
              <a:rPr lang="en-US" u="sng" dirty="0"/>
              <a:t>sample space </a:t>
            </a:r>
            <a:r>
              <a:rPr lang="en-US" dirty="0"/>
              <a:t>of the spinner?  </a:t>
            </a:r>
            <a:br>
              <a:rPr lang="en-US" dirty="0"/>
            </a:br>
            <a:endParaRPr lang="en-US" dirty="0"/>
          </a:p>
          <a:p>
            <a:pPr marL="457200" indent="-457200">
              <a:buAutoNum type="alphaLcPeriod"/>
            </a:pPr>
            <a:r>
              <a:rPr lang="en-US" dirty="0"/>
              <a:t>What is the </a:t>
            </a:r>
            <a:r>
              <a:rPr lang="en-US" u="sng" dirty="0"/>
              <a:t>probability</a:t>
            </a:r>
            <a:r>
              <a:rPr lang="en-US" dirty="0"/>
              <a:t> of spinning a 2?      3?       5?       0?</a:t>
            </a:r>
            <a:br>
              <a:rPr lang="en-US" dirty="0"/>
            </a:br>
            <a:endParaRPr lang="en-US" dirty="0"/>
          </a:p>
          <a:p>
            <a:pPr marL="457200" indent="-457200">
              <a:buAutoNum type="alphaLcPeriod"/>
            </a:pPr>
            <a:r>
              <a:rPr lang="en-US" dirty="0"/>
              <a:t>What is the </a:t>
            </a:r>
            <a:r>
              <a:rPr lang="en-US" u="sng" dirty="0"/>
              <a:t>experimental probability</a:t>
            </a:r>
            <a:r>
              <a:rPr lang="en-US" dirty="0"/>
              <a:t> of landing on </a:t>
            </a:r>
            <a:r>
              <a:rPr lang="en-US" b="1" dirty="0"/>
              <a:t>3</a:t>
            </a:r>
            <a:r>
              <a:rPr lang="en-US" dirty="0"/>
              <a:t> when the spinner is spun 700 times and the spinner lands on </a:t>
            </a:r>
            <a:r>
              <a:rPr lang="en-US" b="1" dirty="0"/>
              <a:t>3</a:t>
            </a:r>
            <a:r>
              <a:rPr lang="en-US" dirty="0"/>
              <a:t> 240 times?  </a:t>
            </a:r>
            <a:br>
              <a:rPr lang="en-US" dirty="0"/>
            </a:br>
            <a:endParaRPr lang="en-US" dirty="0"/>
          </a:p>
          <a:p>
            <a:pPr marL="457200" indent="-457200">
              <a:buAutoNum type="alphaLcPeriod"/>
            </a:pPr>
            <a:r>
              <a:rPr lang="en-US" dirty="0"/>
              <a:t>How does the answer for c relate to the theoretical probability in b?</a:t>
            </a:r>
            <a:br>
              <a:rPr lang="en-US" dirty="0"/>
            </a:br>
            <a:endParaRPr lang="en-US" dirty="0"/>
          </a:p>
          <a:p>
            <a:pPr marL="457200" indent="-457200">
              <a:buAutoNum type="alphaLcPeriod"/>
            </a:pPr>
            <a:r>
              <a:rPr lang="en-US" dirty="0"/>
              <a:t>Would you consider this spinner to be “fair”? </a:t>
            </a:r>
          </a:p>
          <a:p>
            <a:pPr marL="0" indent="0">
              <a:buNone/>
            </a:pPr>
            <a:endParaRPr lang="en-US" dirty="0"/>
          </a:p>
        </p:txBody>
      </p:sp>
    </p:spTree>
    <p:extLst>
      <p:ext uri="{BB962C8B-B14F-4D97-AF65-F5344CB8AC3E}">
        <p14:creationId xmlns:p14="http://schemas.microsoft.com/office/powerpoint/2010/main" val="221272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4876800"/>
          </a:xfrm>
        </p:spPr>
        <p:txBody>
          <a:bodyPr/>
          <a:lstStyle/>
          <a:p>
            <a:pPr marL="0" indent="0">
              <a:buNone/>
            </a:pPr>
            <a:r>
              <a:rPr lang="en-US" dirty="0"/>
              <a:t>Take a minute and brainstorm situations we have looked at that are generally represented by linear, exponential, and quadratic functions.</a:t>
            </a:r>
          </a:p>
          <a:p>
            <a:pPr marL="0" indent="0">
              <a:buNone/>
            </a:pPr>
            <a:endParaRPr lang="en-US" dirty="0"/>
          </a:p>
          <a:p>
            <a:pPr marL="0" indent="0">
              <a:buNone/>
            </a:pPr>
            <a:r>
              <a:rPr lang="en-US" u="sng" dirty="0"/>
              <a:t>Linear</a:t>
            </a:r>
            <a:r>
              <a:rPr lang="en-US" dirty="0"/>
              <a:t>			      </a:t>
            </a:r>
            <a:r>
              <a:rPr lang="en-US" u="sng" dirty="0"/>
              <a:t>Exponential</a:t>
            </a:r>
            <a:r>
              <a:rPr lang="en-US" dirty="0"/>
              <a:t>		       </a:t>
            </a:r>
            <a:r>
              <a:rPr lang="en-US" u="sng" dirty="0"/>
              <a:t>Quadratic</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92550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815" y="884850"/>
                <a:ext cx="8673538" cy="5709914"/>
              </a:xfrm>
            </p:spPr>
            <p:txBody>
              <a:bodyPr>
                <a:normAutofit fontScale="92500" lnSpcReduction="20000"/>
              </a:bodyPr>
              <a:lstStyle/>
              <a:p>
                <a:pPr marL="0" indent="0">
                  <a:buNone/>
                </a:pPr>
                <a:r>
                  <a:rPr lang="en-US" u="sng" dirty="0"/>
                  <a:t>Linear relationships</a:t>
                </a:r>
                <a:r>
                  <a:rPr lang="en-US" dirty="0"/>
                  <a:t>: relating two quantities, usually in different units and at uniform or consistent rate (indicated with “per”).</a:t>
                </a:r>
              </a:p>
              <a:p>
                <a:pPr marL="0" indent="0">
                  <a:buNone/>
                </a:pPr>
                <a:r>
                  <a:rPr lang="en-US" dirty="0"/>
                  <a:t>EX: distance/time, dollars/pound, students/class, miles/gallon,, pills/bottle… possibilities are limitless!</a:t>
                </a:r>
              </a:p>
              <a:p>
                <a:pPr marL="0" indent="0">
                  <a:buNone/>
                </a:pPr>
                <a:r>
                  <a:rPr lang="en-US" dirty="0"/>
                  <a:t>--May also include inequalities with a maximum or minimum</a:t>
                </a:r>
              </a:p>
              <a:p>
                <a:pPr marL="0" indent="0">
                  <a:buNone/>
                </a:pPr>
                <a:endParaRPr lang="en-US" dirty="0"/>
              </a:p>
              <a:p>
                <a:pPr marL="0" indent="0">
                  <a:buNone/>
                </a:pPr>
                <a:r>
                  <a:rPr lang="en-US" u="sng" dirty="0"/>
                  <a:t>Quadratic relationships</a:t>
                </a:r>
                <a:r>
                  <a:rPr lang="en-US" dirty="0"/>
                  <a:t>: free falling objects or projectiles, area problems where side lengths are linear and variable</a:t>
                </a:r>
              </a:p>
              <a:p>
                <a:pPr marL="0" indent="0">
                  <a:buNone/>
                </a:pPr>
                <a:endParaRPr lang="en-US" dirty="0"/>
              </a:p>
              <a:p>
                <a:pPr marL="0" indent="0">
                  <a:buNone/>
                </a:pPr>
                <a:r>
                  <a:rPr lang="en-US" u="sng" dirty="0"/>
                  <a:t>Exponential relationships</a:t>
                </a:r>
                <a:r>
                  <a:rPr lang="en-US" dirty="0"/>
                  <a:t>: growth or decay of money, percent growth or decay, radioactive material, population</a:t>
                </a:r>
              </a:p>
              <a:p>
                <a:pPr marL="0" indent="0">
                  <a:buNone/>
                </a:pPr>
                <a:r>
                  <a:rPr lang="en-US" i="1" dirty="0"/>
                  <a:t>Special case: compound interest problems use the formula </a:t>
                </a: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𝑛</m:t>
                            </m:r>
                          </m:den>
                        </m:f>
                        <m:r>
                          <a:rPr lang="en-US" b="0" i="1" smtClean="0">
                            <a:latin typeface="Cambria Math" panose="02040503050406030204" pitchFamily="18" charset="0"/>
                          </a:rPr>
                          <m:t>)</m:t>
                        </m:r>
                      </m:e>
                      <m:sup>
                        <m:r>
                          <a:rPr lang="en-US" b="0" i="1" smtClean="0">
                            <a:latin typeface="Cambria Math" panose="02040503050406030204" pitchFamily="18" charset="0"/>
                          </a:rPr>
                          <m:t>𝑛𝑡</m:t>
                        </m:r>
                      </m:sup>
                    </m:sSup>
                  </m:oMath>
                </a14:m>
                <a:r>
                  <a:rPr lang="en-US" i="1" dirty="0"/>
                  <a:t>, where </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oMath>
                </a14:m>
                <a:r>
                  <a:rPr lang="en-US" i="1" dirty="0"/>
                  <a:t> is the initial investment, </a:t>
                </a:r>
              </a:p>
              <a:p>
                <a:pPr marL="0" indent="0">
                  <a:buNone/>
                </a:pPr>
                <a:r>
                  <a:rPr lang="en-US" i="1" dirty="0"/>
                  <a:t>r is the rate as a decimal, </a:t>
                </a:r>
              </a:p>
              <a:p>
                <a:pPr marL="0" indent="0">
                  <a:buNone/>
                </a:pPr>
                <a:r>
                  <a:rPr lang="en-US" i="1" dirty="0"/>
                  <a:t>n is the number of times compounded per year, and </a:t>
                </a:r>
              </a:p>
              <a:p>
                <a:pPr marL="0" indent="0">
                  <a:buNone/>
                </a:pPr>
                <a:r>
                  <a:rPr lang="en-US" i="1" dirty="0"/>
                  <a:t>t is in years.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815" y="884850"/>
                <a:ext cx="8673538" cy="5709914"/>
              </a:xfrm>
              <a:blipFill>
                <a:blip r:embed="rId2"/>
                <a:stretch>
                  <a:fillRect l="-878" t="-1778" r="-146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6AF2632-92A1-FD4E-86B3-6CF0FD132469}"/>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252693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4876800"/>
          </a:xfrm>
        </p:spPr>
        <p:txBody>
          <a:bodyPr/>
          <a:lstStyle/>
          <a:p>
            <a:pPr marL="0" indent="0">
              <a:buNone/>
            </a:pPr>
            <a:r>
              <a:rPr lang="en-US" dirty="0"/>
              <a:t>Take out the function summary chart from yesterday. Talk with your neighbor to fill in any information you missed:</a:t>
            </a:r>
          </a:p>
          <a:p>
            <a:r>
              <a:rPr lang="en-US" dirty="0"/>
              <a:t>Function type</a:t>
            </a:r>
          </a:p>
          <a:p>
            <a:r>
              <a:rPr lang="en-US" dirty="0"/>
              <a:t>Overall shape</a:t>
            </a:r>
          </a:p>
          <a:p>
            <a:r>
              <a:rPr lang="en-US" dirty="0"/>
              <a:t>x- and y-intercepts</a:t>
            </a:r>
          </a:p>
          <a:p>
            <a:r>
              <a:rPr lang="en-US" dirty="0"/>
              <a:t>Vertex</a:t>
            </a:r>
          </a:p>
          <a:p>
            <a:r>
              <a:rPr lang="en-US" dirty="0"/>
              <a:t>Symmetry</a:t>
            </a:r>
          </a:p>
          <a:p>
            <a:r>
              <a:rPr lang="en-US" dirty="0"/>
              <a:t>End behavior</a:t>
            </a:r>
          </a:p>
          <a:p>
            <a:r>
              <a:rPr lang="en-US" dirty="0"/>
              <a:t>Domain and range (restrictions)</a:t>
            </a:r>
          </a:p>
          <a:p>
            <a:endParaRPr lang="en-US" dirty="0"/>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dirty="0"/>
                  <a:t>Gregory plans to purchase a video game player.  He has </a:t>
                </a:r>
                <a14:m>
                  <m:oMath xmlns:m="http://schemas.openxmlformats.org/officeDocument/2006/math">
                    <m:r>
                      <a:rPr lang="en-US" i="1">
                        <a:latin typeface="Cambria Math" panose="02040503050406030204" pitchFamily="18" charset="0"/>
                      </a:rPr>
                      <m:t>$500</m:t>
                    </m:r>
                  </m:oMath>
                </a14:m>
                <a:r>
                  <a:rPr lang="en-US" dirty="0"/>
                  <a:t> in his savings account and plans to save </a:t>
                </a:r>
                <a14:m>
                  <m:oMath xmlns:m="http://schemas.openxmlformats.org/officeDocument/2006/math">
                    <m:r>
                      <a:rPr lang="en-US" i="1">
                        <a:latin typeface="Cambria Math" panose="02040503050406030204" pitchFamily="18" charset="0"/>
                      </a:rPr>
                      <m:t>$20</m:t>
                    </m:r>
                  </m:oMath>
                </a14:m>
                <a:r>
                  <a:rPr lang="en-US" dirty="0"/>
                  <a:t> per week from his allowance until he has enough money to buy the player.  He needs to figure out how long it will take.  What type of function should he use to model this problem?  Justify your answer mathematically.</a:t>
                </a:r>
                <a:r>
                  <a:rPr lang="en-US" sz="1800" dirty="0">
                    <a:effectLst/>
                  </a:rPr>
                  <a:t>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17666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dirty="0"/>
                  <a:t>One of the highlights in a car show event is a car driving up a ramp and flying over approximately five cars placed end-to-end.  The ramp is </a:t>
                </a:r>
                <a14:m>
                  <m:oMath xmlns:m="http://schemas.openxmlformats.org/officeDocument/2006/math">
                    <m:r>
                      <a:rPr lang="en-US" i="1">
                        <a:latin typeface="Cambria Math" panose="02040503050406030204" pitchFamily="18" charset="0"/>
                      </a:rPr>
                      <m:t>8 </m:t>
                    </m:r>
                    <m:r>
                      <m:rPr>
                        <m:sty m:val="p"/>
                      </m:rPr>
                      <a:rPr lang="en-US">
                        <a:latin typeface="Cambria Math" panose="02040503050406030204" pitchFamily="18" charset="0"/>
                      </a:rPr>
                      <m:t>ft</m:t>
                    </m:r>
                  </m:oMath>
                </a14:m>
                <a:r>
                  <a:rPr lang="en-US" dirty="0"/>
                  <a:t> at its highest point, and there is an upward speed of </a:t>
                </a:r>
                <a14:m>
                  <m:oMath xmlns:m="http://schemas.openxmlformats.org/officeDocument/2006/math">
                    <m:r>
                      <a:rPr lang="en-US" i="1">
                        <a:latin typeface="Cambria Math" panose="02040503050406030204" pitchFamily="18" charset="0"/>
                      </a:rPr>
                      <m:t>88 </m:t>
                    </m:r>
                    <m:r>
                      <m:rPr>
                        <m:sty m:val="p"/>
                      </m:rPr>
                      <a:rPr lang="en-US">
                        <a:latin typeface="Cambria Math" panose="02040503050406030204" pitchFamily="18" charset="0"/>
                      </a:rPr>
                      <m:t>ft</m:t>
                    </m:r>
                    <m:r>
                      <a:rPr lang="en-US">
                        <a:latin typeface="Cambria Math" panose="02040503050406030204" pitchFamily="18" charset="0"/>
                      </a:rPr>
                      <m:t>/</m:t>
                    </m:r>
                    <m:r>
                      <m:rPr>
                        <m:sty m:val="p"/>
                      </m:rPr>
                      <a:rPr lang="en-US">
                        <a:latin typeface="Cambria Math" panose="02040503050406030204" pitchFamily="18" charset="0"/>
                      </a:rPr>
                      <m:t>sec</m:t>
                    </m:r>
                    <m:r>
                      <a:rPr lang="en-US" i="1">
                        <a:latin typeface="Cambria Math" panose="02040503050406030204" pitchFamily="18" charset="0"/>
                      </a:rPr>
                      <m:t> </m:t>
                    </m:r>
                  </m:oMath>
                </a14:m>
                <a:r>
                  <a:rPr lang="en-US" dirty="0"/>
                  <a:t> before it leaves the top of the ramp.  What type of function can best model the height, </a:t>
                </a:r>
                <a14:m>
                  <m:oMath xmlns:m="http://schemas.openxmlformats.org/officeDocument/2006/math">
                    <m:r>
                      <a:rPr lang="en-US" i="1">
                        <a:latin typeface="Cambria Math" panose="02040503050406030204" pitchFamily="18" charset="0"/>
                      </a:rPr>
                      <m:t>h</m:t>
                    </m:r>
                  </m:oMath>
                </a14:m>
                <a:r>
                  <a:rPr lang="en-US" dirty="0"/>
                  <a:t>, in feet, of the car </a:t>
                </a:r>
                <a14:m>
                  <m:oMath xmlns:m="http://schemas.openxmlformats.org/officeDocument/2006/math">
                    <m:r>
                      <a:rPr lang="en-US" i="1">
                        <a:latin typeface="Cambria Math" panose="02040503050406030204" pitchFamily="18" charset="0"/>
                      </a:rPr>
                      <m:t>𝑡</m:t>
                    </m:r>
                  </m:oMath>
                </a14:m>
                <a:r>
                  <a:rPr lang="en-US" dirty="0"/>
                  <a:t> seconds after leaving the end of the ramp?  Justify your answer mathematically.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r="-26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357552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dirty="0"/>
                  <a:t>Margie got </a:t>
                </a:r>
                <a14:m>
                  <m:oMath xmlns:m="http://schemas.openxmlformats.org/officeDocument/2006/math">
                    <m:r>
                      <a:rPr lang="en-US" i="1">
                        <a:latin typeface="Cambria Math" panose="02040503050406030204" pitchFamily="18" charset="0"/>
                      </a:rPr>
                      <m:t>$1,000</m:t>
                    </m:r>
                  </m:oMath>
                </a14:m>
                <a:r>
                  <a:rPr lang="en-US" dirty="0"/>
                  <a:t> from her grandmother to start her college fund.  She is opening a new savings account and finds out that her bank offers a </a:t>
                </a:r>
                <a14:m>
                  <m:oMath xmlns:m="http://schemas.openxmlformats.org/officeDocument/2006/math">
                    <m:r>
                      <a:rPr lang="en-US" i="1">
                        <a:latin typeface="Cambria Math" panose="02040503050406030204" pitchFamily="18" charset="0"/>
                      </a:rPr>
                      <m:t>2%</m:t>
                    </m:r>
                  </m:oMath>
                </a14:m>
                <a:r>
                  <a:rPr lang="en-US" dirty="0"/>
                  <a:t> annual interest rate, compounded monthly.  What type of function would best represent the amount of money in Margie’s account?  Justify your answer mathematically.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r="-175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80410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Classwork3 #1 – 4</a:t>
            </a:r>
          </a:p>
          <a:p>
            <a:r>
              <a:rPr lang="en-US" dirty="0"/>
              <a:t>Summary question</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87267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a:xfrm>
            <a:off x="685799" y="3505200"/>
            <a:ext cx="7677969" cy="1752600"/>
          </a:xfrm>
        </p:spPr>
        <p:txBody>
          <a:bodyPr/>
          <a:lstStyle/>
          <a:p>
            <a:r>
              <a:rPr lang="en-US" dirty="0"/>
              <a:t>Warm up, example, classwork</a:t>
            </a:r>
          </a:p>
        </p:txBody>
      </p:sp>
    </p:spTree>
    <p:extLst>
      <p:ext uri="{BB962C8B-B14F-4D97-AF65-F5344CB8AC3E}">
        <p14:creationId xmlns:p14="http://schemas.microsoft.com/office/powerpoint/2010/main" val="201129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1FE5-3932-8C48-BE75-EB8E3A498ED5}"/>
              </a:ext>
            </a:extLst>
          </p:cNvPr>
          <p:cNvSpPr>
            <a:spLocks noGrp="1"/>
          </p:cNvSpPr>
          <p:nvPr>
            <p:ph type="title"/>
          </p:nvPr>
        </p:nvSpPr>
        <p:spPr>
          <a:xfrm>
            <a:off x="110836" y="131618"/>
            <a:ext cx="8880764" cy="990600"/>
          </a:xfrm>
        </p:spPr>
        <p:txBody>
          <a:bodyPr/>
          <a:lstStyle/>
          <a:p>
            <a:r>
              <a:rPr lang="en-US" dirty="0"/>
              <a:t>Placement Test Prep</a:t>
            </a:r>
          </a:p>
        </p:txBody>
      </p:sp>
      <p:sp>
        <p:nvSpPr>
          <p:cNvPr id="3" name="Content Placeholder 2">
            <a:extLst>
              <a:ext uri="{FF2B5EF4-FFF2-40B4-BE49-F238E27FC236}">
                <a16:creationId xmlns:a16="http://schemas.microsoft.com/office/drawing/2014/main" id="{B3178128-A6E0-4A41-A842-3762D2855988}"/>
              </a:ext>
            </a:extLst>
          </p:cNvPr>
          <p:cNvSpPr>
            <a:spLocks noGrp="1"/>
          </p:cNvSpPr>
          <p:nvPr>
            <p:ph idx="1"/>
          </p:nvPr>
        </p:nvSpPr>
        <p:spPr>
          <a:xfrm>
            <a:off x="110836" y="1198418"/>
            <a:ext cx="8880764" cy="5527964"/>
          </a:xfrm>
        </p:spPr>
        <p:txBody>
          <a:bodyPr>
            <a:normAutofit/>
          </a:bodyPr>
          <a:lstStyle/>
          <a:p>
            <a:pPr marL="0" indent="0">
              <a:buNone/>
            </a:pPr>
            <a:r>
              <a:rPr lang="en-US" dirty="0"/>
              <a:t>You roll two (6-sided) number cubes, a red one and a white one.  Find each probability: </a:t>
            </a:r>
          </a:p>
          <a:p>
            <a:pPr marL="457200" indent="-457200">
              <a:buAutoNum type="alphaLcPeriod"/>
            </a:pPr>
            <a:r>
              <a:rPr lang="en-US" dirty="0"/>
              <a:t>P(5,2)</a:t>
            </a:r>
            <a:br>
              <a:rPr lang="en-US" dirty="0"/>
            </a:br>
            <a:endParaRPr lang="en-US" dirty="0"/>
          </a:p>
          <a:p>
            <a:pPr marL="457200" indent="-457200">
              <a:buAutoNum type="alphaLcPeriod"/>
            </a:pPr>
            <a:r>
              <a:rPr lang="en-US" dirty="0"/>
              <a:t>P(5, odd #)</a:t>
            </a:r>
            <a:br>
              <a:rPr lang="en-US" dirty="0"/>
            </a:br>
            <a:endParaRPr lang="en-US" dirty="0"/>
          </a:p>
          <a:p>
            <a:pPr marL="457200" indent="-457200">
              <a:buAutoNum type="alphaLcPeriod"/>
            </a:pPr>
            <a:r>
              <a:rPr lang="en-US" dirty="0"/>
              <a:t>P(3,3)</a:t>
            </a:r>
            <a:br>
              <a:rPr lang="en-US" dirty="0"/>
            </a:br>
            <a:endParaRPr lang="en-US" dirty="0"/>
          </a:p>
          <a:p>
            <a:pPr marL="457200" indent="-457200">
              <a:buAutoNum type="alphaLcPeriod"/>
            </a:pPr>
            <a:r>
              <a:rPr lang="en-US" dirty="0"/>
              <a:t>P(even #, odd #)</a:t>
            </a:r>
            <a:br>
              <a:rPr lang="en-US" dirty="0"/>
            </a:br>
            <a:endParaRPr lang="en-US" dirty="0"/>
          </a:p>
          <a:p>
            <a:pPr marL="457200" indent="-457200">
              <a:buAutoNum type="alphaLcPeriod"/>
            </a:pPr>
            <a:r>
              <a:rPr lang="en-US" dirty="0"/>
              <a:t>P(4,4)</a:t>
            </a:r>
            <a:br>
              <a:rPr lang="en-US" dirty="0"/>
            </a:br>
            <a:endParaRPr lang="en-US" dirty="0"/>
          </a:p>
          <a:p>
            <a:pPr marL="457200" indent="-457200">
              <a:buAutoNum type="alphaLcPeriod"/>
            </a:pPr>
            <a:r>
              <a:rPr lang="en-US" dirty="0"/>
              <a:t>P(less than 5, 6)</a:t>
            </a:r>
          </a:p>
          <a:p>
            <a:pPr marL="0" indent="0">
              <a:buNone/>
            </a:pPr>
            <a:endParaRPr lang="en-US" dirty="0"/>
          </a:p>
        </p:txBody>
      </p:sp>
    </p:spTree>
    <p:extLst>
      <p:ext uri="{BB962C8B-B14F-4D97-AF65-F5344CB8AC3E}">
        <p14:creationId xmlns:p14="http://schemas.microsoft.com/office/powerpoint/2010/main" val="296628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2489869"/>
          </a:xfrm>
        </p:spPr>
        <p:txBody>
          <a:bodyPr/>
          <a:lstStyle/>
          <a:p>
            <a:pPr marL="0" indent="0">
              <a:buNone/>
            </a:pPr>
            <a:r>
              <a:rPr lang="en-US" dirty="0"/>
              <a:t>Look at the card you were given (equation or a graph). </a:t>
            </a:r>
          </a:p>
          <a:p>
            <a:pPr marL="0" indent="0">
              <a:buNone/>
            </a:pPr>
            <a:r>
              <a:rPr lang="en-US" dirty="0"/>
              <a:t>--If you have an equation, try to picture what the graph will look like.</a:t>
            </a:r>
          </a:p>
          <a:p>
            <a:pPr marL="0" indent="0">
              <a:buNone/>
            </a:pPr>
            <a:r>
              <a:rPr lang="en-US" dirty="0"/>
              <a:t>--If you have a graph, try to think about what the equation should be.</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
        <p:nvSpPr>
          <p:cNvPr id="4" name="TextBox 3">
            <a:extLst>
              <a:ext uri="{FF2B5EF4-FFF2-40B4-BE49-F238E27FC236}">
                <a16:creationId xmlns:a16="http://schemas.microsoft.com/office/drawing/2014/main" id="{65B5E238-ED84-1648-BC8A-25A0521B5116}"/>
              </a:ext>
            </a:extLst>
          </p:cNvPr>
          <p:cNvSpPr txBox="1"/>
          <p:nvPr/>
        </p:nvSpPr>
        <p:spPr>
          <a:xfrm>
            <a:off x="209153" y="4391891"/>
            <a:ext cx="8712200" cy="769441"/>
          </a:xfrm>
          <a:prstGeom prst="rect">
            <a:avLst/>
          </a:prstGeom>
          <a:noFill/>
        </p:spPr>
        <p:txBody>
          <a:bodyPr wrap="square" rtlCol="0">
            <a:spAutoFit/>
          </a:bodyPr>
          <a:lstStyle/>
          <a:p>
            <a:r>
              <a:rPr lang="en-US" sz="4400" dirty="0">
                <a:solidFill>
                  <a:srgbClr val="00B0F0"/>
                </a:solidFill>
              </a:rPr>
              <a:t>Go find your match!</a:t>
            </a:r>
          </a:p>
        </p:txBody>
      </p:sp>
    </p:spTree>
    <p:extLst>
      <p:ext uri="{BB962C8B-B14F-4D97-AF65-F5344CB8AC3E}">
        <p14:creationId xmlns:p14="http://schemas.microsoft.com/office/powerpoint/2010/main" val="36070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Modeling</a:t>
            </a:r>
          </a:p>
        </p:txBody>
      </p:sp>
      <p:sp>
        <p:nvSpPr>
          <p:cNvPr id="3" name="Content Placeholder 2"/>
          <p:cNvSpPr>
            <a:spLocks noGrp="1"/>
          </p:cNvSpPr>
          <p:nvPr>
            <p:ph idx="1"/>
          </p:nvPr>
        </p:nvSpPr>
        <p:spPr>
          <a:xfrm>
            <a:off x="247815" y="884850"/>
            <a:ext cx="8673538" cy="5709914"/>
          </a:xfrm>
        </p:spPr>
        <p:txBody>
          <a:bodyPr>
            <a:normAutofit/>
          </a:bodyPr>
          <a:lstStyle/>
          <a:p>
            <a:pPr marL="0" indent="0">
              <a:buNone/>
            </a:pPr>
            <a:r>
              <a:rPr lang="en-US" dirty="0"/>
              <a:t>Lessons 1-3 (and the matching warm up) focused on the first two or three steps of the this cycle:</a:t>
            </a:r>
          </a:p>
          <a:p>
            <a:pPr marL="0" indent="0">
              <a:buNone/>
            </a:pPr>
            <a:r>
              <a:rPr lang="en-US" dirty="0"/>
              <a:t>Given a problem, formulate the function/model with an equation, graph, and/or table.</a:t>
            </a:r>
          </a:p>
          <a:p>
            <a:pPr marL="0" indent="0">
              <a:buNone/>
            </a:pPr>
            <a:endParaRPr lang="en-US" dirty="0"/>
          </a:p>
          <a:p>
            <a:pPr marL="0" indent="0">
              <a:buNone/>
            </a:pPr>
            <a:r>
              <a:rPr lang="en-US" dirty="0"/>
              <a:t>Lessons 4-9 focus on the entire cycle</a:t>
            </a:r>
          </a:p>
        </p:txBody>
      </p:sp>
      <p:pic>
        <p:nvPicPr>
          <p:cNvPr id="5" name="Picture 4">
            <a:extLst>
              <a:ext uri="{FF2B5EF4-FFF2-40B4-BE49-F238E27FC236}">
                <a16:creationId xmlns:a16="http://schemas.microsoft.com/office/drawing/2014/main" id="{D6AF2632-92A1-FD4E-86B3-6CF0FD132469}"/>
              </a:ext>
            </a:extLst>
          </p:cNvPr>
          <p:cNvPicPr>
            <a:picLocks noChangeAspect="1"/>
          </p:cNvPicPr>
          <p:nvPr/>
        </p:nvPicPr>
        <p:blipFill>
          <a:blip r:embed="rId2"/>
          <a:stretch>
            <a:fillRect/>
          </a:stretch>
        </p:blipFill>
        <p:spPr>
          <a:xfrm>
            <a:off x="902495" y="3290455"/>
            <a:ext cx="7339010" cy="2065248"/>
          </a:xfrm>
          <a:prstGeom prst="rect">
            <a:avLst/>
          </a:prstGeom>
        </p:spPr>
      </p:pic>
    </p:spTree>
    <p:extLst>
      <p:ext uri="{BB962C8B-B14F-4D97-AF65-F5344CB8AC3E}">
        <p14:creationId xmlns:p14="http://schemas.microsoft.com/office/powerpoint/2010/main" val="795896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dirty="0"/>
              <a:t>The relationship between the length of one of the legs, in feet, of an animal and its walking speed, in feet per second, can be modeled by the graph below.  </a:t>
            </a:r>
            <a:r>
              <a:rPr lang="en-US" sz="1800" dirty="0"/>
              <a:t>Note:  This function applies to </a:t>
            </a:r>
            <a:r>
              <a:rPr lang="en-US" sz="1800" i="1" dirty="0"/>
              <a:t>walking not running </a:t>
            </a:r>
            <a:r>
              <a:rPr lang="en-US" sz="1800" dirty="0"/>
              <a:t>speed.  Obviously, a cheetah has shorter legs than a giraffe but can run much faster.  However, in a walking race, the giraffe has the advantage. </a:t>
            </a:r>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EDA4C924-1716-AE48-90F9-B5D06E15A8BA}"/>
              </a:ext>
            </a:extLst>
          </p:cNvPr>
          <p:cNvPicPr>
            <a:picLocks noChangeAspect="1"/>
          </p:cNvPicPr>
          <p:nvPr/>
        </p:nvPicPr>
        <p:blipFill>
          <a:blip r:embed="rId3"/>
          <a:stretch>
            <a:fillRect/>
          </a:stretch>
        </p:blipFill>
        <p:spPr>
          <a:xfrm>
            <a:off x="543560" y="2691823"/>
            <a:ext cx="4201222" cy="398087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9321C3-5A70-1947-BF0C-6A1BE13A83BE}"/>
                  </a:ext>
                </a:extLst>
              </p:cNvPr>
              <p:cNvSpPr txBox="1"/>
              <p:nvPr/>
            </p:nvSpPr>
            <p:spPr>
              <a:xfrm>
                <a:off x="4835923" y="2832407"/>
                <a:ext cx="4163987" cy="923330"/>
              </a:xfrm>
              <a:prstGeom prst="rect">
                <a:avLst/>
              </a:prstGeom>
              <a:noFill/>
            </p:spPr>
            <p:txBody>
              <a:bodyPr wrap="square" rtlCol="0">
                <a:spAutoFit/>
              </a:bodyPr>
              <a:lstStyle/>
              <a:p>
                <a:r>
                  <a:rPr lang="en-US" b="1" dirty="0"/>
                  <a:t>A T-Rex’s leg length was </a:t>
                </a:r>
                <a14:m>
                  <m:oMath xmlns:m="http://schemas.openxmlformats.org/officeDocument/2006/math">
                    <m:r>
                      <a:rPr lang="en-US" b="1" i="1">
                        <a:latin typeface="Cambria Math" panose="02040503050406030204" pitchFamily="18" charset="0"/>
                      </a:rPr>
                      <m:t>𝟐𝟎</m:t>
                    </m:r>
                  </m:oMath>
                </a14:m>
                <a:r>
                  <a:rPr lang="en-US" b="1" dirty="0"/>
                  <a:t> ft.  What was the T-Rex’s speed in </a:t>
                </a:r>
                <a14:m>
                  <m:oMath xmlns:m="http://schemas.openxmlformats.org/officeDocument/2006/math">
                    <m:r>
                      <a:rPr lang="en-US" b="1" i="1">
                        <a:latin typeface="Cambria Math" panose="02040503050406030204" pitchFamily="18" charset="0"/>
                      </a:rPr>
                      <m:t>𝐟𝐭</m:t>
                    </m:r>
                    <m:r>
                      <a:rPr lang="en-US" b="1">
                        <a:latin typeface="Cambria Math" panose="02040503050406030204" pitchFamily="18" charset="0"/>
                      </a:rPr>
                      <m:t>/</m:t>
                    </m:r>
                    <m:r>
                      <a:rPr lang="en-US" b="1" i="1">
                        <a:latin typeface="Cambria Math" panose="02040503050406030204" pitchFamily="18" charset="0"/>
                      </a:rPr>
                      <m:t>𝐬𝐞𝐜</m:t>
                    </m:r>
                  </m:oMath>
                </a14:m>
                <a:r>
                  <a:rPr lang="en-US" b="1" dirty="0"/>
                  <a:t>?</a:t>
                </a:r>
              </a:p>
              <a:p>
                <a:endParaRPr lang="en-US" dirty="0"/>
              </a:p>
            </p:txBody>
          </p:sp>
        </mc:Choice>
        <mc:Fallback xmlns="">
          <p:sp>
            <p:nvSpPr>
              <p:cNvPr id="6" name="TextBox 5">
                <a:extLst>
                  <a:ext uri="{FF2B5EF4-FFF2-40B4-BE49-F238E27FC236}">
                    <a16:creationId xmlns:a16="http://schemas.microsoft.com/office/drawing/2014/main" id="{979321C3-5A70-1947-BF0C-6A1BE13A83BE}"/>
                  </a:ext>
                </a:extLst>
              </p:cNvPr>
              <p:cNvSpPr txBox="1">
                <a:spLocks noRot="1" noChangeAspect="1" noMove="1" noResize="1" noEditPoints="1" noAdjustHandles="1" noChangeArrowheads="1" noChangeShapeType="1" noTextEdit="1"/>
              </p:cNvSpPr>
              <p:nvPr/>
            </p:nvSpPr>
            <p:spPr>
              <a:xfrm>
                <a:off x="4835923" y="2832407"/>
                <a:ext cx="4163987" cy="923330"/>
              </a:xfrm>
              <a:prstGeom prst="rect">
                <a:avLst/>
              </a:prstGeom>
              <a:blipFill>
                <a:blip r:embed="rId4"/>
                <a:stretch>
                  <a:fillRect l="-1216" t="-2703" r="-212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CDCCE20-5FF9-4D4A-AF21-C6FDD22305C3}"/>
              </a:ext>
            </a:extLst>
          </p:cNvPr>
          <p:cNvSpPr txBox="1"/>
          <p:nvPr/>
        </p:nvSpPr>
        <p:spPr>
          <a:xfrm>
            <a:off x="4862708" y="3754465"/>
            <a:ext cx="3764517" cy="646331"/>
          </a:xfrm>
          <a:prstGeom prst="rect">
            <a:avLst/>
          </a:prstGeom>
          <a:noFill/>
        </p:spPr>
        <p:txBody>
          <a:bodyPr wrap="square" rtlCol="0">
            <a:spAutoFit/>
          </a:bodyPr>
          <a:lstStyle/>
          <a:p>
            <a:r>
              <a:rPr lang="en-US" dirty="0"/>
              <a:t>First – estimate an answer using the graph to get a ballpark answer!</a:t>
            </a:r>
          </a:p>
        </p:txBody>
      </p:sp>
    </p:spTree>
    <p:extLst>
      <p:ext uri="{BB962C8B-B14F-4D97-AF65-F5344CB8AC3E}">
        <p14:creationId xmlns:p14="http://schemas.microsoft.com/office/powerpoint/2010/main" val="389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b="1" dirty="0"/>
                  <a:t>A T-Rex’s leg length was </a:t>
                </a:r>
                <a14:m>
                  <m:oMath xmlns:m="http://schemas.openxmlformats.org/officeDocument/2006/math">
                    <m:r>
                      <a:rPr lang="en-US" b="1" i="1">
                        <a:latin typeface="Cambria Math" panose="02040503050406030204" pitchFamily="18" charset="0"/>
                      </a:rPr>
                      <m:t>𝟐𝟎</m:t>
                    </m:r>
                  </m:oMath>
                </a14:m>
                <a:r>
                  <a:rPr lang="en-US" b="1" dirty="0"/>
                  <a:t> ft.  What was the T-Rex’s speed in </a:t>
                </a:r>
                <a14:m>
                  <m:oMath xmlns:m="http://schemas.openxmlformats.org/officeDocument/2006/math">
                    <m:r>
                      <a:rPr lang="en-US" b="1" i="1">
                        <a:latin typeface="Cambria Math" panose="02040503050406030204" pitchFamily="18" charset="0"/>
                      </a:rPr>
                      <m:t>𝐟𝐭</m:t>
                    </m:r>
                    <m:r>
                      <a:rPr lang="en-US" b="1">
                        <a:latin typeface="Cambria Math" panose="02040503050406030204" pitchFamily="18" charset="0"/>
                      </a:rPr>
                      <m:t>/</m:t>
                    </m:r>
                    <m:r>
                      <a:rPr lang="en-US" b="1" i="1">
                        <a:latin typeface="Cambria Math" panose="02040503050406030204" pitchFamily="18" charset="0"/>
                      </a:rPr>
                      <m:t>𝐬𝐞𝐜</m:t>
                    </m:r>
                  </m:oMath>
                </a14:m>
                <a:r>
                  <a:rPr lang="en-US"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EDA4C924-1716-AE48-90F9-B5D06E15A8BA}"/>
              </a:ext>
            </a:extLst>
          </p:cNvPr>
          <p:cNvPicPr>
            <a:picLocks noChangeAspect="1"/>
          </p:cNvPicPr>
          <p:nvPr/>
        </p:nvPicPr>
        <p:blipFill>
          <a:blip r:embed="rId4"/>
          <a:stretch>
            <a:fillRect/>
          </a:stretch>
        </p:blipFill>
        <p:spPr>
          <a:xfrm>
            <a:off x="516774" y="1848609"/>
            <a:ext cx="4555593" cy="4316663"/>
          </a:xfrm>
          <a:prstGeom prst="rect">
            <a:avLst/>
          </a:prstGeom>
        </p:spPr>
      </p:pic>
      <p:sp>
        <p:nvSpPr>
          <p:cNvPr id="7" name="TextBox 6">
            <a:extLst>
              <a:ext uri="{FF2B5EF4-FFF2-40B4-BE49-F238E27FC236}">
                <a16:creationId xmlns:a16="http://schemas.microsoft.com/office/drawing/2014/main" id="{6CDCCE20-5FF9-4D4A-AF21-C6FDD22305C3}"/>
              </a:ext>
            </a:extLst>
          </p:cNvPr>
          <p:cNvSpPr txBox="1"/>
          <p:nvPr/>
        </p:nvSpPr>
        <p:spPr>
          <a:xfrm>
            <a:off x="5072367" y="1977490"/>
            <a:ext cx="3764517" cy="2031325"/>
          </a:xfrm>
          <a:prstGeom prst="rect">
            <a:avLst/>
          </a:prstGeom>
          <a:noFill/>
        </p:spPr>
        <p:txBody>
          <a:bodyPr wrap="square" rtlCol="0">
            <a:spAutoFit/>
          </a:bodyPr>
          <a:lstStyle/>
          <a:p>
            <a:r>
              <a:rPr lang="en-US" dirty="0"/>
              <a:t>Now, what are the units involved?</a:t>
            </a:r>
          </a:p>
          <a:p>
            <a:endParaRPr lang="en-US" dirty="0"/>
          </a:p>
          <a:p>
            <a:endParaRPr lang="en-US" dirty="0"/>
          </a:p>
          <a:p>
            <a:endParaRPr lang="en-US" dirty="0"/>
          </a:p>
          <a:p>
            <a:endParaRPr lang="en-US" dirty="0"/>
          </a:p>
          <a:p>
            <a:r>
              <a:rPr lang="en-US" dirty="0"/>
              <a:t>What type of function does this graph represent?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78F2AE-2445-2E4C-80E0-EBA503F55241}"/>
                  </a:ext>
                </a:extLst>
              </p:cNvPr>
              <p:cNvSpPr txBox="1"/>
              <p:nvPr/>
            </p:nvSpPr>
            <p:spPr>
              <a:xfrm>
                <a:off x="5072367" y="5680364"/>
                <a:ext cx="3655997" cy="659924"/>
              </a:xfrm>
              <a:prstGeom prst="rect">
                <a:avLst/>
              </a:prstGeom>
              <a:noFill/>
            </p:spPr>
            <p:txBody>
              <a:bodyPr wrap="square" rtlCol="0">
                <a:spAutoFit/>
              </a:bodyPr>
              <a:lstStyle/>
              <a:p>
                <a:r>
                  <a:rPr lang="en-US" dirty="0"/>
                  <a:t>Possible transformations:</a:t>
                </a:r>
              </a:p>
              <a:p>
                <a14:m>
                  <m:oMath xmlns:m="http://schemas.openxmlformats.org/officeDocument/2006/math">
                    <m:r>
                      <a:rPr lang="en-US" b="0" i="1" smtClean="0">
                        <a:latin typeface="Cambria Math" panose="02040503050406030204" pitchFamily="18" charset="0"/>
                      </a:rPr>
                      <m:t>𝑎</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e>
                    </m:rad>
                  </m:oMath>
                </a14:m>
                <a:r>
                  <a:rPr lang="en-US" dirty="0"/>
                  <a: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𝑎𝑥</m:t>
                        </m:r>
                      </m:e>
                    </m:rad>
                  </m:oMath>
                </a14:m>
                <a:r>
                  <a:rPr lang="en-US" dirty="0"/>
                  <a: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𝑥</m:t>
                        </m:r>
                      </m:e>
                    </m:ra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rad>
                  </m:oMath>
                </a14:m>
                <a:endParaRPr lang="en-US" dirty="0"/>
              </a:p>
            </p:txBody>
          </p:sp>
        </mc:Choice>
        <mc:Fallback xmlns="">
          <p:sp>
            <p:nvSpPr>
              <p:cNvPr id="8" name="TextBox 7">
                <a:extLst>
                  <a:ext uri="{FF2B5EF4-FFF2-40B4-BE49-F238E27FC236}">
                    <a16:creationId xmlns:a16="http://schemas.microsoft.com/office/drawing/2014/main" id="{FC78F2AE-2445-2E4C-80E0-EBA503F55241}"/>
                  </a:ext>
                </a:extLst>
              </p:cNvPr>
              <p:cNvSpPr txBox="1">
                <a:spLocks noRot="1" noChangeAspect="1" noMove="1" noResize="1" noEditPoints="1" noAdjustHandles="1" noChangeArrowheads="1" noChangeShapeType="1" noTextEdit="1"/>
              </p:cNvSpPr>
              <p:nvPr/>
            </p:nvSpPr>
            <p:spPr>
              <a:xfrm>
                <a:off x="5072367" y="5680364"/>
                <a:ext cx="3655997" cy="659924"/>
              </a:xfrm>
              <a:prstGeom prst="rect">
                <a:avLst/>
              </a:prstGeom>
              <a:blipFill>
                <a:blip r:embed="rId5"/>
                <a:stretch>
                  <a:fillRect l="-1038" t="-3774" b="-13208"/>
                </a:stretch>
              </a:blipFill>
            </p:spPr>
            <p:txBody>
              <a:bodyPr/>
              <a:lstStyle/>
              <a:p>
                <a:r>
                  <a:rPr lang="en-US">
                    <a:noFill/>
                  </a:rPr>
                  <a:t> </a:t>
                </a:r>
              </a:p>
            </p:txBody>
          </p:sp>
        </mc:Fallback>
      </mc:AlternateContent>
    </p:spTree>
    <p:extLst>
      <p:ext uri="{BB962C8B-B14F-4D97-AF65-F5344CB8AC3E}">
        <p14:creationId xmlns:p14="http://schemas.microsoft.com/office/powerpoint/2010/main" val="222256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ED818-0F8D-B24B-88AB-74CE573C3EFC}"/>
              </a:ext>
            </a:extLst>
          </p:cNvPr>
          <p:cNvPicPr>
            <a:picLocks noChangeAspect="1"/>
          </p:cNvPicPr>
          <p:nvPr/>
        </p:nvPicPr>
        <p:blipFill>
          <a:blip r:embed="rId2"/>
          <a:stretch>
            <a:fillRect/>
          </a:stretch>
        </p:blipFill>
        <p:spPr>
          <a:xfrm>
            <a:off x="1665408" y="0"/>
            <a:ext cx="5813183" cy="6858000"/>
          </a:xfrm>
          <a:prstGeom prst="rect">
            <a:avLst/>
          </a:prstGeom>
        </p:spPr>
      </p:pic>
    </p:spTree>
    <p:extLst>
      <p:ext uri="{BB962C8B-B14F-4D97-AF65-F5344CB8AC3E}">
        <p14:creationId xmlns:p14="http://schemas.microsoft.com/office/powerpoint/2010/main" val="383246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b="1" dirty="0"/>
                  <a:t>A T-Rex’s leg length was </a:t>
                </a:r>
                <a14:m>
                  <m:oMath xmlns:m="http://schemas.openxmlformats.org/officeDocument/2006/math">
                    <m:r>
                      <a:rPr lang="en-US" b="1" i="1">
                        <a:latin typeface="Cambria Math" panose="02040503050406030204" pitchFamily="18" charset="0"/>
                      </a:rPr>
                      <m:t>𝟐𝟎</m:t>
                    </m:r>
                  </m:oMath>
                </a14:m>
                <a:r>
                  <a:rPr lang="en-US" b="1" dirty="0"/>
                  <a:t> ft.  What was the T-Rex’s speed in </a:t>
                </a:r>
                <a14:m>
                  <m:oMath xmlns:m="http://schemas.openxmlformats.org/officeDocument/2006/math">
                    <m:r>
                      <a:rPr lang="en-US" b="1" i="1">
                        <a:latin typeface="Cambria Math" panose="02040503050406030204" pitchFamily="18" charset="0"/>
                      </a:rPr>
                      <m:t>𝐟𝐭</m:t>
                    </m:r>
                    <m:r>
                      <a:rPr lang="en-US" b="1">
                        <a:latin typeface="Cambria Math" panose="02040503050406030204" pitchFamily="18" charset="0"/>
                      </a:rPr>
                      <m:t>/</m:t>
                    </m:r>
                    <m:r>
                      <a:rPr lang="en-US" b="1" i="1">
                        <a:latin typeface="Cambria Math" panose="02040503050406030204" pitchFamily="18" charset="0"/>
                      </a:rPr>
                      <m:t>𝐬𝐞𝐜</m:t>
                    </m:r>
                  </m:oMath>
                </a14:m>
                <a:r>
                  <a:rPr lang="en-US"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EDA4C924-1716-AE48-90F9-B5D06E15A8BA}"/>
              </a:ext>
            </a:extLst>
          </p:cNvPr>
          <p:cNvPicPr>
            <a:picLocks noChangeAspect="1"/>
          </p:cNvPicPr>
          <p:nvPr/>
        </p:nvPicPr>
        <p:blipFill>
          <a:blip r:embed="rId4"/>
          <a:stretch>
            <a:fillRect/>
          </a:stretch>
        </p:blipFill>
        <p:spPr>
          <a:xfrm>
            <a:off x="516774" y="1848609"/>
            <a:ext cx="4555593" cy="431666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DCCE20-5FF9-4D4A-AF21-C6FDD22305C3}"/>
                  </a:ext>
                </a:extLst>
              </p:cNvPr>
              <p:cNvSpPr txBox="1"/>
              <p:nvPr/>
            </p:nvSpPr>
            <p:spPr>
              <a:xfrm>
                <a:off x="5018107" y="1673593"/>
                <a:ext cx="3764517" cy="26529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oMath>
                  </m:oMathPara>
                </a14:m>
                <a:endParaRPr lang="en-US" dirty="0"/>
              </a:p>
              <a:p>
                <a:pPr/>
                <a14:m>
                  <m:oMathPara xmlns:m="http://schemas.openxmlformats.org/officeDocument/2006/math">
                    <m:oMathParaPr>
                      <m:jc m:val="left"/>
                    </m:oMathParaPr>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rad>
                    </m:oMath>
                  </m:oMathPara>
                </a14:m>
                <a:endParaRPr lang="en-US" dirty="0"/>
              </a:p>
              <a:p>
                <a:r>
                  <a:rPr lang="en-US" i="1" dirty="0"/>
                  <a:t>Not these two because vertex at (0,0) like the parent function.</a:t>
                </a:r>
              </a:p>
              <a:p>
                <a:endParaRPr lang="en-US" dirty="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oMath>
                  </m:oMathPara>
                </a14:m>
                <a:endParaRPr lang="en-US" dirty="0"/>
              </a:p>
              <a:p>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𝑎𝑥</m:t>
                        </m:r>
                      </m:e>
                    </m:rad>
                  </m:oMath>
                </a14:m>
                <a:r>
                  <a:rPr lang="en-US" dirty="0"/>
                  <a:t> </a:t>
                </a:r>
              </a:p>
              <a:p>
                <a:r>
                  <a:rPr lang="en-US" dirty="0"/>
                  <a:t>Use the points and see:</a:t>
                </a:r>
              </a:p>
              <a:p>
                <a:endParaRPr lang="en-US" dirty="0"/>
              </a:p>
            </p:txBody>
          </p:sp>
        </mc:Choice>
        <mc:Fallback xmlns="">
          <p:sp>
            <p:nvSpPr>
              <p:cNvPr id="7" name="TextBox 6">
                <a:extLst>
                  <a:ext uri="{FF2B5EF4-FFF2-40B4-BE49-F238E27FC236}">
                    <a16:creationId xmlns:a16="http://schemas.microsoft.com/office/drawing/2014/main" id="{6CDCCE20-5FF9-4D4A-AF21-C6FDD22305C3}"/>
                  </a:ext>
                </a:extLst>
              </p:cNvPr>
              <p:cNvSpPr txBox="1">
                <a:spLocks noRot="1" noChangeAspect="1" noMove="1" noResize="1" noEditPoints="1" noAdjustHandles="1" noChangeArrowheads="1" noChangeShapeType="1" noTextEdit="1"/>
              </p:cNvSpPr>
              <p:nvPr/>
            </p:nvSpPr>
            <p:spPr>
              <a:xfrm>
                <a:off x="5018107" y="1673593"/>
                <a:ext cx="3764517" cy="2652970"/>
              </a:xfrm>
              <a:prstGeom prst="rect">
                <a:avLst/>
              </a:prstGeom>
              <a:blipFill>
                <a:blip r:embed="rId5"/>
                <a:stretch>
                  <a:fillRect l="-1007"/>
                </a:stretch>
              </a:blipFill>
            </p:spPr>
            <p:txBody>
              <a:bodyPr/>
              <a:lstStyle/>
              <a:p>
                <a:r>
                  <a:rPr lang="en-US">
                    <a:noFill/>
                  </a:rPr>
                  <a:t> </a:t>
                </a:r>
              </a:p>
            </p:txBody>
          </p:sp>
        </mc:Fallback>
      </mc:AlternateContent>
    </p:spTree>
    <p:extLst>
      <p:ext uri="{BB962C8B-B14F-4D97-AF65-F5344CB8AC3E}">
        <p14:creationId xmlns:p14="http://schemas.microsoft.com/office/powerpoint/2010/main" val="1766891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b="1" dirty="0"/>
                  <a:t>A T-Rex’s leg length was </a:t>
                </a:r>
                <a14:m>
                  <m:oMath xmlns:m="http://schemas.openxmlformats.org/officeDocument/2006/math">
                    <m:r>
                      <a:rPr lang="en-US" b="1" i="1">
                        <a:latin typeface="Cambria Math" panose="02040503050406030204" pitchFamily="18" charset="0"/>
                      </a:rPr>
                      <m:t>𝟐𝟎</m:t>
                    </m:r>
                  </m:oMath>
                </a14:m>
                <a:r>
                  <a:rPr lang="en-US" b="1" dirty="0"/>
                  <a:t> ft.  What was the T-Rex’s speed in </a:t>
                </a:r>
                <a14:m>
                  <m:oMath xmlns:m="http://schemas.openxmlformats.org/officeDocument/2006/math">
                    <m:r>
                      <a:rPr lang="en-US" b="1" i="1">
                        <a:latin typeface="Cambria Math" panose="02040503050406030204" pitchFamily="18" charset="0"/>
                      </a:rPr>
                      <m:t>𝐟𝐭</m:t>
                    </m:r>
                    <m:r>
                      <a:rPr lang="en-US" b="1">
                        <a:latin typeface="Cambria Math" panose="02040503050406030204" pitchFamily="18" charset="0"/>
                      </a:rPr>
                      <m:t>/</m:t>
                    </m:r>
                    <m:r>
                      <a:rPr lang="en-US" b="1" i="1">
                        <a:latin typeface="Cambria Math" panose="02040503050406030204" pitchFamily="18" charset="0"/>
                      </a:rPr>
                      <m:t>𝐬𝐞𝐜</m:t>
                    </m:r>
                  </m:oMath>
                </a14:m>
                <a:r>
                  <a:rPr lang="en-US"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EDA4C924-1716-AE48-90F9-B5D06E15A8BA}"/>
              </a:ext>
            </a:extLst>
          </p:cNvPr>
          <p:cNvPicPr>
            <a:picLocks noChangeAspect="1"/>
          </p:cNvPicPr>
          <p:nvPr/>
        </p:nvPicPr>
        <p:blipFill>
          <a:blip r:embed="rId4"/>
          <a:stretch>
            <a:fillRect/>
          </a:stretch>
        </p:blipFill>
        <p:spPr>
          <a:xfrm>
            <a:off x="516774" y="1848609"/>
            <a:ext cx="4555593" cy="431666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DCCE20-5FF9-4D4A-AF21-C6FDD22305C3}"/>
                  </a:ext>
                </a:extLst>
              </p:cNvPr>
              <p:cNvSpPr txBox="1"/>
              <p:nvPr/>
            </p:nvSpPr>
            <p:spPr>
              <a:xfrm>
                <a:off x="5018107" y="1673593"/>
                <a:ext cx="3764517" cy="949427"/>
              </a:xfrm>
              <a:prstGeom prst="rect">
                <a:avLst/>
              </a:prstGeom>
              <a:noFill/>
            </p:spPr>
            <p:txBody>
              <a:bodyPr wrap="square" rtlCol="0">
                <a:spAutoFit/>
              </a:bodyPr>
              <a:lstStyle/>
              <a:p>
                <a:r>
                  <a:rPr lang="en-US" dirty="0"/>
                  <a:t>Finish the problem!</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b="0" i="1" smtClean="0">
                            <a:latin typeface="Cambria Math" panose="02040503050406030204" pitchFamily="18" charset="0"/>
                          </a:rPr>
                          <m:t>32</m:t>
                        </m:r>
                        <m:r>
                          <a:rPr lang="en-US" i="1">
                            <a:latin typeface="Cambria Math" panose="02040503050406030204" pitchFamily="18" charset="0"/>
                          </a:rPr>
                          <m:t>𝑥</m:t>
                        </m:r>
                      </m:e>
                    </m:rad>
                  </m:oMath>
                </a14:m>
                <a:r>
                  <a:rPr lang="en-US" dirty="0"/>
                  <a:t> </a:t>
                </a:r>
              </a:p>
              <a:p>
                <a:endParaRPr lang="en-US" dirty="0"/>
              </a:p>
            </p:txBody>
          </p:sp>
        </mc:Choice>
        <mc:Fallback xmlns="">
          <p:sp>
            <p:nvSpPr>
              <p:cNvPr id="7" name="TextBox 6">
                <a:extLst>
                  <a:ext uri="{FF2B5EF4-FFF2-40B4-BE49-F238E27FC236}">
                    <a16:creationId xmlns:a16="http://schemas.microsoft.com/office/drawing/2014/main" id="{6CDCCE20-5FF9-4D4A-AF21-C6FDD22305C3}"/>
                  </a:ext>
                </a:extLst>
              </p:cNvPr>
              <p:cNvSpPr txBox="1">
                <a:spLocks noRot="1" noChangeAspect="1" noMove="1" noResize="1" noEditPoints="1" noAdjustHandles="1" noChangeArrowheads="1" noChangeShapeType="1" noTextEdit="1"/>
              </p:cNvSpPr>
              <p:nvPr/>
            </p:nvSpPr>
            <p:spPr>
              <a:xfrm>
                <a:off x="5018107" y="1673593"/>
                <a:ext cx="3764517" cy="949427"/>
              </a:xfrm>
              <a:prstGeom prst="rect">
                <a:avLst/>
              </a:prstGeom>
              <a:blipFill>
                <a:blip r:embed="rId5"/>
                <a:stretch>
                  <a:fillRect l="-1007" t="-4000"/>
                </a:stretch>
              </a:blipFill>
            </p:spPr>
            <p:txBody>
              <a:bodyPr/>
              <a:lstStyle/>
              <a:p>
                <a:r>
                  <a:rPr lang="en-US">
                    <a:noFill/>
                  </a:rPr>
                  <a:t> </a:t>
                </a:r>
              </a:p>
            </p:txBody>
          </p:sp>
        </mc:Fallback>
      </mc:AlternateContent>
    </p:spTree>
    <p:extLst>
      <p:ext uri="{BB962C8B-B14F-4D97-AF65-F5344CB8AC3E}">
        <p14:creationId xmlns:p14="http://schemas.microsoft.com/office/powerpoint/2010/main" val="324569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Classwork4 #1 – 3</a:t>
            </a:r>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65725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a:xfrm>
            <a:off x="685799" y="3505200"/>
            <a:ext cx="7677969" cy="1752600"/>
          </a:xfrm>
        </p:spPr>
        <p:txBody>
          <a:bodyPr/>
          <a:lstStyle/>
          <a:p>
            <a:r>
              <a:rPr lang="en-US" dirty="0"/>
              <a:t>Warm up, review, examples, classwork</a:t>
            </a:r>
          </a:p>
        </p:txBody>
      </p:sp>
    </p:spTree>
    <p:extLst>
      <p:ext uri="{BB962C8B-B14F-4D97-AF65-F5344CB8AC3E}">
        <p14:creationId xmlns:p14="http://schemas.microsoft.com/office/powerpoint/2010/main" val="2633035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1FE5-3932-8C48-BE75-EB8E3A498ED5}"/>
              </a:ext>
            </a:extLst>
          </p:cNvPr>
          <p:cNvSpPr>
            <a:spLocks noGrp="1"/>
          </p:cNvSpPr>
          <p:nvPr>
            <p:ph type="title"/>
          </p:nvPr>
        </p:nvSpPr>
        <p:spPr>
          <a:xfrm>
            <a:off x="110836" y="131618"/>
            <a:ext cx="8880764" cy="990600"/>
          </a:xfrm>
        </p:spPr>
        <p:txBody>
          <a:bodyPr/>
          <a:lstStyle/>
          <a:p>
            <a:r>
              <a:rPr lang="en-US" dirty="0"/>
              <a:t>Placement Test Prep</a:t>
            </a:r>
          </a:p>
        </p:txBody>
      </p:sp>
      <p:sp>
        <p:nvSpPr>
          <p:cNvPr id="3" name="Content Placeholder 2">
            <a:extLst>
              <a:ext uri="{FF2B5EF4-FFF2-40B4-BE49-F238E27FC236}">
                <a16:creationId xmlns:a16="http://schemas.microsoft.com/office/drawing/2014/main" id="{B3178128-A6E0-4A41-A842-3762D2855988}"/>
              </a:ext>
            </a:extLst>
          </p:cNvPr>
          <p:cNvSpPr>
            <a:spLocks noGrp="1"/>
          </p:cNvSpPr>
          <p:nvPr>
            <p:ph idx="1"/>
          </p:nvPr>
        </p:nvSpPr>
        <p:spPr>
          <a:xfrm>
            <a:off x="110836" y="1198418"/>
            <a:ext cx="8880764" cy="5527964"/>
          </a:xfrm>
        </p:spPr>
        <p:txBody>
          <a:bodyPr>
            <a:normAutofit/>
          </a:bodyPr>
          <a:lstStyle/>
          <a:p>
            <a:pPr marL="0" indent="0">
              <a:buNone/>
            </a:pPr>
            <a:r>
              <a:rPr lang="en-US" dirty="0"/>
              <a:t>Find the probability of each event.  Use a standard deck of 52 playing cards P(5,2)</a:t>
            </a:r>
            <a:br>
              <a:rPr lang="en-US" dirty="0"/>
            </a:br>
            <a:r>
              <a:rPr lang="en-US" dirty="0"/>
              <a:t>a) P (heart)			b) P (heart, heart) </a:t>
            </a:r>
            <a:r>
              <a:rPr lang="en-US" sz="2000" dirty="0"/>
              <a:t>[without replacement]</a:t>
            </a:r>
            <a:endParaRPr lang="en-US" dirty="0"/>
          </a:p>
          <a:p>
            <a:pPr marL="0" indent="0">
              <a:buNone/>
            </a:pPr>
            <a:endParaRPr lang="en-US" dirty="0"/>
          </a:p>
          <a:p>
            <a:pPr marL="0" indent="0">
              <a:buNone/>
            </a:pPr>
            <a:endParaRPr lang="en-US" dirty="0"/>
          </a:p>
          <a:p>
            <a:pPr marL="0" indent="0">
              <a:buNone/>
            </a:pPr>
            <a:r>
              <a:rPr lang="en-US" dirty="0"/>
              <a:t>c) P (heart, heart, heart) </a:t>
            </a:r>
            <a:r>
              <a:rPr lang="en-US" sz="2000" dirty="0"/>
              <a:t>[w/ replacement]</a:t>
            </a: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d) P (heart, heart, heart, heart) </a:t>
            </a:r>
            <a:r>
              <a:rPr lang="en-US" sz="2000" dirty="0"/>
              <a:t>[w/o replacement]</a:t>
            </a:r>
          </a:p>
          <a:p>
            <a:pPr marL="0" indent="0">
              <a:buNone/>
            </a:pPr>
            <a:endParaRPr lang="en-US" dirty="0"/>
          </a:p>
        </p:txBody>
      </p:sp>
    </p:spTree>
    <p:extLst>
      <p:ext uri="{BB962C8B-B14F-4D97-AF65-F5344CB8AC3E}">
        <p14:creationId xmlns:p14="http://schemas.microsoft.com/office/powerpoint/2010/main" val="68714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2489869"/>
          </a:xfrm>
        </p:spPr>
        <p:txBody>
          <a:bodyPr/>
          <a:lstStyle/>
          <a:p>
            <a:pPr marL="0" indent="0">
              <a:buNone/>
            </a:pPr>
            <a:r>
              <a:rPr lang="en-US" dirty="0"/>
              <a:t>Open your notebook and review your notes and examples from module 3 lessons 1, 2, and 3 (about arithmetic and geometric sequences).</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3257438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Recall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815" y="884850"/>
                <a:ext cx="8673538" cy="5709914"/>
              </a:xfrm>
            </p:spPr>
            <p:txBody>
              <a:bodyPr>
                <a:normAutofit lnSpcReduction="10000"/>
              </a:bodyPr>
              <a:lstStyle/>
              <a:p>
                <a:pPr marL="0" lvl="0" indent="0">
                  <a:buNone/>
                </a:pPr>
                <a:r>
                  <a:rPr lang="en-US" dirty="0"/>
                  <a:t>A</a:t>
                </a:r>
                <a:r>
                  <a:rPr lang="en-US" i="1" dirty="0"/>
                  <a:t> sequence</a:t>
                </a:r>
                <a:r>
                  <a:rPr lang="en-US" dirty="0"/>
                  <a:t> is a list of numbers or objects in a special order. </a:t>
                </a:r>
                <a:br>
                  <a:rPr lang="en-US" dirty="0"/>
                </a:br>
                <a:endParaRPr lang="en-US" sz="1200" dirty="0"/>
              </a:p>
              <a:p>
                <a:pPr marL="0" lvl="0" indent="0">
                  <a:buNone/>
                </a:pPr>
                <a:r>
                  <a:rPr lang="en-US" i="1" u="sng" dirty="0"/>
                  <a:t>Arithmetic Sequence</a:t>
                </a:r>
                <a:r>
                  <a:rPr lang="en-US" dirty="0"/>
                  <a:t>:  goes from one term to the next by adding (or subtracting) the same value.</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r>
                  <a:rPr lang="en-US" dirty="0"/>
                  <a:t>This form is called the </a:t>
                </a:r>
                <a:r>
                  <a:rPr lang="en-US" i="1" dirty="0"/>
                  <a:t>explicit formula</a:t>
                </a:r>
                <a:r>
                  <a:rPr lang="en-US" dirty="0"/>
                  <a:t> and may also be written using subscripts,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i="1">
                        <a:latin typeface="Cambria Math" panose="02040503050406030204" pitchFamily="18" charset="0"/>
                      </a:rPr>
                      <m:t>=3</m:t>
                    </m:r>
                    <m:r>
                      <a:rPr lang="en-US" i="1">
                        <a:latin typeface="Cambria Math" panose="02040503050406030204" pitchFamily="18" charset="0"/>
                      </a:rPr>
                      <m:t>𝑛</m:t>
                    </m:r>
                    <m:r>
                      <a:rPr lang="en-US" i="1">
                        <a:latin typeface="Cambria Math" panose="02040503050406030204" pitchFamily="18" charset="0"/>
                      </a:rPr>
                      <m:t>+1</m:t>
                    </m:r>
                  </m:oMath>
                </a14:m>
                <a:r>
                  <a:rPr lang="en-US" dirty="0"/>
                  <a:t>.</a:t>
                </a:r>
              </a:p>
              <a:p>
                <a:r>
                  <a:rPr lang="en-US" dirty="0"/>
                  <a:t>For some sequences, it is appropriate to use a </a:t>
                </a:r>
                <a:r>
                  <a:rPr lang="en-US" i="1" dirty="0"/>
                  <a:t>recursive formula</a:t>
                </a:r>
                <a:r>
                  <a:rPr lang="en-US" dirty="0"/>
                  <a:t>, which defines the terms of the sequence based on the term before.  In this case,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+3</m:t>
                    </m:r>
                  </m:oMath>
                </a14:m>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(1)=4</m:t>
                    </m:r>
                  </m:oMath>
                </a14:m>
                <a:r>
                  <a:rPr lang="en-US" i="1" dirty="0"/>
                  <a:t>, or using subscript notation,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baseline="-25000">
                            <a:latin typeface="Cambria Math" panose="02040503050406030204" pitchFamily="18" charset="0"/>
                          </a:rPr>
                          <m:t>𝑛</m:t>
                        </m:r>
                        <m:r>
                          <a:rPr lang="en-US" i="1" baseline="-2500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baseline="-25000">
                            <a:latin typeface="Cambria Math" panose="02040503050406030204" pitchFamily="18" charset="0"/>
                          </a:rPr>
                          <m:t>𝑛</m:t>
                        </m:r>
                      </m:sub>
                    </m:sSub>
                    <m:r>
                      <a:rPr lang="en-US" i="1">
                        <a:latin typeface="Cambria Math" panose="02040503050406030204" pitchFamily="18" charset="0"/>
                      </a:rPr>
                      <m:t>+3</m:t>
                    </m:r>
                  </m:oMath>
                </a14:m>
                <a:r>
                  <a:rPr lang="en-US" i="1" dirty="0"/>
                  <a:t>.</a:t>
                </a:r>
                <a:r>
                  <a:rPr lang="en-US" dirty="0">
                    <a:effectLst/>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815" y="884850"/>
                <a:ext cx="8673538" cy="5709914"/>
              </a:xfrm>
              <a:blipFill>
                <a:blip r:embed="rId2"/>
                <a:stretch>
                  <a:fillRect l="-1025" t="-1556" r="-7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4862E5C-33C4-094B-A649-01518BFBA18F}"/>
              </a:ext>
            </a:extLst>
          </p:cNvPr>
          <p:cNvPicPr>
            <a:picLocks noChangeAspect="1"/>
          </p:cNvPicPr>
          <p:nvPr/>
        </p:nvPicPr>
        <p:blipFill>
          <a:blip r:embed="rId3"/>
          <a:stretch>
            <a:fillRect/>
          </a:stretch>
        </p:blipFill>
        <p:spPr>
          <a:xfrm>
            <a:off x="222647" y="2622207"/>
            <a:ext cx="7035800" cy="1117600"/>
          </a:xfrm>
          <a:prstGeom prst="rect">
            <a:avLst/>
          </a:prstGeom>
        </p:spPr>
      </p:pic>
      <p:pic>
        <p:nvPicPr>
          <p:cNvPr id="6" name="Picture 5">
            <a:extLst>
              <a:ext uri="{FF2B5EF4-FFF2-40B4-BE49-F238E27FC236}">
                <a16:creationId xmlns:a16="http://schemas.microsoft.com/office/drawing/2014/main" id="{A58314AA-AC1A-E84B-885D-D57E4BA2658A}"/>
              </a:ext>
            </a:extLst>
          </p:cNvPr>
          <p:cNvPicPr>
            <a:picLocks noChangeAspect="1"/>
          </p:cNvPicPr>
          <p:nvPr/>
        </p:nvPicPr>
        <p:blipFill>
          <a:blip r:embed="rId4"/>
          <a:stretch>
            <a:fillRect/>
          </a:stretch>
        </p:blipFill>
        <p:spPr>
          <a:xfrm>
            <a:off x="7158759" y="1940156"/>
            <a:ext cx="1587500" cy="1930400"/>
          </a:xfrm>
          <a:prstGeom prst="rect">
            <a:avLst/>
          </a:prstGeom>
        </p:spPr>
      </p:pic>
    </p:spTree>
    <p:extLst>
      <p:ext uri="{BB962C8B-B14F-4D97-AF65-F5344CB8AC3E}">
        <p14:creationId xmlns:p14="http://schemas.microsoft.com/office/powerpoint/2010/main" val="266229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Recall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815" y="884850"/>
                <a:ext cx="8673538" cy="5709914"/>
              </a:xfrm>
            </p:spPr>
            <p:txBody>
              <a:bodyPr>
                <a:normAutofit/>
              </a:bodyPr>
              <a:lstStyle/>
              <a:p>
                <a:pPr marL="0" lvl="0" indent="0">
                  <a:buNone/>
                </a:pPr>
                <a:r>
                  <a:rPr lang="en-US" dirty="0"/>
                  <a:t>A</a:t>
                </a:r>
                <a:r>
                  <a:rPr lang="en-US" i="1" dirty="0"/>
                  <a:t> sequence</a:t>
                </a:r>
                <a:r>
                  <a:rPr lang="en-US" dirty="0"/>
                  <a:t> is a list of numbers or objects in a special order. </a:t>
                </a:r>
                <a:br>
                  <a:rPr lang="en-US" dirty="0"/>
                </a:br>
                <a:endParaRPr lang="en-US" sz="1200" dirty="0"/>
              </a:p>
              <a:p>
                <a:pPr marL="0" lvl="0" indent="0">
                  <a:buNone/>
                </a:pPr>
                <a:r>
                  <a:rPr lang="en-US" i="1" u="sng" dirty="0"/>
                  <a:t>Geometric Sequence</a:t>
                </a:r>
                <a:r>
                  <a:rPr lang="en-US" dirty="0"/>
                  <a:t>:  goes from one term to the next by multiplying (or dividing) by the same value. </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r>
                  <a:rPr lang="en-US" dirty="0"/>
                  <a:t>The </a:t>
                </a:r>
                <a:r>
                  <a:rPr lang="en-US" i="1" dirty="0"/>
                  <a:t>explicit formula</a:t>
                </a:r>
                <a:r>
                  <a:rPr lang="en-US" dirty="0"/>
                  <a:t> for this sequence, </a:t>
                </a:r>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)=400</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e>
                        </m:d>
                      </m:e>
                      <m: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up>
                    </m:sSup>
                  </m:oMath>
                </a14:m>
                <a:endParaRPr lang="en-US" dirty="0"/>
              </a:p>
              <a:p>
                <a:r>
                  <a:rPr lang="en-US" dirty="0"/>
                  <a:t>The </a:t>
                </a:r>
                <a:r>
                  <a:rPr lang="en-US" i="1" dirty="0"/>
                  <a:t>recursive formula</a:t>
                </a:r>
                <a:r>
                  <a:rPr lang="en-US" dirty="0"/>
                  <a:t>, in this case, g</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𝑔</m:t>
                    </m:r>
                    <m:r>
                      <a:rPr lang="en-US" i="1">
                        <a:latin typeface="Cambria Math" panose="02040503050406030204" pitchFamily="18" charset="0"/>
                      </a:rPr>
                      <m:t>(1)=4</m:t>
                    </m:r>
                    <m:r>
                      <a:rPr lang="en-US" b="0" i="1" smtClean="0">
                        <a:latin typeface="Cambria Math" panose="02040503050406030204" pitchFamily="18" charset="0"/>
                      </a:rPr>
                      <m:t>00</m:t>
                    </m:r>
                  </m:oMath>
                </a14:m>
                <a:r>
                  <a:rPr lang="en-US" i="1" dirty="0"/>
                  <a:t>, or using subscript notation,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i="1">
                            <a:latin typeface="Cambria Math" panose="02040503050406030204" pitchFamily="18" charset="0"/>
                          </a:rPr>
                          <m:t>𝑎</m:t>
                        </m:r>
                      </m:e>
                      <m:sub>
                        <m:r>
                          <a:rPr lang="en-US" b="0" i="1" smtClean="0">
                            <a:latin typeface="Cambria Math" panose="02040503050406030204" pitchFamily="18" charset="0"/>
                          </a:rPr>
                          <m:t>𝑛</m:t>
                        </m:r>
                      </m:sub>
                    </m:sSub>
                  </m:oMath>
                </a14:m>
                <a:r>
                  <a:rPr lang="en-US" i="1" dirty="0"/>
                  <a:t>.</a:t>
                </a:r>
                <a:r>
                  <a:rPr lang="en-US" dirty="0">
                    <a:effectLst/>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815" y="884850"/>
                <a:ext cx="8673538" cy="5709914"/>
              </a:xfrm>
              <a:blipFill>
                <a:blip r:embed="rId2"/>
                <a:stretch>
                  <a:fillRect l="-1025" t="-8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372260C-FE20-9B48-8979-EE7A94CCDDAE}"/>
              </a:ext>
            </a:extLst>
          </p:cNvPr>
          <p:cNvPicPr>
            <a:picLocks noChangeAspect="1"/>
          </p:cNvPicPr>
          <p:nvPr/>
        </p:nvPicPr>
        <p:blipFill>
          <a:blip r:embed="rId3"/>
          <a:stretch>
            <a:fillRect/>
          </a:stretch>
        </p:blipFill>
        <p:spPr>
          <a:xfrm>
            <a:off x="247815" y="2437245"/>
            <a:ext cx="5956300" cy="1054100"/>
          </a:xfrm>
          <a:prstGeom prst="rect">
            <a:avLst/>
          </a:prstGeom>
        </p:spPr>
      </p:pic>
      <p:pic>
        <p:nvPicPr>
          <p:cNvPr id="7" name="Picture 6">
            <a:extLst>
              <a:ext uri="{FF2B5EF4-FFF2-40B4-BE49-F238E27FC236}">
                <a16:creationId xmlns:a16="http://schemas.microsoft.com/office/drawing/2014/main" id="{AD1F2B7C-AAC4-3148-878D-7067500DA4C2}"/>
              </a:ext>
            </a:extLst>
          </p:cNvPr>
          <p:cNvPicPr>
            <a:picLocks noChangeAspect="1"/>
          </p:cNvPicPr>
          <p:nvPr/>
        </p:nvPicPr>
        <p:blipFill>
          <a:blip r:embed="rId4"/>
          <a:stretch>
            <a:fillRect/>
          </a:stretch>
        </p:blipFill>
        <p:spPr>
          <a:xfrm>
            <a:off x="6690360" y="2075295"/>
            <a:ext cx="1600200" cy="1778000"/>
          </a:xfrm>
          <a:prstGeom prst="rect">
            <a:avLst/>
          </a:prstGeom>
        </p:spPr>
      </p:pic>
    </p:spTree>
    <p:extLst>
      <p:ext uri="{BB962C8B-B14F-4D97-AF65-F5344CB8AC3E}">
        <p14:creationId xmlns:p14="http://schemas.microsoft.com/office/powerpoint/2010/main" val="930961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dirty="0"/>
                  <a:t>Determine whether the sequence below is arithmetic or geometric, and find the function that will produce any given term in the sequence: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16, 24, 36, 54, 81, …</m:t>
                      </m:r>
                    </m:oMath>
                  </m:oMathPara>
                </a14:m>
                <a:endParaRPr lang="en-US" dirty="0"/>
              </a:p>
              <a:p>
                <a:pPr marL="0" indent="0">
                  <a:buNone/>
                </a:pPr>
                <a:r>
                  <a:rPr lang="en-US" dirty="0"/>
                  <a:t> </a:t>
                </a:r>
              </a:p>
              <a:p>
                <a:r>
                  <a:rPr lang="en-US" dirty="0"/>
                  <a:t>Is this sequence arithmetic?</a:t>
                </a:r>
              </a:p>
              <a:p>
                <a:pPr marL="0" indent="0">
                  <a:buNone/>
                </a:pPr>
                <a:r>
                  <a:rPr lang="en-US" dirty="0"/>
                  <a:t> </a:t>
                </a:r>
              </a:p>
              <a:p>
                <a:r>
                  <a:rPr lang="en-US" dirty="0"/>
                  <a:t>Is the sequence geometric?</a:t>
                </a:r>
              </a:p>
              <a:p>
                <a:pPr marL="0" indent="0">
                  <a:buNone/>
                </a:pPr>
                <a:endParaRPr lang="en-US" dirty="0"/>
              </a:p>
              <a:p>
                <a:r>
                  <a:rPr lang="en-US" dirty="0"/>
                  <a:t>What is the analytical representation of the sequence?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4272210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a:t>
            </a:r>
          </a:p>
        </p:txBody>
      </p:sp>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sz="2000" dirty="0"/>
              <a:t>A soccer coach is getting her students ready for the season by introducing them to High Intensity Interval Training (HIIT).  She presents the table below with a list of exercises for a HIIT training circuit and the length of time that must be spent on each exercise before the athlete gets a short time to rest.  The rest times increase as students complete more exercises in the circuit.  Study the chart and answer the questions below.  </a:t>
            </a:r>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6" name="Picture 5">
            <a:extLst>
              <a:ext uri="{FF2B5EF4-FFF2-40B4-BE49-F238E27FC236}">
                <a16:creationId xmlns:a16="http://schemas.microsoft.com/office/drawing/2014/main" id="{43512921-D745-7A44-A71C-D9E8F1B6FFF8}"/>
              </a:ext>
            </a:extLst>
          </p:cNvPr>
          <p:cNvPicPr>
            <a:picLocks noChangeAspect="1"/>
          </p:cNvPicPr>
          <p:nvPr/>
        </p:nvPicPr>
        <p:blipFill>
          <a:blip r:embed="rId3"/>
          <a:stretch>
            <a:fillRect/>
          </a:stretch>
        </p:blipFill>
        <p:spPr>
          <a:xfrm>
            <a:off x="235231" y="3157681"/>
            <a:ext cx="6108700" cy="2565400"/>
          </a:xfrm>
          <a:prstGeom prst="rect">
            <a:avLst/>
          </a:prstGeom>
        </p:spPr>
      </p:pic>
      <p:sp>
        <p:nvSpPr>
          <p:cNvPr id="7" name="TextBox 6">
            <a:extLst>
              <a:ext uri="{FF2B5EF4-FFF2-40B4-BE49-F238E27FC236}">
                <a16:creationId xmlns:a16="http://schemas.microsoft.com/office/drawing/2014/main" id="{E5A0718B-E0DA-5F4A-8F1E-C8B8858CBD17}"/>
              </a:ext>
            </a:extLst>
          </p:cNvPr>
          <p:cNvSpPr txBox="1"/>
          <p:nvPr/>
        </p:nvSpPr>
        <p:spPr>
          <a:xfrm>
            <a:off x="6511636" y="3048000"/>
            <a:ext cx="2397133" cy="2031325"/>
          </a:xfrm>
          <a:prstGeom prst="rect">
            <a:avLst/>
          </a:prstGeom>
          <a:noFill/>
        </p:spPr>
        <p:txBody>
          <a:bodyPr wrap="square" rtlCol="0">
            <a:spAutoFit/>
          </a:bodyPr>
          <a:lstStyle/>
          <a:p>
            <a:r>
              <a:rPr lang="en-US" dirty="0"/>
              <a:t>Quantities and variables?</a:t>
            </a:r>
          </a:p>
          <a:p>
            <a:endParaRPr lang="en-US" dirty="0"/>
          </a:p>
          <a:p>
            <a:endParaRPr lang="en-US" dirty="0"/>
          </a:p>
          <a:p>
            <a:endParaRPr lang="en-US" dirty="0"/>
          </a:p>
          <a:p>
            <a:endParaRPr lang="en-US" dirty="0"/>
          </a:p>
          <a:p>
            <a:r>
              <a:rPr lang="en-US" dirty="0"/>
              <a:t>What type(s)?</a:t>
            </a:r>
          </a:p>
        </p:txBody>
      </p:sp>
    </p:spTree>
    <p:extLst>
      <p:ext uri="{BB962C8B-B14F-4D97-AF65-F5344CB8AC3E}">
        <p14:creationId xmlns:p14="http://schemas.microsoft.com/office/powerpoint/2010/main" val="291846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D1366F-944C-1748-9875-F289D9EAB6FC}"/>
              </a:ext>
            </a:extLst>
          </p:cNvPr>
          <p:cNvPicPr>
            <a:picLocks noChangeAspect="1"/>
          </p:cNvPicPr>
          <p:nvPr/>
        </p:nvPicPr>
        <p:blipFill>
          <a:blip r:embed="rId2"/>
          <a:stretch>
            <a:fillRect/>
          </a:stretch>
        </p:blipFill>
        <p:spPr>
          <a:xfrm>
            <a:off x="1599074" y="0"/>
            <a:ext cx="5945852" cy="6858000"/>
          </a:xfrm>
          <a:prstGeom prst="rect">
            <a:avLst/>
          </a:prstGeom>
        </p:spPr>
      </p:pic>
    </p:spTree>
    <p:extLst>
      <p:ext uri="{BB962C8B-B14F-4D97-AF65-F5344CB8AC3E}">
        <p14:creationId xmlns:p14="http://schemas.microsoft.com/office/powerpoint/2010/main" val="210369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 continued</a:t>
            </a:r>
          </a:p>
        </p:txBody>
      </p:sp>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sz="2000" dirty="0"/>
              <a:t>Exercise time:					Rest time: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Type?						Type?</a:t>
            </a:r>
          </a:p>
          <a:p>
            <a:pPr marL="0" indent="0">
              <a:buNone/>
            </a:pPr>
            <a:endParaRPr lang="en-US" sz="2000" dirty="0"/>
          </a:p>
          <a:p>
            <a:pPr marL="0" indent="0">
              <a:buNone/>
            </a:pPr>
            <a:r>
              <a:rPr lang="en-US" sz="2000" dirty="0"/>
              <a:t>Equation?					Equation?</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How long for 10</a:t>
            </a:r>
            <a:r>
              <a:rPr lang="en-US" sz="2000" baseline="30000" dirty="0"/>
              <a:t>th</a:t>
            </a:r>
            <a:r>
              <a:rPr lang="en-US" sz="2000" dirty="0"/>
              <a:t> exercise? How much rest?</a:t>
            </a:r>
          </a:p>
          <a:p>
            <a:pPr marL="0" indent="0">
              <a:buNone/>
            </a:pPr>
            <a:endParaRPr lang="en-US" sz="2000" dirty="0"/>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7" name="Picture 6">
            <a:extLst>
              <a:ext uri="{FF2B5EF4-FFF2-40B4-BE49-F238E27FC236}">
                <a16:creationId xmlns:a16="http://schemas.microsoft.com/office/drawing/2014/main" id="{03D6613D-96C3-9742-B06B-FFB0604B8E42}"/>
              </a:ext>
            </a:extLst>
          </p:cNvPr>
          <p:cNvPicPr>
            <a:picLocks noChangeAspect="1"/>
          </p:cNvPicPr>
          <p:nvPr/>
        </p:nvPicPr>
        <p:blipFill>
          <a:blip r:embed="rId3"/>
          <a:stretch>
            <a:fillRect/>
          </a:stretch>
        </p:blipFill>
        <p:spPr>
          <a:xfrm>
            <a:off x="235231" y="1436488"/>
            <a:ext cx="4013200" cy="2286000"/>
          </a:xfrm>
          <a:prstGeom prst="rect">
            <a:avLst/>
          </a:prstGeom>
        </p:spPr>
      </p:pic>
      <p:pic>
        <p:nvPicPr>
          <p:cNvPr id="8" name="Picture 7">
            <a:extLst>
              <a:ext uri="{FF2B5EF4-FFF2-40B4-BE49-F238E27FC236}">
                <a16:creationId xmlns:a16="http://schemas.microsoft.com/office/drawing/2014/main" id="{91B79E4B-3036-534D-B985-613F0FBF6EAB}"/>
              </a:ext>
            </a:extLst>
          </p:cNvPr>
          <p:cNvPicPr>
            <a:picLocks noChangeAspect="1"/>
          </p:cNvPicPr>
          <p:nvPr/>
        </p:nvPicPr>
        <p:blipFill>
          <a:blip r:embed="rId4"/>
          <a:stretch>
            <a:fillRect/>
          </a:stretch>
        </p:blipFill>
        <p:spPr>
          <a:xfrm>
            <a:off x="5222868" y="1436488"/>
            <a:ext cx="3213100" cy="2590800"/>
          </a:xfrm>
          <a:prstGeom prst="rect">
            <a:avLst/>
          </a:prstGeom>
        </p:spPr>
      </p:pic>
    </p:spTree>
    <p:extLst>
      <p:ext uri="{BB962C8B-B14F-4D97-AF65-F5344CB8AC3E}">
        <p14:creationId xmlns:p14="http://schemas.microsoft.com/office/powerpoint/2010/main" val="108522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sz="2000" dirty="0"/>
                  <a:t>If a student has up to </a:t>
                </a:r>
                <a14:m>
                  <m:oMath xmlns:m="http://schemas.openxmlformats.org/officeDocument/2006/math">
                    <m:r>
                      <a:rPr lang="en-US" sz="2000" i="1">
                        <a:latin typeface="Cambria Math" panose="02040503050406030204" pitchFamily="18" charset="0"/>
                      </a:rPr>
                      <m:t>30</m:t>
                    </m:r>
                  </m:oMath>
                </a14:m>
                <a:r>
                  <a:rPr lang="en-US" sz="2000" dirty="0"/>
                  <a:t> minutes of actual gym time during a soccer practice, how many exercises in the circuit would she be able to complete?  Explain your answer.</a:t>
                </a:r>
                <a:r>
                  <a:rPr lang="en-US" sz="1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732" t="-447" r="-11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graphicFrame>
        <p:nvGraphicFramePr>
          <p:cNvPr id="6" name="Table 5">
            <a:extLst>
              <a:ext uri="{FF2B5EF4-FFF2-40B4-BE49-F238E27FC236}">
                <a16:creationId xmlns:a16="http://schemas.microsoft.com/office/drawing/2014/main" id="{D013F788-08EB-8D46-813E-93A3BCFBC2E8}"/>
              </a:ext>
            </a:extLst>
          </p:cNvPr>
          <p:cNvGraphicFramePr>
            <a:graphicFrameLocks noGrp="1"/>
          </p:cNvGraphicFramePr>
          <p:nvPr>
            <p:extLst>
              <p:ext uri="{D42A27DB-BD31-4B8C-83A1-F6EECF244321}">
                <p14:modId xmlns:p14="http://schemas.microsoft.com/office/powerpoint/2010/main" val="4283432056"/>
              </p:ext>
            </p:extLst>
          </p:nvPr>
        </p:nvGraphicFramePr>
        <p:xfrm>
          <a:off x="1524000" y="2118441"/>
          <a:ext cx="6096000" cy="29667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239970965"/>
                    </a:ext>
                  </a:extLst>
                </a:gridCol>
                <a:gridCol w="1524000">
                  <a:extLst>
                    <a:ext uri="{9D8B030D-6E8A-4147-A177-3AD203B41FA5}">
                      <a16:colId xmlns:a16="http://schemas.microsoft.com/office/drawing/2014/main" val="4198038361"/>
                    </a:ext>
                  </a:extLst>
                </a:gridCol>
                <a:gridCol w="1524000">
                  <a:extLst>
                    <a:ext uri="{9D8B030D-6E8A-4147-A177-3AD203B41FA5}">
                      <a16:colId xmlns:a16="http://schemas.microsoft.com/office/drawing/2014/main" val="299053612"/>
                    </a:ext>
                  </a:extLst>
                </a:gridCol>
                <a:gridCol w="1524000">
                  <a:extLst>
                    <a:ext uri="{9D8B030D-6E8A-4147-A177-3AD203B41FA5}">
                      <a16:colId xmlns:a16="http://schemas.microsoft.com/office/drawing/2014/main" val="3380984854"/>
                    </a:ext>
                  </a:extLst>
                </a:gridCol>
              </a:tblGrid>
              <a:tr h="370840">
                <a:tc>
                  <a:txBody>
                    <a:bodyPr/>
                    <a:lstStyle/>
                    <a:p>
                      <a:r>
                        <a:rPr lang="en-US" dirty="0"/>
                        <a:t>Exercise #</a:t>
                      </a:r>
                    </a:p>
                  </a:txBody>
                  <a:tcPr/>
                </a:tc>
                <a:tc>
                  <a:txBody>
                    <a:bodyPr/>
                    <a:lstStyle/>
                    <a:p>
                      <a:r>
                        <a:rPr lang="en-US" dirty="0"/>
                        <a:t>Ex. Time</a:t>
                      </a:r>
                    </a:p>
                  </a:txBody>
                  <a:tcPr/>
                </a:tc>
                <a:tc>
                  <a:txBody>
                    <a:bodyPr/>
                    <a:lstStyle/>
                    <a:p>
                      <a:r>
                        <a:rPr lang="en-US" dirty="0"/>
                        <a:t>Rest Time</a:t>
                      </a:r>
                    </a:p>
                  </a:txBody>
                  <a:tcPr/>
                </a:tc>
                <a:tc>
                  <a:txBody>
                    <a:bodyPr/>
                    <a:lstStyle/>
                    <a:p>
                      <a:r>
                        <a:rPr lang="en-US" dirty="0"/>
                        <a:t>Total Time</a:t>
                      </a:r>
                    </a:p>
                  </a:txBody>
                  <a:tcPr/>
                </a:tc>
                <a:extLst>
                  <a:ext uri="{0D108BD9-81ED-4DB2-BD59-A6C34878D82A}">
                    <a16:rowId xmlns:a16="http://schemas.microsoft.com/office/drawing/2014/main" val="12506474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851959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8107278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2449623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195160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0676310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3958380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82609416"/>
                  </a:ext>
                </a:extLst>
              </a:tr>
            </a:tbl>
          </a:graphicData>
        </a:graphic>
      </p:graphicFrame>
    </p:spTree>
    <p:extLst>
      <p:ext uri="{BB962C8B-B14F-4D97-AF65-F5344CB8AC3E}">
        <p14:creationId xmlns:p14="http://schemas.microsoft.com/office/powerpoint/2010/main" val="320376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Classwork5 #1 – 3</a:t>
            </a:r>
          </a:p>
          <a:p>
            <a:r>
              <a:rPr lang="en-US" dirty="0"/>
              <a:t>Summary question</a:t>
            </a:r>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4000294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a:t>
            </a:r>
          </a:p>
        </p:txBody>
      </p:sp>
      <p:sp>
        <p:nvSpPr>
          <p:cNvPr id="3" name="Subtitle 2"/>
          <p:cNvSpPr>
            <a:spLocks noGrp="1"/>
          </p:cNvSpPr>
          <p:nvPr>
            <p:ph type="subTitle" idx="1"/>
          </p:nvPr>
        </p:nvSpPr>
        <p:spPr>
          <a:xfrm>
            <a:off x="685799" y="3505200"/>
            <a:ext cx="7677969" cy="1752600"/>
          </a:xfrm>
        </p:spPr>
        <p:txBody>
          <a:bodyPr/>
          <a:lstStyle/>
          <a:p>
            <a:r>
              <a:rPr lang="en-US" dirty="0"/>
              <a:t>Warm up, example, classwork</a:t>
            </a:r>
          </a:p>
        </p:txBody>
      </p:sp>
    </p:spTree>
    <p:extLst>
      <p:ext uri="{BB962C8B-B14F-4D97-AF65-F5344CB8AC3E}">
        <p14:creationId xmlns:p14="http://schemas.microsoft.com/office/powerpoint/2010/main" val="1604865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1FE5-3932-8C48-BE75-EB8E3A498ED5}"/>
              </a:ext>
            </a:extLst>
          </p:cNvPr>
          <p:cNvSpPr>
            <a:spLocks noGrp="1"/>
          </p:cNvSpPr>
          <p:nvPr>
            <p:ph type="title"/>
          </p:nvPr>
        </p:nvSpPr>
        <p:spPr>
          <a:xfrm>
            <a:off x="110836" y="131618"/>
            <a:ext cx="8880764" cy="990600"/>
          </a:xfrm>
        </p:spPr>
        <p:txBody>
          <a:bodyPr/>
          <a:lstStyle/>
          <a:p>
            <a:r>
              <a:rPr lang="en-US" dirty="0"/>
              <a:t>Placement Test Prep</a:t>
            </a:r>
          </a:p>
        </p:txBody>
      </p:sp>
      <p:sp>
        <p:nvSpPr>
          <p:cNvPr id="3" name="Content Placeholder 2">
            <a:extLst>
              <a:ext uri="{FF2B5EF4-FFF2-40B4-BE49-F238E27FC236}">
                <a16:creationId xmlns:a16="http://schemas.microsoft.com/office/drawing/2014/main" id="{B3178128-A6E0-4A41-A842-3762D2855988}"/>
              </a:ext>
            </a:extLst>
          </p:cNvPr>
          <p:cNvSpPr>
            <a:spLocks noGrp="1"/>
          </p:cNvSpPr>
          <p:nvPr>
            <p:ph idx="1"/>
          </p:nvPr>
        </p:nvSpPr>
        <p:spPr>
          <a:xfrm>
            <a:off x="110836" y="864973"/>
            <a:ext cx="8880764" cy="5861409"/>
          </a:xfrm>
        </p:spPr>
        <p:txBody>
          <a:bodyPr>
            <a:normAutofit lnSpcReduction="10000"/>
          </a:bodyPr>
          <a:lstStyle/>
          <a:p>
            <a:pPr marL="0" indent="0">
              <a:buNone/>
            </a:pPr>
            <a:r>
              <a:rPr lang="en-US" dirty="0"/>
              <a:t>For a certain carnival game, you can win a prize by throwing two darts at the square board pictured below. Find the following probabilities:</a:t>
            </a:r>
          </a:p>
          <a:p>
            <a:pPr marL="0" indent="0">
              <a:buNone/>
            </a:pPr>
            <a:endParaRPr lang="en-US" dirty="0"/>
          </a:p>
          <a:p>
            <a:pPr marL="0" indent="0">
              <a:buNone/>
            </a:pPr>
            <a:endParaRPr lang="en-US" dirty="0"/>
          </a:p>
          <a:p>
            <a:pPr marL="0" indent="0">
              <a:buNone/>
            </a:pPr>
            <a:br>
              <a:rPr lang="en-US" dirty="0"/>
            </a:br>
            <a:endParaRPr lang="en-US" dirty="0"/>
          </a:p>
          <a:p>
            <a:pPr marL="0" indent="0">
              <a:buNone/>
            </a:pPr>
            <a:r>
              <a:rPr lang="en-US" sz="1800" dirty="0"/>
              <a:t>a. P (even number the first dart) =</a:t>
            </a:r>
          </a:p>
          <a:p>
            <a:pPr marL="0" indent="0">
              <a:buNone/>
            </a:pPr>
            <a:r>
              <a:rPr lang="en-US" sz="1800" dirty="0"/>
              <a:t> </a:t>
            </a:r>
          </a:p>
          <a:p>
            <a:pPr marL="0" indent="0">
              <a:buNone/>
            </a:pPr>
            <a:r>
              <a:rPr lang="en-US" sz="1800" dirty="0"/>
              <a:t>b. P (even number, odd number) =</a:t>
            </a:r>
          </a:p>
          <a:p>
            <a:pPr marL="0" indent="0">
              <a:buNone/>
            </a:pPr>
            <a:r>
              <a:rPr lang="en-US" sz="1800" dirty="0"/>
              <a:t> </a:t>
            </a:r>
          </a:p>
          <a:p>
            <a:pPr marL="0" indent="0">
              <a:buNone/>
            </a:pPr>
            <a:r>
              <a:rPr lang="en-US" sz="1800" dirty="0"/>
              <a:t>c. P (even, even) = </a:t>
            </a:r>
          </a:p>
          <a:p>
            <a:pPr marL="0" indent="0">
              <a:buNone/>
            </a:pPr>
            <a:r>
              <a:rPr lang="en-US" sz="1800" dirty="0"/>
              <a:t> </a:t>
            </a:r>
          </a:p>
          <a:p>
            <a:pPr marL="0" indent="0">
              <a:buNone/>
            </a:pPr>
            <a:r>
              <a:rPr lang="en-US" sz="1800" dirty="0"/>
              <a:t>d. P (2, 3) =</a:t>
            </a:r>
            <a:br>
              <a:rPr lang="en-US" sz="1800" dirty="0"/>
            </a:br>
            <a:endParaRPr lang="en-US" sz="1800" dirty="0"/>
          </a:p>
          <a:p>
            <a:pPr marL="0" indent="0">
              <a:buNone/>
            </a:pPr>
            <a:r>
              <a:rPr lang="en-US" sz="1800" dirty="0"/>
              <a:t>e. P (sum of 4) =</a:t>
            </a:r>
            <a:br>
              <a:rPr lang="en-US" sz="1800" dirty="0"/>
            </a:br>
            <a:endParaRPr lang="en-US" sz="1800" dirty="0"/>
          </a:p>
          <a:p>
            <a:pPr marL="0" indent="0">
              <a:buNone/>
            </a:pPr>
            <a:r>
              <a:rPr lang="en-US" sz="1800" dirty="0"/>
              <a:t>f. P (2,2)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884A1419-8EC6-A642-A6E1-997DE015EA23}"/>
              </a:ext>
            </a:extLst>
          </p:cNvPr>
          <p:cNvPicPr>
            <a:picLocks noChangeAspect="1"/>
          </p:cNvPicPr>
          <p:nvPr/>
        </p:nvPicPr>
        <p:blipFill>
          <a:blip r:embed="rId2"/>
          <a:stretch>
            <a:fillRect/>
          </a:stretch>
        </p:blipFill>
        <p:spPr>
          <a:xfrm>
            <a:off x="2729641" y="1626974"/>
            <a:ext cx="3289300" cy="1676400"/>
          </a:xfrm>
          <a:prstGeom prst="rect">
            <a:avLst/>
          </a:prstGeom>
        </p:spPr>
      </p:pic>
    </p:spTree>
    <p:extLst>
      <p:ext uri="{BB962C8B-B14F-4D97-AF65-F5344CB8AC3E}">
        <p14:creationId xmlns:p14="http://schemas.microsoft.com/office/powerpoint/2010/main" val="3649135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2489869"/>
          </a:xfrm>
        </p:spPr>
        <p:txBody>
          <a:bodyPr/>
          <a:lstStyle/>
          <a:p>
            <a:pPr marL="0" indent="0">
              <a:buNone/>
            </a:pPr>
            <a:r>
              <a:rPr lang="en-US" dirty="0"/>
              <a:t>For your assigned table: identify the type of function, write an equation, and make a graph.</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pic>
        <p:nvPicPr>
          <p:cNvPr id="4" name="Picture 3">
            <a:extLst>
              <a:ext uri="{FF2B5EF4-FFF2-40B4-BE49-F238E27FC236}">
                <a16:creationId xmlns:a16="http://schemas.microsoft.com/office/drawing/2014/main" id="{44B8CEA7-992E-014B-BF71-44B8B4062E02}"/>
              </a:ext>
            </a:extLst>
          </p:cNvPr>
          <p:cNvPicPr>
            <a:picLocks noChangeAspect="1"/>
          </p:cNvPicPr>
          <p:nvPr/>
        </p:nvPicPr>
        <p:blipFill>
          <a:blip r:embed="rId3"/>
          <a:stretch>
            <a:fillRect/>
          </a:stretch>
        </p:blipFill>
        <p:spPr>
          <a:xfrm>
            <a:off x="2279253" y="2240431"/>
            <a:ext cx="4572000" cy="3314700"/>
          </a:xfrm>
          <a:prstGeom prst="rect">
            <a:avLst/>
          </a:prstGeom>
        </p:spPr>
      </p:pic>
    </p:spTree>
    <p:extLst>
      <p:ext uri="{BB962C8B-B14F-4D97-AF65-F5344CB8AC3E}">
        <p14:creationId xmlns:p14="http://schemas.microsoft.com/office/powerpoint/2010/main" val="736364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dirty="0"/>
                  <a:t>Enrique is a biologist who has been monitoring the population of a rare fish in Lake Placid.  He has tracked the population for </a:t>
                </a:r>
                <a14:m>
                  <m:oMath xmlns:m="http://schemas.openxmlformats.org/officeDocument/2006/math">
                    <m:r>
                      <a:rPr lang="en-US" i="1">
                        <a:latin typeface="Cambria Math" panose="02040503050406030204" pitchFamily="18" charset="0"/>
                      </a:rPr>
                      <m:t>5 </m:t>
                    </m:r>
                  </m:oMath>
                </a14:m>
                <a:r>
                  <a:rPr lang="en-US" dirty="0"/>
                  <a:t>years and has come up with the following estimates:</a:t>
                </a:r>
                <a:r>
                  <a:rPr lang="en-US" dirty="0">
                    <a:effectLst/>
                  </a:rPr>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Create a graph.</a:t>
                </a:r>
              </a:p>
              <a:p>
                <a:pPr marL="0" indent="0">
                  <a:buNone/>
                </a:pPr>
                <a:r>
                  <a:rPr lang="en-US" dirty="0"/>
                  <a:t>Predict when fish population will be</a:t>
                </a:r>
              </a:p>
              <a:p>
                <a:pPr marL="0" indent="0">
                  <a:buNone/>
                </a:pPr>
                <a:r>
                  <a:rPr lang="en-US" dirty="0"/>
                  <a:t>gone.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1025" t="-671" r="-131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E10E7731-DA00-864C-AEFC-743D8F95FF13}"/>
              </a:ext>
            </a:extLst>
          </p:cNvPr>
          <p:cNvPicPr>
            <a:picLocks noChangeAspect="1"/>
          </p:cNvPicPr>
          <p:nvPr/>
        </p:nvPicPr>
        <p:blipFill>
          <a:blip r:embed="rId4"/>
          <a:stretch>
            <a:fillRect/>
          </a:stretch>
        </p:blipFill>
        <p:spPr>
          <a:xfrm>
            <a:off x="366255" y="2297545"/>
            <a:ext cx="5753100" cy="1930400"/>
          </a:xfrm>
          <a:prstGeom prst="rect">
            <a:avLst/>
          </a:prstGeom>
        </p:spPr>
      </p:pic>
      <p:pic>
        <p:nvPicPr>
          <p:cNvPr id="6" name="Picture 5">
            <a:extLst>
              <a:ext uri="{FF2B5EF4-FFF2-40B4-BE49-F238E27FC236}">
                <a16:creationId xmlns:a16="http://schemas.microsoft.com/office/drawing/2014/main" id="{93EAA59B-BE35-7B43-BCD5-2990A1798C0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28640" y="3429000"/>
            <a:ext cx="3088640" cy="3145790"/>
          </a:xfrm>
          <a:prstGeom prst="rect">
            <a:avLst/>
          </a:prstGeom>
          <a:noFill/>
          <a:ln>
            <a:noFill/>
          </a:ln>
        </p:spPr>
      </p:pic>
    </p:spTree>
    <p:extLst>
      <p:ext uri="{BB962C8B-B14F-4D97-AF65-F5344CB8AC3E}">
        <p14:creationId xmlns:p14="http://schemas.microsoft.com/office/powerpoint/2010/main" val="897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p:sp>
        <p:nvSpPr>
          <p:cNvPr id="3" name="Content Placeholder 2"/>
          <p:cNvSpPr>
            <a:spLocks noGrp="1"/>
          </p:cNvSpPr>
          <p:nvPr>
            <p:ph idx="1"/>
          </p:nvPr>
        </p:nvSpPr>
        <p:spPr>
          <a:xfrm>
            <a:off x="235231" y="4613564"/>
            <a:ext cx="8673538" cy="2059137"/>
          </a:xfrm>
        </p:spPr>
        <p:txBody>
          <a:bodyPr>
            <a:normAutofit/>
          </a:bodyPr>
          <a:lstStyle/>
          <a:p>
            <a:pPr marL="0" indent="0">
              <a:buNone/>
            </a:pPr>
            <a:r>
              <a:rPr lang="en-US" sz="2000" dirty="0"/>
              <a:t>Although the graph looks linear, the first differences are 101, 103, 105, 107.. Indicating a constant second difference and quadratic pattern. SCALES ON GRAPHS CAN MAKE THINGS DECEIVING</a:t>
            </a:r>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6867B77D-962B-BB4A-88C6-8DD54A4D6859}"/>
              </a:ext>
            </a:extLst>
          </p:cNvPr>
          <p:cNvPicPr>
            <a:picLocks noChangeAspect="1"/>
          </p:cNvPicPr>
          <p:nvPr/>
        </p:nvPicPr>
        <p:blipFill>
          <a:blip r:embed="rId3"/>
          <a:stretch>
            <a:fillRect/>
          </a:stretch>
        </p:blipFill>
        <p:spPr>
          <a:xfrm>
            <a:off x="635000" y="927100"/>
            <a:ext cx="5724236" cy="3637660"/>
          </a:xfrm>
          <a:prstGeom prst="rect">
            <a:avLst/>
          </a:prstGeom>
        </p:spPr>
      </p:pic>
    </p:spTree>
    <p:extLst>
      <p:ext uri="{BB962C8B-B14F-4D97-AF65-F5344CB8AC3E}">
        <p14:creationId xmlns:p14="http://schemas.microsoft.com/office/powerpoint/2010/main" val="4069855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sz="2000" dirty="0"/>
              <a:t>Use points to find equation: (0, 1000) (1, 899) (2, 796)</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Use equation to find when population gone.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How else could you have answered question?</a:t>
            </a:r>
          </a:p>
          <a:p>
            <a:pPr marL="0" indent="0">
              <a:buNone/>
            </a:pPr>
            <a:endParaRPr lang="en-US" sz="2000" dirty="0"/>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470339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Classwork6 #1 – 3</a:t>
            </a:r>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339148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FB64-491A-DC4D-9ACF-B568F7E70E17}"/>
              </a:ext>
            </a:extLst>
          </p:cNvPr>
          <p:cNvSpPr>
            <a:spLocks noGrp="1"/>
          </p:cNvSpPr>
          <p:nvPr>
            <p:ph type="title"/>
          </p:nvPr>
        </p:nvSpPr>
        <p:spPr>
          <a:xfrm>
            <a:off x="139700" y="241300"/>
            <a:ext cx="8229600" cy="990600"/>
          </a:xfrm>
        </p:spPr>
        <p:txBody>
          <a:bodyPr/>
          <a:lstStyle/>
          <a:p>
            <a:r>
              <a:rPr lang="en-US" dirty="0"/>
              <a:t>Discussion</a:t>
            </a:r>
          </a:p>
        </p:txBody>
      </p:sp>
      <p:sp>
        <p:nvSpPr>
          <p:cNvPr id="3" name="Content Placeholder 2">
            <a:extLst>
              <a:ext uri="{FF2B5EF4-FFF2-40B4-BE49-F238E27FC236}">
                <a16:creationId xmlns:a16="http://schemas.microsoft.com/office/drawing/2014/main" id="{A2FF1239-8149-E440-95F5-5A5EF3C089A1}"/>
              </a:ext>
            </a:extLst>
          </p:cNvPr>
          <p:cNvSpPr>
            <a:spLocks noGrp="1"/>
          </p:cNvSpPr>
          <p:nvPr>
            <p:ph idx="1"/>
          </p:nvPr>
        </p:nvSpPr>
        <p:spPr>
          <a:xfrm>
            <a:off x="222647" y="1370896"/>
            <a:ext cx="8597900" cy="5088300"/>
          </a:xfrm>
        </p:spPr>
        <p:txBody>
          <a:bodyPr>
            <a:normAutofit fontScale="85000" lnSpcReduction="20000"/>
          </a:bodyPr>
          <a:lstStyle/>
          <a:p>
            <a:pPr lvl="0"/>
            <a:r>
              <a:rPr lang="en-US" dirty="0"/>
              <a:t>When presented with a graph, what is the most important key feature that helps you recognize the type of function it represents?</a:t>
            </a:r>
          </a:p>
          <a:p>
            <a:pPr lvl="0"/>
            <a:endParaRPr lang="en-US" dirty="0"/>
          </a:p>
          <a:p>
            <a:pPr lvl="0"/>
            <a:r>
              <a:rPr lang="en-US" dirty="0"/>
              <a:t>Which graphs have a minimum or maximum value?</a:t>
            </a:r>
          </a:p>
          <a:p>
            <a:pPr lvl="0"/>
            <a:endParaRPr lang="en-US" dirty="0"/>
          </a:p>
          <a:p>
            <a:pPr lvl="0"/>
            <a:r>
              <a:rPr lang="en-US" dirty="0"/>
              <a:t>Which have domain restrictions?  What are those restrictions?</a:t>
            </a:r>
          </a:p>
          <a:p>
            <a:pPr lvl="0"/>
            <a:endParaRPr lang="en-US" dirty="0"/>
          </a:p>
          <a:p>
            <a:pPr lvl="0"/>
            <a:r>
              <a:rPr lang="en-US" dirty="0"/>
              <a:t>Which have restrictions on their range?</a:t>
            </a:r>
          </a:p>
          <a:p>
            <a:pPr lvl="0"/>
            <a:endParaRPr lang="en-US" dirty="0"/>
          </a:p>
          <a:p>
            <a:pPr lvl="0"/>
            <a:r>
              <a:rPr lang="en-US" dirty="0"/>
              <a:t>Which have lines of symmetry?</a:t>
            </a:r>
          </a:p>
          <a:p>
            <a:pPr lvl="0"/>
            <a:endParaRPr lang="en-US" dirty="0"/>
          </a:p>
          <a:p>
            <a:pPr lvl="0"/>
            <a:r>
              <a:rPr lang="en-US" dirty="0"/>
              <a:t>Which of the parent functions are transformations of other parent functions?</a:t>
            </a:r>
          </a:p>
          <a:p>
            <a:pPr lvl="0"/>
            <a:endParaRPr lang="en-US" dirty="0"/>
          </a:p>
          <a:p>
            <a:pPr lvl="0"/>
            <a:r>
              <a:rPr lang="en-US" dirty="0"/>
              <a:t>How are you able to recognize the function if the graph is a transformation of the parent function? </a:t>
            </a:r>
          </a:p>
          <a:p>
            <a:endParaRPr lang="en-US" dirty="0"/>
          </a:p>
        </p:txBody>
      </p:sp>
      <p:pic>
        <p:nvPicPr>
          <p:cNvPr id="5" name="Picture 4">
            <a:extLst>
              <a:ext uri="{FF2B5EF4-FFF2-40B4-BE49-F238E27FC236}">
                <a16:creationId xmlns:a16="http://schemas.microsoft.com/office/drawing/2014/main" id="{6B79AE4F-1DEC-034D-ACDB-32EE3FA162FE}"/>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1944734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7</a:t>
            </a:r>
          </a:p>
        </p:txBody>
      </p:sp>
      <p:sp>
        <p:nvSpPr>
          <p:cNvPr id="3" name="Subtitle 2"/>
          <p:cNvSpPr>
            <a:spLocks noGrp="1"/>
          </p:cNvSpPr>
          <p:nvPr>
            <p:ph type="subTitle" idx="1"/>
          </p:nvPr>
        </p:nvSpPr>
        <p:spPr>
          <a:xfrm>
            <a:off x="685799" y="3505200"/>
            <a:ext cx="7677969" cy="1752600"/>
          </a:xfrm>
        </p:spPr>
        <p:txBody>
          <a:bodyPr/>
          <a:lstStyle/>
          <a:p>
            <a:r>
              <a:rPr lang="en-US" dirty="0"/>
              <a:t>Warm up/review, examples, classwork</a:t>
            </a:r>
          </a:p>
        </p:txBody>
      </p:sp>
    </p:spTree>
    <p:extLst>
      <p:ext uri="{BB962C8B-B14F-4D97-AF65-F5344CB8AC3E}">
        <p14:creationId xmlns:p14="http://schemas.microsoft.com/office/powerpoint/2010/main" val="2060466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2489869"/>
          </a:xfrm>
        </p:spPr>
        <p:txBody>
          <a:bodyPr/>
          <a:lstStyle/>
          <a:p>
            <a:pPr marL="0" indent="0">
              <a:buNone/>
            </a:pPr>
            <a:r>
              <a:rPr lang="en-US" dirty="0"/>
              <a:t>Go back through your MODULE 2 notes to review the content about data collection and statistics.</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3986616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p:sp>
        <p:nvSpPr>
          <p:cNvPr id="3" name="Content Placeholder 2"/>
          <p:cNvSpPr>
            <a:spLocks noGrp="1"/>
          </p:cNvSpPr>
          <p:nvPr>
            <p:ph idx="1"/>
          </p:nvPr>
        </p:nvSpPr>
        <p:spPr>
          <a:xfrm>
            <a:off x="235231" y="1005399"/>
            <a:ext cx="8673538" cy="726420"/>
          </a:xfrm>
        </p:spPr>
        <p:txBody>
          <a:bodyPr>
            <a:normAutofit/>
          </a:bodyPr>
          <a:lstStyle/>
          <a:p>
            <a:pPr marL="0" indent="0">
              <a:buNone/>
            </a:pPr>
            <a:r>
              <a:rPr lang="en-US" dirty="0"/>
              <a:t>What is this data table telling us about? </a:t>
            </a:r>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7" name="Picture 6">
            <a:extLst>
              <a:ext uri="{FF2B5EF4-FFF2-40B4-BE49-F238E27FC236}">
                <a16:creationId xmlns:a16="http://schemas.microsoft.com/office/drawing/2014/main" id="{409EE0B7-9C16-FB41-9BCF-54ED2E395F39}"/>
              </a:ext>
            </a:extLst>
          </p:cNvPr>
          <p:cNvPicPr>
            <a:picLocks noChangeAspect="1"/>
          </p:cNvPicPr>
          <p:nvPr/>
        </p:nvPicPr>
        <p:blipFill>
          <a:blip r:embed="rId3"/>
          <a:stretch>
            <a:fillRect/>
          </a:stretch>
        </p:blipFill>
        <p:spPr>
          <a:xfrm>
            <a:off x="1634836" y="1524216"/>
            <a:ext cx="4970665" cy="2114505"/>
          </a:xfrm>
          <a:prstGeom prst="rect">
            <a:avLst/>
          </a:prstGeom>
        </p:spPr>
      </p:pic>
      <p:sp>
        <p:nvSpPr>
          <p:cNvPr id="8" name="TextBox 7">
            <a:extLst>
              <a:ext uri="{FF2B5EF4-FFF2-40B4-BE49-F238E27FC236}">
                <a16:creationId xmlns:a16="http://schemas.microsoft.com/office/drawing/2014/main" id="{B06358BD-12E7-9B43-AC30-14038F03FBDE}"/>
              </a:ext>
            </a:extLst>
          </p:cNvPr>
          <p:cNvSpPr txBox="1"/>
          <p:nvPr/>
        </p:nvSpPr>
        <p:spPr>
          <a:xfrm>
            <a:off x="235231" y="4410454"/>
            <a:ext cx="8548551" cy="1015663"/>
          </a:xfrm>
          <a:prstGeom prst="rect">
            <a:avLst/>
          </a:prstGeom>
          <a:noFill/>
        </p:spPr>
        <p:txBody>
          <a:bodyPr wrap="square" rtlCol="0">
            <a:spAutoFit/>
          </a:bodyPr>
          <a:lstStyle/>
          <a:p>
            <a:pPr marL="342900" indent="-342900">
              <a:buAutoNum type="arabicParenR"/>
            </a:pPr>
            <a:r>
              <a:rPr lang="en-US" sz="2000" dirty="0"/>
              <a:t>What function type appears to </a:t>
            </a:r>
            <a:r>
              <a:rPr lang="en-US" sz="2000" b="1" u="sng" dirty="0"/>
              <a:t>best</a:t>
            </a:r>
            <a:r>
              <a:rPr lang="en-US" sz="2000" dirty="0"/>
              <a:t> suit this data?</a:t>
            </a:r>
          </a:p>
          <a:p>
            <a:pPr marL="342900" indent="-342900">
              <a:buAutoNum type="arabicParenR"/>
            </a:pPr>
            <a:r>
              <a:rPr lang="en-US" sz="2000" dirty="0"/>
              <a:t>Can we model this data precisely using methods from lessons 1-6?</a:t>
            </a:r>
          </a:p>
          <a:p>
            <a:pPr marL="342900" indent="-342900">
              <a:buAutoNum type="arabicParenR"/>
            </a:pPr>
            <a:r>
              <a:rPr lang="en-US" sz="2000" dirty="0"/>
              <a:t>What questions might we want to ask?</a:t>
            </a:r>
          </a:p>
        </p:txBody>
      </p:sp>
    </p:spTree>
    <p:extLst>
      <p:ext uri="{BB962C8B-B14F-4D97-AF65-F5344CB8AC3E}">
        <p14:creationId xmlns:p14="http://schemas.microsoft.com/office/powerpoint/2010/main" val="37052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Review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146348"/>
                <a:ext cx="8673538" cy="4686415"/>
              </a:xfrm>
            </p:spPr>
            <p:txBody>
              <a:bodyPr>
                <a:normAutofit/>
              </a:bodyPr>
              <a:lstStyle/>
              <a:p>
                <a:pPr marL="0" indent="0">
                  <a:buNone/>
                </a:pPr>
                <a:r>
                  <a:rPr lang="en-US" dirty="0"/>
                  <a:t>Remember that in Module 2, we used a graphing calculator to find a linear regression model and then analyze how well the model actually fit the data. The calculator can do these same calculations for quadratic and exponential regressions, too.</a:t>
                </a:r>
              </a:p>
              <a:p>
                <a:pPr marL="0" indent="0">
                  <a:buNone/>
                </a:pPr>
                <a:endParaRPr lang="en-US" sz="2000" dirty="0"/>
              </a:p>
              <a:p>
                <a:pPr marL="0" indent="0">
                  <a:buNone/>
                </a:pPr>
                <a:r>
                  <a:rPr lang="en-US" sz="2000" dirty="0"/>
                  <a:t>Get our your calculator handbook and review calculating/graphing a regression line, residual plot, and the correlation coefficient.</a:t>
                </a:r>
              </a:p>
              <a:p>
                <a:pPr marL="0" indent="0">
                  <a:buNone/>
                </a:pPr>
                <a:endParaRPr lang="en-US" sz="2000" dirty="0"/>
              </a:p>
              <a:p>
                <a:pPr marL="0" indent="0">
                  <a:buNone/>
                </a:pPr>
                <a:r>
                  <a:rPr lang="en-US" sz="2000" dirty="0">
                    <a:solidFill>
                      <a:srgbClr val="FF0000"/>
                    </a:solidFill>
                  </a:rPr>
                  <a:t>The only new piece that when judging the strength of a quadratic model, we use the </a:t>
                </a:r>
                <a14:m>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𝑟</m:t>
                        </m:r>
                      </m:e>
                      <m:sup>
                        <m:r>
                          <a:rPr lang="en-US" sz="2000" b="0" i="1" smtClean="0">
                            <a:solidFill>
                              <a:srgbClr val="FF0000"/>
                            </a:solidFill>
                            <a:latin typeface="Cambria Math" panose="02040503050406030204" pitchFamily="18" charset="0"/>
                          </a:rPr>
                          <m:t>2</m:t>
                        </m:r>
                      </m:sup>
                    </m:sSup>
                  </m:oMath>
                </a14:m>
                <a:r>
                  <a:rPr lang="en-US" sz="2000" dirty="0">
                    <a:solidFill>
                      <a:srgbClr val="FF0000"/>
                    </a:solidFill>
                  </a:rPr>
                  <a:t> (</a:t>
                </a:r>
                <a:r>
                  <a:rPr lang="en-US" sz="2000" u="sng" dirty="0">
                    <a:solidFill>
                      <a:srgbClr val="FF0000"/>
                    </a:solidFill>
                  </a:rPr>
                  <a:t>coefficient of determination</a:t>
                </a:r>
                <a:r>
                  <a:rPr lang="en-US" sz="2000" dirty="0">
                    <a:solidFill>
                      <a:srgbClr val="FF0000"/>
                    </a:solidFill>
                  </a:rPr>
                  <a:t>). </a:t>
                </a:r>
              </a:p>
              <a:p>
                <a:pPr marL="0" indent="0">
                  <a:buNone/>
                </a:pPr>
                <a:r>
                  <a:rPr lang="en-US" sz="2000" i="1" dirty="0"/>
                  <a:t>This is because it won’t ever be negative (squared…) and you don’t want the direction for non-linear functions.</a:t>
                </a:r>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146348"/>
                <a:ext cx="8673538" cy="4686415"/>
              </a:xfrm>
              <a:blipFill>
                <a:blip r:embed="rId2"/>
                <a:stretch>
                  <a:fillRect l="-1025" t="-811" r="-1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4087091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3735897"/>
                <a:ext cx="8673538" cy="2936803"/>
              </a:xfrm>
            </p:spPr>
            <p:txBody>
              <a:bodyPr>
                <a:normAutofit/>
              </a:bodyPr>
              <a:lstStyle/>
              <a:p>
                <a:r>
                  <a:rPr lang="en-US" sz="2000" dirty="0"/>
                  <a:t>Enter this into your calculator.</a:t>
                </a:r>
              </a:p>
              <a:p>
                <a:r>
                  <a:rPr lang="en-US" sz="2000" dirty="0"/>
                  <a:t>Find the exponential regression equation, store in Y1, and create scatterplot with the regression curve.</a:t>
                </a:r>
              </a:p>
              <a:p>
                <a:r>
                  <a:rPr lang="en-US" sz="2000" dirty="0"/>
                  <a:t>Make sure DIAGNOSTIC ON is selected under CATALOG and find the values of </a:t>
                </a:r>
                <a14:m>
                  <m:oMath xmlns:m="http://schemas.openxmlformats.org/officeDocument/2006/math">
                    <m:r>
                      <a:rPr lang="en-US" sz="2000" b="0" i="1" smtClean="0">
                        <a:latin typeface="Cambria Math" panose="02040503050406030204" pitchFamily="18" charset="0"/>
                      </a:rPr>
                      <m:t>𝑟</m:t>
                    </m:r>
                  </m:oMath>
                </a14:m>
                <a:r>
                  <a:rPr lang="en-US" sz="2000" dirty="0"/>
                  <a:t> and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oMath>
                </a14:m>
                <a:r>
                  <a:rPr lang="en-US" sz="2000" dirty="0"/>
                  <a:t>.  What do these values mean?</a:t>
                </a:r>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3735897"/>
                <a:ext cx="8673538" cy="2936803"/>
              </a:xfrm>
              <a:blipFill>
                <a:blip r:embed="rId2"/>
                <a:stretch>
                  <a:fillRect l="-439" t="-8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A79D619A-0DE3-504C-9865-DFAA13D53A7A}"/>
              </a:ext>
            </a:extLst>
          </p:cNvPr>
          <p:cNvPicPr>
            <a:picLocks noChangeAspect="1"/>
          </p:cNvPicPr>
          <p:nvPr/>
        </p:nvPicPr>
        <p:blipFill>
          <a:blip r:embed="rId4"/>
          <a:stretch>
            <a:fillRect/>
          </a:stretch>
        </p:blipFill>
        <p:spPr>
          <a:xfrm>
            <a:off x="522432" y="1005398"/>
            <a:ext cx="3111500" cy="2730500"/>
          </a:xfrm>
          <a:prstGeom prst="rect">
            <a:avLst/>
          </a:prstGeom>
        </p:spPr>
      </p:pic>
    </p:spTree>
    <p:extLst>
      <p:ext uri="{BB962C8B-B14F-4D97-AF65-F5344CB8AC3E}">
        <p14:creationId xmlns:p14="http://schemas.microsoft.com/office/powerpoint/2010/main" val="3911191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 revisited</a:t>
            </a:r>
          </a:p>
        </p:txBody>
      </p:sp>
      <p:sp>
        <p:nvSpPr>
          <p:cNvPr id="3" name="Content Placeholder 2"/>
          <p:cNvSpPr>
            <a:spLocks noGrp="1"/>
          </p:cNvSpPr>
          <p:nvPr>
            <p:ph idx="1"/>
          </p:nvPr>
        </p:nvSpPr>
        <p:spPr>
          <a:xfrm>
            <a:off x="235231" y="3131127"/>
            <a:ext cx="8673538" cy="3541574"/>
          </a:xfrm>
        </p:spPr>
        <p:txBody>
          <a:bodyPr>
            <a:normAutofit/>
          </a:bodyPr>
          <a:lstStyle/>
          <a:p>
            <a:r>
              <a:rPr lang="en-US" sz="2000" dirty="0"/>
              <a:t>Enter this into your calculator.</a:t>
            </a:r>
          </a:p>
          <a:p>
            <a:r>
              <a:rPr lang="en-US" sz="2000" dirty="0"/>
              <a:t>Find the regression equation that best fits the data.</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--How exact do our numbers need to be?</a:t>
            </a:r>
          </a:p>
          <a:p>
            <a:pPr marL="0" indent="0">
              <a:buNone/>
            </a:pPr>
            <a:r>
              <a:rPr lang="en-US" sz="2000" dirty="0"/>
              <a:t>--Why is all data in quadrant 1 and no zeros?</a:t>
            </a:r>
          </a:p>
          <a:p>
            <a:pPr marL="0" indent="0">
              <a:buNone/>
            </a:pPr>
            <a:r>
              <a:rPr lang="en-US" sz="2000" dirty="0"/>
              <a:t>--What is the best age to run a marathon?</a:t>
            </a:r>
          </a:p>
          <a:p>
            <a:pPr marL="0" indent="0">
              <a:buNone/>
            </a:pPr>
            <a:r>
              <a:rPr lang="en-US" sz="2000" dirty="0"/>
              <a:t>--Based on model, what time would a 50-year old get?</a:t>
            </a:r>
          </a:p>
        </p:txBody>
      </p:sp>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2"/>
          <a:stretch>
            <a:fillRect/>
          </a:stretch>
        </p:blipFill>
        <p:spPr>
          <a:xfrm>
            <a:off x="5628640" y="33306"/>
            <a:ext cx="3454400" cy="972092"/>
          </a:xfrm>
          <a:prstGeom prst="rect">
            <a:avLst/>
          </a:prstGeom>
        </p:spPr>
      </p:pic>
      <p:pic>
        <p:nvPicPr>
          <p:cNvPr id="6" name="Picture 5">
            <a:extLst>
              <a:ext uri="{FF2B5EF4-FFF2-40B4-BE49-F238E27FC236}">
                <a16:creationId xmlns:a16="http://schemas.microsoft.com/office/drawing/2014/main" id="{FE4A6628-6E9B-AD41-BB1C-9522ABCFDE1C}"/>
              </a:ext>
            </a:extLst>
          </p:cNvPr>
          <p:cNvPicPr>
            <a:picLocks noChangeAspect="1"/>
          </p:cNvPicPr>
          <p:nvPr/>
        </p:nvPicPr>
        <p:blipFill>
          <a:blip r:embed="rId3"/>
          <a:stretch>
            <a:fillRect/>
          </a:stretch>
        </p:blipFill>
        <p:spPr>
          <a:xfrm>
            <a:off x="1690427" y="1005398"/>
            <a:ext cx="4970665" cy="2114505"/>
          </a:xfrm>
          <a:prstGeom prst="rect">
            <a:avLst/>
          </a:prstGeom>
        </p:spPr>
      </p:pic>
    </p:spTree>
    <p:extLst>
      <p:ext uri="{BB962C8B-B14F-4D97-AF65-F5344CB8AC3E}">
        <p14:creationId xmlns:p14="http://schemas.microsoft.com/office/powerpoint/2010/main" val="2383860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Classwork7 #1 – 2</a:t>
            </a:r>
          </a:p>
          <a:p>
            <a:r>
              <a:rPr lang="en-US" dirty="0"/>
              <a:t>Summary question</a:t>
            </a:r>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2288753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8</a:t>
            </a:r>
          </a:p>
        </p:txBody>
      </p:sp>
      <p:sp>
        <p:nvSpPr>
          <p:cNvPr id="3" name="Subtitle 2"/>
          <p:cNvSpPr>
            <a:spLocks noGrp="1"/>
          </p:cNvSpPr>
          <p:nvPr>
            <p:ph type="subTitle" idx="1"/>
          </p:nvPr>
        </p:nvSpPr>
        <p:spPr>
          <a:xfrm>
            <a:off x="685799" y="3505200"/>
            <a:ext cx="7677969" cy="1752600"/>
          </a:xfrm>
        </p:spPr>
        <p:txBody>
          <a:bodyPr/>
          <a:lstStyle/>
          <a:p>
            <a:r>
              <a:rPr lang="en-US" dirty="0"/>
              <a:t>Warm up/review, examples, classwork</a:t>
            </a:r>
          </a:p>
        </p:txBody>
      </p:sp>
    </p:spTree>
    <p:extLst>
      <p:ext uri="{BB962C8B-B14F-4D97-AF65-F5344CB8AC3E}">
        <p14:creationId xmlns:p14="http://schemas.microsoft.com/office/powerpoint/2010/main" val="3605328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2489869"/>
          </a:xfrm>
        </p:spPr>
        <p:txBody>
          <a:bodyPr/>
          <a:lstStyle/>
          <a:p>
            <a:pPr marL="0" indent="0">
              <a:buNone/>
            </a:pPr>
            <a:r>
              <a:rPr lang="en-US" dirty="0"/>
              <a:t>Go back through your MODULE 4 notes to review the material on business: revenue, costs, and profit.</a:t>
            </a:r>
          </a:p>
          <a:p>
            <a:pPr marL="0" indent="0">
              <a:buNone/>
            </a:pPr>
            <a:endParaRPr lang="en-US" dirty="0"/>
          </a:p>
          <a:p>
            <a:pPr marL="0" indent="0">
              <a:buNone/>
            </a:pPr>
            <a:r>
              <a:rPr lang="en-US" dirty="0"/>
              <a:t>Also review the notes from lesson 5 of this module about compound interest.</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3172972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436965"/>
              </a:xfrm>
            </p:spPr>
            <p:txBody>
              <a:bodyPr>
                <a:normAutofit/>
              </a:bodyPr>
              <a:lstStyle/>
              <a:p>
                <a:pPr marL="0" indent="0">
                  <a:buNone/>
                </a:pPr>
                <a:r>
                  <a:rPr lang="en-US" sz="2000" dirty="0"/>
                  <a:t>Christine has </a:t>
                </a:r>
                <a14:m>
                  <m:oMath xmlns:m="http://schemas.openxmlformats.org/officeDocument/2006/math">
                    <m:r>
                      <a:rPr lang="en-US" sz="2000" i="1">
                        <a:latin typeface="Cambria Math" panose="02040503050406030204" pitchFamily="18" charset="0"/>
                      </a:rPr>
                      <m:t>$500</m:t>
                    </m:r>
                  </m:oMath>
                </a14:m>
                <a:r>
                  <a:rPr lang="en-US" sz="2000" dirty="0"/>
                  <a:t> to deposit in a savings account, and she is trying to decide between two banks.   Bank A offers </a:t>
                </a:r>
                <a14:m>
                  <m:oMath xmlns:m="http://schemas.openxmlformats.org/officeDocument/2006/math">
                    <m:r>
                      <a:rPr lang="en-US" sz="2000" i="1">
                        <a:latin typeface="Cambria Math" panose="02040503050406030204" pitchFamily="18" charset="0"/>
                      </a:rPr>
                      <m:t>10%</m:t>
                    </m:r>
                  </m:oMath>
                </a14:m>
                <a:r>
                  <a:rPr lang="en-US" sz="2000" dirty="0"/>
                  <a:t> annual interest compounded quarterly (4 times per year). </a:t>
                </a:r>
              </a:p>
              <a:p>
                <a:pPr marL="0" indent="0">
                  <a:buNone/>
                </a:pPr>
                <a:r>
                  <a:rPr lang="en-US" sz="2000" dirty="0"/>
                  <a:t>Bank B offers to add </a:t>
                </a:r>
                <a14:m>
                  <m:oMath xmlns:m="http://schemas.openxmlformats.org/officeDocument/2006/math">
                    <m:r>
                      <a:rPr lang="en-US" sz="2000" i="1">
                        <a:latin typeface="Cambria Math" panose="02040503050406030204" pitchFamily="18" charset="0"/>
                      </a:rPr>
                      <m:t>$15 </m:t>
                    </m:r>
                  </m:oMath>
                </a14:m>
                <a:r>
                  <a:rPr lang="en-US" sz="2000" dirty="0"/>
                  <a:t>quarterly to any account with a balance of less than </a:t>
                </a:r>
                <a14:m>
                  <m:oMath xmlns:m="http://schemas.openxmlformats.org/officeDocument/2006/math">
                    <m:r>
                      <a:rPr lang="en-US" sz="2000" i="1">
                        <a:latin typeface="Cambria Math" panose="02040503050406030204" pitchFamily="18" charset="0"/>
                      </a:rPr>
                      <m:t>$1,000</m:t>
                    </m:r>
                  </m:oMath>
                </a14:m>
                <a:r>
                  <a:rPr lang="en-US" sz="2000" dirty="0"/>
                  <a:t> for every quarter, as long as there are no withdrawals.  </a:t>
                </a:r>
              </a:p>
              <a:p>
                <a:pPr marL="0" indent="0">
                  <a:buNone/>
                </a:pPr>
                <a:r>
                  <a:rPr lang="en-US" sz="2000" dirty="0"/>
                  <a:t>Christine has decided that she will neither withdraw, nor make a deposit for a number of years. Develop a model that will help Christine decide which bank to use.</a:t>
                </a:r>
                <a:r>
                  <a:rPr lang="en-US" sz="2000" dirty="0">
                    <a:effectLst/>
                  </a:rPr>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436965"/>
              </a:xfrm>
              <a:blipFill>
                <a:blip r:embed="rId2"/>
                <a:stretch>
                  <a:fillRect l="-732" t="-466" r="-5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4" name="Picture 3">
            <a:extLst>
              <a:ext uri="{FF2B5EF4-FFF2-40B4-BE49-F238E27FC236}">
                <a16:creationId xmlns:a16="http://schemas.microsoft.com/office/drawing/2014/main" id="{85D8A194-AECA-B24C-9BE2-54D7D7A1C4F5}"/>
              </a:ext>
            </a:extLst>
          </p:cNvPr>
          <p:cNvPicPr>
            <a:picLocks noChangeAspect="1"/>
          </p:cNvPicPr>
          <p:nvPr/>
        </p:nvPicPr>
        <p:blipFill>
          <a:blip r:embed="rId4"/>
          <a:stretch>
            <a:fillRect/>
          </a:stretch>
        </p:blipFill>
        <p:spPr>
          <a:xfrm>
            <a:off x="235231" y="3723880"/>
            <a:ext cx="4651476" cy="242753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BF63E1-05D1-0544-AFC9-426C725EE7D0}"/>
                  </a:ext>
                </a:extLst>
              </p:cNvPr>
              <p:cNvSpPr txBox="1"/>
              <p:nvPr/>
            </p:nvSpPr>
            <p:spPr>
              <a:xfrm>
                <a:off x="5237018" y="3723880"/>
                <a:ext cx="3560618" cy="2229906"/>
              </a:xfrm>
              <a:prstGeom prst="rect">
                <a:avLst/>
              </a:prstGeom>
              <a:noFill/>
            </p:spPr>
            <p:txBody>
              <a:bodyPr wrap="square" rtlCol="0">
                <a:spAutoFit/>
              </a:bodyPr>
              <a:lstStyle/>
              <a:p>
                <a:r>
                  <a:rPr lang="en-US" b="1" i="1" dirty="0"/>
                  <a:t>Bank A: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𝟓𝟎𝟎</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𝟒</m:t>
                                </m:r>
                              </m:den>
                            </m:f>
                          </m:e>
                        </m:d>
                      </m:e>
                      <m:sup>
                        <m:r>
                          <a:rPr lang="en-US" b="1" i="1">
                            <a:latin typeface="Cambria Math" panose="02040503050406030204" pitchFamily="18" charset="0"/>
                          </a:rPr>
                          <m:t>𝟒</m:t>
                        </m:r>
                        <m:r>
                          <a:rPr lang="en-US" b="1" i="1">
                            <a:latin typeface="Cambria Math" panose="02040503050406030204" pitchFamily="18" charset="0"/>
                          </a:rPr>
                          <m:t>𝒕</m:t>
                        </m:r>
                      </m:sup>
                    </m:sSup>
                  </m:oMath>
                </a14:m>
                <a:r>
                  <a:rPr lang="en-US" b="1" i="1" dirty="0"/>
                  <a:t> or </a:t>
                </a:r>
                <a14:m>
                  <m:oMath xmlns:m="http://schemas.openxmlformats.org/officeDocument/2006/math">
                    <m:r>
                      <a:rPr lang="en-US" b="1" i="1">
                        <a:latin typeface="Cambria Math" panose="02040503050406030204" pitchFamily="18" charset="0"/>
                      </a:rPr>
                      <m:t>𝟓𝟎𝟎</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𝟎𝟐𝟓</m:t>
                            </m:r>
                          </m:e>
                        </m:d>
                      </m:e>
                      <m:sup>
                        <m:r>
                          <a:rPr lang="en-US" b="1" i="1" baseline="30000">
                            <a:latin typeface="Cambria Math" panose="02040503050406030204" pitchFamily="18" charset="0"/>
                          </a:rPr>
                          <m:t>𝟒</m:t>
                        </m:r>
                        <m:r>
                          <a:rPr lang="en-US" b="1" i="1" baseline="30000">
                            <a:latin typeface="Cambria Math" panose="02040503050406030204" pitchFamily="18" charset="0"/>
                          </a:rPr>
                          <m:t>𝒕</m:t>
                        </m:r>
                      </m:sup>
                    </m:sSup>
                  </m:oMath>
                </a14:m>
                <a:endParaRPr lang="en-US" b="1" i="1" dirty="0"/>
              </a:p>
              <a:p>
                <a:endParaRPr lang="en-US" dirty="0"/>
              </a:p>
              <a:p>
                <a:r>
                  <a:rPr lang="en-US" dirty="0"/>
                  <a:t>Bank B:  </a:t>
                </a:r>
                <a14:m>
                  <m:oMath xmlns:m="http://schemas.openxmlformats.org/officeDocument/2006/math">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𝟓𝟎𝟎</m:t>
                    </m:r>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𝒕</m:t>
                    </m:r>
                  </m:oMath>
                </a14:m>
                <a:r>
                  <a:rPr lang="en-US" dirty="0"/>
                  <a:t>  (Since her money earns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𝟏𝟓</m:t>
                    </m:r>
                    <m:r>
                      <a:rPr lang="en-US" b="1" i="1">
                        <a:latin typeface="Cambria Math" panose="02040503050406030204" pitchFamily="18" charset="0"/>
                      </a:rPr>
                      <m:t> </m:t>
                    </m:r>
                  </m:oMath>
                </a14:m>
                <a:r>
                  <a:rPr lang="en-US" dirty="0"/>
                  <a:t>quarterly, then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𝟏𝟓</m:t>
                    </m:r>
                    <m:d>
                      <m:dPr>
                        <m:ctrlPr>
                          <a:rPr lang="en-US" i="1">
                            <a:latin typeface="Cambria Math" panose="02040503050406030204" pitchFamily="18" charset="0"/>
                          </a:rPr>
                        </m:ctrlPr>
                      </m:dPr>
                      <m:e>
                        <m:r>
                          <a:rPr lang="en-US" b="1" i="1">
                            <a:latin typeface="Cambria Math" panose="02040503050406030204" pitchFamily="18" charset="0"/>
                          </a:rPr>
                          <m:t>𝟒</m:t>
                        </m:r>
                      </m:e>
                    </m:d>
                  </m:oMath>
                </a14:m>
                <a:r>
                  <a:rPr lang="en-US" dirty="0"/>
                  <a:t>, or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𝟔𝟎</m:t>
                    </m:r>
                  </m:oMath>
                </a14:m>
                <a:r>
                  <a:rPr lang="en-US" dirty="0"/>
                  <a:t> per year.)</a:t>
                </a:r>
                <a:r>
                  <a:rPr lang="en-US" dirty="0">
                    <a:effectLst/>
                  </a:rPr>
                  <a:t> </a:t>
                </a:r>
                <a:endParaRPr lang="en-US" dirty="0"/>
              </a:p>
            </p:txBody>
          </p:sp>
        </mc:Choice>
        <mc:Fallback xmlns="">
          <p:sp>
            <p:nvSpPr>
              <p:cNvPr id="6" name="TextBox 5">
                <a:extLst>
                  <a:ext uri="{FF2B5EF4-FFF2-40B4-BE49-F238E27FC236}">
                    <a16:creationId xmlns:a16="http://schemas.microsoft.com/office/drawing/2014/main" id="{64BF63E1-05D1-0544-AFC9-426C725EE7D0}"/>
                  </a:ext>
                </a:extLst>
              </p:cNvPr>
              <p:cNvSpPr txBox="1">
                <a:spLocks noRot="1" noChangeAspect="1" noMove="1" noResize="1" noEditPoints="1" noAdjustHandles="1" noChangeArrowheads="1" noChangeShapeType="1" noTextEdit="1"/>
              </p:cNvSpPr>
              <p:nvPr/>
            </p:nvSpPr>
            <p:spPr>
              <a:xfrm>
                <a:off x="5237018" y="3723880"/>
                <a:ext cx="3560618" cy="2229906"/>
              </a:xfrm>
              <a:prstGeom prst="rect">
                <a:avLst/>
              </a:prstGeom>
              <a:blipFill>
                <a:blip r:embed="rId5"/>
                <a:stretch>
                  <a:fillRect l="-1064" b="-339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37EEF7E-0CB6-924D-9F5C-7E3593078253}"/>
              </a:ext>
            </a:extLst>
          </p:cNvPr>
          <p:cNvPicPr>
            <a:picLocks noChangeAspect="1"/>
          </p:cNvPicPr>
          <p:nvPr/>
        </p:nvPicPr>
        <p:blipFill>
          <a:blip r:embed="rId6"/>
          <a:stretch>
            <a:fillRect/>
          </a:stretch>
        </p:blipFill>
        <p:spPr>
          <a:xfrm>
            <a:off x="235231" y="3755683"/>
            <a:ext cx="4727864" cy="2363932"/>
          </a:xfrm>
          <a:prstGeom prst="rect">
            <a:avLst/>
          </a:prstGeom>
        </p:spPr>
      </p:pic>
    </p:spTree>
    <p:extLst>
      <p:ext uri="{BB962C8B-B14F-4D97-AF65-F5344CB8AC3E}">
        <p14:creationId xmlns:p14="http://schemas.microsoft.com/office/powerpoint/2010/main" val="3874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667303"/>
              </a:xfrm>
            </p:spPr>
            <p:txBody>
              <a:bodyPr>
                <a:normAutofit/>
              </a:bodyPr>
              <a:lstStyle/>
              <a:p>
                <a:pPr marL="0" indent="0">
                  <a:buNone/>
                </a:pPr>
                <a:r>
                  <a:rPr lang="en-US" sz="2000" dirty="0"/>
                  <a:t>Eduardo has a summer job that pays him a certain rate for the first </a:t>
                </a:r>
                <a14:m>
                  <m:oMath xmlns:m="http://schemas.openxmlformats.org/officeDocument/2006/math">
                    <m:r>
                      <a:rPr lang="en-US" sz="2000" i="1">
                        <a:latin typeface="Cambria Math" panose="02040503050406030204" pitchFamily="18" charset="0"/>
                      </a:rPr>
                      <m:t>40 </m:t>
                    </m:r>
                  </m:oMath>
                </a14:m>
                <a:r>
                  <a:rPr lang="en-US" sz="2000" dirty="0"/>
                  <a:t>hours each week and time-and-a-half for any overtime hours.  The graph below shows how much money he earns as a function of the hours he works in one week.</a:t>
                </a:r>
                <a:r>
                  <a:rPr lang="en-US" dirty="0">
                    <a:effectLst/>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667303"/>
              </a:xfrm>
              <a:blipFill>
                <a:blip r:embed="rId2"/>
                <a:stretch>
                  <a:fillRect l="-732" t="-447" r="-146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pic>
        <p:nvPicPr>
          <p:cNvPr id="6" name="Picture 5">
            <a:extLst>
              <a:ext uri="{FF2B5EF4-FFF2-40B4-BE49-F238E27FC236}">
                <a16:creationId xmlns:a16="http://schemas.microsoft.com/office/drawing/2014/main" id="{45ADEBFC-8D02-FD42-8BE5-AB1E524E47FA}"/>
              </a:ext>
            </a:extLst>
          </p:cNvPr>
          <p:cNvPicPr>
            <a:picLocks noChangeAspect="1"/>
          </p:cNvPicPr>
          <p:nvPr/>
        </p:nvPicPr>
        <p:blipFill>
          <a:blip r:embed="rId4"/>
          <a:stretch>
            <a:fillRect/>
          </a:stretch>
        </p:blipFill>
        <p:spPr>
          <a:xfrm>
            <a:off x="60959" y="2311400"/>
            <a:ext cx="6057935" cy="4546600"/>
          </a:xfrm>
          <a:prstGeom prst="rect">
            <a:avLst/>
          </a:prstGeom>
        </p:spPr>
      </p:pic>
      <p:sp>
        <p:nvSpPr>
          <p:cNvPr id="7" name="TextBox 6">
            <a:extLst>
              <a:ext uri="{FF2B5EF4-FFF2-40B4-BE49-F238E27FC236}">
                <a16:creationId xmlns:a16="http://schemas.microsoft.com/office/drawing/2014/main" id="{6C96E4BD-0281-6E4A-9DB1-892273202415}"/>
              </a:ext>
            </a:extLst>
          </p:cNvPr>
          <p:cNvSpPr txBox="1"/>
          <p:nvPr/>
        </p:nvSpPr>
        <p:spPr>
          <a:xfrm>
            <a:off x="6223000" y="2514600"/>
            <a:ext cx="2685769" cy="3693319"/>
          </a:xfrm>
          <a:prstGeom prst="rect">
            <a:avLst/>
          </a:prstGeom>
          <a:noFill/>
        </p:spPr>
        <p:txBody>
          <a:bodyPr wrap="square" rtlCol="0">
            <a:spAutoFit/>
          </a:bodyPr>
          <a:lstStyle/>
          <a:p>
            <a:r>
              <a:rPr lang="en-US" dirty="0"/>
              <a:t>Units?</a:t>
            </a:r>
          </a:p>
          <a:p>
            <a:endParaRPr lang="en-US" dirty="0"/>
          </a:p>
          <a:p>
            <a:r>
              <a:rPr lang="en-US" dirty="0"/>
              <a:t>Define the relationship.</a:t>
            </a:r>
          </a:p>
          <a:p>
            <a:endParaRPr lang="en-US" dirty="0"/>
          </a:p>
          <a:p>
            <a:r>
              <a:rPr lang="en-US" dirty="0"/>
              <a:t>Story from graph.</a:t>
            </a:r>
          </a:p>
          <a:p>
            <a:endParaRPr lang="en-US" dirty="0"/>
          </a:p>
          <a:p>
            <a:r>
              <a:rPr lang="en-US" dirty="0"/>
              <a:t>Function type?</a:t>
            </a:r>
          </a:p>
          <a:p>
            <a:endParaRPr lang="en-US" dirty="0"/>
          </a:p>
          <a:p>
            <a:r>
              <a:rPr lang="en-US" dirty="0"/>
              <a:t>4 points enough for equations?</a:t>
            </a:r>
          </a:p>
          <a:p>
            <a:endParaRPr lang="en-US" dirty="0"/>
          </a:p>
          <a:p>
            <a:r>
              <a:rPr lang="en-US" dirty="0"/>
              <a:t>What do you notice about the pieces?</a:t>
            </a:r>
          </a:p>
        </p:txBody>
      </p:sp>
    </p:spTree>
    <p:extLst>
      <p:ext uri="{BB962C8B-B14F-4D97-AF65-F5344CB8AC3E}">
        <p14:creationId xmlns:p14="http://schemas.microsoft.com/office/powerpoint/2010/main" val="3373388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1005398"/>
                <a:ext cx="8673538" cy="5436965"/>
              </a:xfrm>
            </p:spPr>
            <p:txBody>
              <a:bodyPr>
                <a:normAutofit/>
              </a:bodyPr>
              <a:lstStyle/>
              <a:p>
                <a:pPr marL="0" indent="0">
                  <a:buNone/>
                </a:pPr>
                <a:r>
                  <a:rPr lang="en-US" dirty="0"/>
                  <a:t>The revenue of a company for a given month is represented as </a:t>
                </a:r>
                <a14:m>
                  <m:oMath xmlns:m="http://schemas.openxmlformats.org/officeDocument/2006/math">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=1,500</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and its costs as </a:t>
                </a:r>
                <a:br>
                  <a:rPr lang="en-US" dirty="0"/>
                </a:b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=1,500+1,000</m:t>
                    </m:r>
                    <m:r>
                      <a:rPr lang="en-US" i="1">
                        <a:latin typeface="Cambria Math" panose="02040503050406030204" pitchFamily="18" charset="0"/>
                      </a:rPr>
                      <m:t>𝑥</m:t>
                    </m:r>
                  </m:oMath>
                </a14:m>
                <a:r>
                  <a:rPr lang="en-US" dirty="0"/>
                  <a:t>.  What is the selling price, </a:t>
                </a:r>
                <a14:m>
                  <m:oMath xmlns:m="http://schemas.openxmlformats.org/officeDocument/2006/math">
                    <m:r>
                      <a:rPr lang="en-US" i="1">
                        <a:latin typeface="Cambria Math" panose="02040503050406030204" pitchFamily="18" charset="0"/>
                      </a:rPr>
                      <m:t>𝑥</m:t>
                    </m:r>
                  </m:oMath>
                </a14:m>
                <a:r>
                  <a:rPr lang="en-US" dirty="0"/>
                  <a:t>, of its product that would yield the maximum profit?  Show or explain your answer.</a:t>
                </a:r>
                <a:r>
                  <a:rPr lang="en-US" sz="2000" dirty="0">
                    <a:effectLst/>
                  </a:rPr>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1005398"/>
                <a:ext cx="8673538" cy="5436965"/>
              </a:xfrm>
              <a:blipFill>
                <a:blip r:embed="rId2"/>
                <a:stretch>
                  <a:fillRect l="-1025" t="-699" r="-102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349448-55EE-244F-8D31-68C6B2DF4A7F}"/>
              </a:ext>
            </a:extLst>
          </p:cNvPr>
          <p:cNvPicPr>
            <a:picLocks noChangeAspect="1"/>
          </p:cNvPicPr>
          <p:nvPr/>
        </p:nvPicPr>
        <p:blipFill>
          <a:blip r:embed="rId3"/>
          <a:stretch>
            <a:fillRect/>
          </a:stretch>
        </p:blipFill>
        <p:spPr>
          <a:xfrm>
            <a:off x="5628640" y="33306"/>
            <a:ext cx="3454400" cy="972092"/>
          </a:xfrm>
          <a:prstGeom prst="rect">
            <a:avLst/>
          </a:prstGeom>
        </p:spPr>
      </p:pic>
    </p:spTree>
    <p:extLst>
      <p:ext uri="{BB962C8B-B14F-4D97-AF65-F5344CB8AC3E}">
        <p14:creationId xmlns:p14="http://schemas.microsoft.com/office/powerpoint/2010/main" val="952401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normAutofit/>
          </a:bodyPr>
          <a:lstStyle/>
          <a:p>
            <a:r>
              <a:rPr lang="en-US" dirty="0"/>
              <a:t>Classwork8 #1 – 3</a:t>
            </a:r>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a:bodyPr>
          <a:lstStyle/>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r>
              <a:rPr lang="en-US" dirty="0"/>
              <a:t>Note sheet</a:t>
            </a:r>
          </a:p>
          <a:p>
            <a:r>
              <a:rPr lang="en-US" dirty="0"/>
              <a:t>Folder</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1274705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9</a:t>
            </a:r>
          </a:p>
        </p:txBody>
      </p:sp>
      <p:sp>
        <p:nvSpPr>
          <p:cNvPr id="3" name="Subtitle 2"/>
          <p:cNvSpPr>
            <a:spLocks noGrp="1"/>
          </p:cNvSpPr>
          <p:nvPr>
            <p:ph type="subTitle" idx="1"/>
          </p:nvPr>
        </p:nvSpPr>
        <p:spPr>
          <a:xfrm>
            <a:off x="685799" y="3505200"/>
            <a:ext cx="7677969" cy="1752600"/>
          </a:xfrm>
        </p:spPr>
        <p:txBody>
          <a:bodyPr/>
          <a:lstStyle/>
          <a:p>
            <a:r>
              <a:rPr lang="en-US" dirty="0"/>
              <a:t>Warm up, classwork</a:t>
            </a:r>
          </a:p>
        </p:txBody>
      </p:sp>
    </p:spTree>
    <p:extLst>
      <p:ext uri="{BB962C8B-B14F-4D97-AF65-F5344CB8AC3E}">
        <p14:creationId xmlns:p14="http://schemas.microsoft.com/office/powerpoint/2010/main" val="2887809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EC733F12-9AFC-7E45-B6C2-6E41C2FDC915}"/>
              </a:ext>
            </a:extLst>
          </p:cNvPr>
          <p:cNvSpPr>
            <a:spLocks noGrp="1"/>
          </p:cNvSpPr>
          <p:nvPr>
            <p:ph idx="1"/>
          </p:nvPr>
        </p:nvSpPr>
        <p:spPr>
          <a:xfrm>
            <a:off x="209153" y="1389404"/>
            <a:ext cx="8712200" cy="2489869"/>
          </a:xfrm>
        </p:spPr>
        <p:txBody>
          <a:bodyPr/>
          <a:lstStyle/>
          <a:p>
            <a:pPr marL="0" indent="0">
              <a:buNone/>
            </a:pPr>
            <a:r>
              <a:rPr lang="en-US" dirty="0"/>
              <a:t>What does it mean to attend to precision when modeling in mathematics?</a:t>
            </a:r>
          </a:p>
        </p:txBody>
      </p:sp>
      <p:pic>
        <p:nvPicPr>
          <p:cNvPr id="5" name="Picture 4">
            <a:extLst>
              <a:ext uri="{FF2B5EF4-FFF2-40B4-BE49-F238E27FC236}">
                <a16:creationId xmlns:a16="http://schemas.microsoft.com/office/drawing/2014/main" id="{117118A0-6235-2F48-A938-C96EF0600B12}"/>
              </a:ext>
            </a:extLst>
          </p:cNvPr>
          <p:cNvPicPr>
            <a:picLocks noChangeAspect="1"/>
          </p:cNvPicPr>
          <p:nvPr/>
        </p:nvPicPr>
        <p:blipFill>
          <a:blip r:embed="rId2"/>
          <a:stretch>
            <a:fillRect/>
          </a:stretch>
        </p:blipFill>
        <p:spPr>
          <a:xfrm>
            <a:off x="5466953" y="398804"/>
            <a:ext cx="3454400" cy="972092"/>
          </a:xfrm>
          <a:prstGeom prst="rect">
            <a:avLst/>
          </a:prstGeom>
        </p:spPr>
      </p:pic>
    </p:spTree>
    <p:extLst>
      <p:ext uri="{BB962C8B-B14F-4D97-AF65-F5344CB8AC3E}">
        <p14:creationId xmlns:p14="http://schemas.microsoft.com/office/powerpoint/2010/main" val="2554146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normAutofit lnSpcReduction="10000"/>
          </a:bodyPr>
          <a:lstStyle/>
          <a:p>
            <a:pPr marL="0" indent="0">
              <a:buNone/>
            </a:pPr>
            <a:r>
              <a:rPr lang="en-US" dirty="0"/>
              <a:t>Create a poster for your assigned problem.</a:t>
            </a:r>
          </a:p>
          <a:p>
            <a:r>
              <a:rPr lang="en-US" dirty="0"/>
              <a:t>Title</a:t>
            </a:r>
          </a:p>
          <a:p>
            <a:r>
              <a:rPr lang="en-US" dirty="0"/>
              <a:t>Answer all parts</a:t>
            </a:r>
          </a:p>
          <a:p>
            <a:r>
              <a:rPr lang="en-US" dirty="0"/>
              <a:t>Work shown</a:t>
            </a:r>
          </a:p>
          <a:p>
            <a:r>
              <a:rPr lang="en-US" dirty="0"/>
              <a:t>Graphs/tables/equations included as dictated</a:t>
            </a:r>
          </a:p>
          <a:p>
            <a:r>
              <a:rPr lang="en-US" dirty="0"/>
              <a:t>Should show the modeling cycle!</a:t>
            </a:r>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lnSpcReduction="10000"/>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r>
              <a:rPr lang="en-US" dirty="0"/>
              <a:t>PARCC practice packet</a:t>
            </a:r>
          </a:p>
          <a:p>
            <a:r>
              <a:rPr lang="en-US" dirty="0"/>
              <a:t>Note sheet</a:t>
            </a:r>
          </a:p>
          <a:p>
            <a:r>
              <a:rPr lang="en-US" dirty="0"/>
              <a:t>Folder</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1168410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5633-9D64-1441-BC96-9A5783D997BA}"/>
              </a:ext>
            </a:extLst>
          </p:cNvPr>
          <p:cNvSpPr>
            <a:spLocks noGrp="1"/>
          </p:cNvSpPr>
          <p:nvPr>
            <p:ph type="title"/>
          </p:nvPr>
        </p:nvSpPr>
        <p:spPr>
          <a:xfrm>
            <a:off x="205740" y="99060"/>
            <a:ext cx="8755380" cy="990600"/>
          </a:xfrm>
        </p:spPr>
        <p:txBody>
          <a:bodyPr/>
          <a:lstStyle/>
          <a:p>
            <a:r>
              <a:rPr lang="en-US" dirty="0"/>
              <a:t>Test Content</a:t>
            </a:r>
          </a:p>
        </p:txBody>
      </p:sp>
      <p:sp>
        <p:nvSpPr>
          <p:cNvPr id="3" name="Content Placeholder 2">
            <a:extLst>
              <a:ext uri="{FF2B5EF4-FFF2-40B4-BE49-F238E27FC236}">
                <a16:creationId xmlns:a16="http://schemas.microsoft.com/office/drawing/2014/main" id="{CE97E65D-81CB-0348-9098-337C25BDF9A4}"/>
              </a:ext>
            </a:extLst>
          </p:cNvPr>
          <p:cNvSpPr>
            <a:spLocks noGrp="1"/>
          </p:cNvSpPr>
          <p:nvPr>
            <p:ph idx="1"/>
          </p:nvPr>
        </p:nvSpPr>
        <p:spPr>
          <a:xfrm>
            <a:off x="182880" y="990600"/>
            <a:ext cx="8755380" cy="5570220"/>
          </a:xfrm>
        </p:spPr>
        <p:txBody>
          <a:bodyPr>
            <a:normAutofit lnSpcReduction="10000"/>
          </a:bodyPr>
          <a:lstStyle/>
          <a:p>
            <a:pPr marL="457200" indent="-457200">
              <a:buAutoNum type="arabicParenR"/>
            </a:pPr>
            <a:r>
              <a:rPr lang="en-US" dirty="0"/>
              <a:t>Comparing two options for payment to determine which is best </a:t>
            </a:r>
            <a:r>
              <a:rPr lang="en-US" i="1" dirty="0"/>
              <a:t>(module 3)</a:t>
            </a:r>
          </a:p>
          <a:p>
            <a:pPr marL="274320" lvl="1" indent="0">
              <a:buNone/>
            </a:pPr>
            <a:r>
              <a:rPr lang="en-US" sz="1800" i="1" dirty="0"/>
              <a:t>-- Write equations, sketch graph and determine when each option better</a:t>
            </a:r>
          </a:p>
          <a:p>
            <a:pPr marL="457200" indent="-457200">
              <a:buAutoNum type="arabicParenR"/>
            </a:pPr>
            <a:r>
              <a:rPr lang="en-US" dirty="0"/>
              <a:t>Choose best type of function from table </a:t>
            </a:r>
            <a:r>
              <a:rPr lang="en-US" i="1" dirty="0"/>
              <a:t>(module 4)</a:t>
            </a:r>
          </a:p>
          <a:p>
            <a:pPr marL="274320" lvl="1" indent="0">
              <a:buNone/>
            </a:pPr>
            <a:r>
              <a:rPr lang="en-US" sz="1800" i="1" dirty="0"/>
              <a:t> -- Choose type and explain why; Write equation; Analyze</a:t>
            </a:r>
          </a:p>
          <a:p>
            <a:pPr marL="457200" indent="-457200">
              <a:buFont typeface="+mj-lt"/>
              <a:buAutoNum type="arabicParenR"/>
            </a:pPr>
            <a:r>
              <a:rPr lang="en-US" dirty="0"/>
              <a:t>Cost/Revenue/Profit problem</a:t>
            </a:r>
          </a:p>
          <a:p>
            <a:pPr marL="457200" indent="-457200">
              <a:buFont typeface="+mj-lt"/>
              <a:buAutoNum type="arabicParenR"/>
            </a:pPr>
            <a:r>
              <a:rPr lang="en-US" dirty="0"/>
              <a:t>Using regressions to choose best model and then predict (</a:t>
            </a:r>
            <a:r>
              <a:rPr lang="en-US" i="1" dirty="0"/>
              <a:t>modules 2, 5)</a:t>
            </a:r>
          </a:p>
          <a:p>
            <a:pPr marL="457200" indent="-457200">
              <a:buFont typeface="+mj-lt"/>
              <a:buAutoNum type="arabicParenR"/>
            </a:pPr>
            <a:r>
              <a:rPr lang="en-US" dirty="0"/>
              <a:t>Analyzing quadratic </a:t>
            </a:r>
            <a:r>
              <a:rPr lang="en-US" i="1" dirty="0"/>
              <a:t>(module 4)</a:t>
            </a:r>
          </a:p>
          <a:p>
            <a:pPr marL="274320" lvl="1" indent="0">
              <a:buNone/>
            </a:pPr>
            <a:r>
              <a:rPr lang="en-US" i="1" dirty="0"/>
              <a:t>-- Use vertex to write equation</a:t>
            </a:r>
          </a:p>
          <a:p>
            <a:pPr marL="274320" lvl="1" indent="0">
              <a:buNone/>
            </a:pPr>
            <a:r>
              <a:rPr lang="en-US" i="1" dirty="0"/>
              <a:t>-- Rate of change comparison</a:t>
            </a:r>
          </a:p>
          <a:p>
            <a:pPr marL="457200" indent="-457200">
              <a:buFont typeface="+mj-lt"/>
              <a:buAutoNum type="arabicParenR"/>
            </a:pPr>
            <a:r>
              <a:rPr lang="en-US" dirty="0"/>
              <a:t>Compare quadratic and absolute value functions </a:t>
            </a:r>
            <a:r>
              <a:rPr lang="en-US" i="1" dirty="0"/>
              <a:t>(module 5)</a:t>
            </a:r>
          </a:p>
          <a:p>
            <a:pPr marL="274320" lvl="1" indent="0">
              <a:buNone/>
            </a:pPr>
            <a:r>
              <a:rPr lang="en-US" i="1" dirty="0"/>
              <a:t>-- Tables; Graphs; Equations </a:t>
            </a:r>
          </a:p>
          <a:p>
            <a:pPr marL="457200" indent="-457200">
              <a:buFont typeface="+mj-lt"/>
              <a:buAutoNum type="arabicParenR"/>
            </a:pPr>
            <a:r>
              <a:rPr lang="en-US" dirty="0"/>
              <a:t>Flatland questions</a:t>
            </a:r>
            <a:endParaRPr lang="en-US" i="1" dirty="0"/>
          </a:p>
        </p:txBody>
      </p:sp>
    </p:spTree>
    <p:extLst>
      <p:ext uri="{BB962C8B-B14F-4D97-AF65-F5344CB8AC3E}">
        <p14:creationId xmlns:p14="http://schemas.microsoft.com/office/powerpoint/2010/main" val="177373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a:t>
            </a:r>
          </a:p>
        </p:txBody>
      </p:sp>
      <p:sp>
        <p:nvSpPr>
          <p:cNvPr id="3" name="Content Placeholder 2"/>
          <p:cNvSpPr>
            <a:spLocks noGrp="1"/>
          </p:cNvSpPr>
          <p:nvPr>
            <p:ph idx="1"/>
          </p:nvPr>
        </p:nvSpPr>
        <p:spPr>
          <a:xfrm>
            <a:off x="247815" y="884850"/>
            <a:ext cx="8673538" cy="5619203"/>
          </a:xfrm>
        </p:spPr>
        <p:txBody>
          <a:bodyPr>
            <a:normAutofit/>
          </a:bodyPr>
          <a:lstStyle/>
          <a:p>
            <a:pPr marL="0" indent="0">
              <a:buNone/>
            </a:pPr>
            <a:r>
              <a:rPr lang="en-US" u="sng" dirty="0"/>
              <a:t>Graphs</a:t>
            </a:r>
            <a:r>
              <a:rPr lang="en-US" dirty="0"/>
              <a:t> can be used to represent a function/model a context.  </a:t>
            </a:r>
          </a:p>
          <a:p>
            <a:pPr marL="0" indent="0">
              <a:buNone/>
            </a:pPr>
            <a:r>
              <a:rPr lang="en-US" i="1" dirty="0"/>
              <a:t>Advantages: overall picture/story</a:t>
            </a:r>
          </a:p>
          <a:p>
            <a:pPr marL="0" indent="0">
              <a:buNone/>
            </a:pPr>
            <a:r>
              <a:rPr lang="en-US" i="1" dirty="0"/>
              <a:t>Disadvantages: estimated values</a:t>
            </a:r>
          </a:p>
          <a:p>
            <a:pPr marL="0" indent="0">
              <a:buNone/>
            </a:pPr>
            <a:endParaRPr lang="en-US" b="1" dirty="0"/>
          </a:p>
          <a:p>
            <a:pPr marL="0" indent="0">
              <a:buNone/>
            </a:pPr>
            <a:r>
              <a:rPr lang="en-US" dirty="0"/>
              <a:t>Advantage of </a:t>
            </a:r>
            <a:r>
              <a:rPr lang="en-US" u="sng" dirty="0"/>
              <a:t>writing an equation</a:t>
            </a:r>
            <a:r>
              <a:rPr lang="en-US" i="1" dirty="0"/>
              <a:t> </a:t>
            </a:r>
            <a:r>
              <a:rPr lang="en-US" dirty="0"/>
              <a:t>to model the situation:</a:t>
            </a:r>
          </a:p>
          <a:p>
            <a:r>
              <a:rPr lang="en-US" i="1" dirty="0"/>
              <a:t>Precise values, predict for values beyond the graph</a:t>
            </a:r>
          </a:p>
          <a:p>
            <a:endParaRPr lang="en-US" dirty="0"/>
          </a:p>
          <a:p>
            <a:pPr marL="0" indent="0">
              <a:buNone/>
            </a:pPr>
            <a:r>
              <a:rPr lang="en-US" u="sng" dirty="0"/>
              <a:t>To write equation</a:t>
            </a:r>
            <a:r>
              <a:rPr lang="en-US" dirty="0"/>
              <a:t>:</a:t>
            </a:r>
          </a:p>
          <a:p>
            <a:pPr marL="457200" indent="-457200">
              <a:buAutoNum type="arabicParenR"/>
            </a:pPr>
            <a:r>
              <a:rPr lang="en-US" dirty="0"/>
              <a:t>Identify variables and general relationship</a:t>
            </a:r>
          </a:p>
          <a:p>
            <a:pPr marL="457200" indent="-457200">
              <a:buAutoNum type="arabicParenR"/>
            </a:pPr>
            <a:r>
              <a:rPr lang="en-US" dirty="0"/>
              <a:t>Recognize the parent function and note key features</a:t>
            </a:r>
          </a:p>
          <a:p>
            <a:pPr marL="457200" indent="-457200">
              <a:buAutoNum type="arabicParenR"/>
            </a:pPr>
            <a:r>
              <a:rPr lang="en-US" dirty="0"/>
              <a:t>Notice transformations on the parent function</a:t>
            </a:r>
          </a:p>
        </p:txBody>
      </p:sp>
      <p:pic>
        <p:nvPicPr>
          <p:cNvPr id="5" name="Picture 4">
            <a:extLst>
              <a:ext uri="{FF2B5EF4-FFF2-40B4-BE49-F238E27FC236}">
                <a16:creationId xmlns:a16="http://schemas.microsoft.com/office/drawing/2014/main" id="{D6AF2632-92A1-FD4E-86B3-6CF0FD132469}"/>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182731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Function summary chart</a:t>
            </a:r>
          </a:p>
          <a:p>
            <a:r>
              <a:rPr lang="en-US" dirty="0"/>
              <a:t>Classwork1 #1 - 6</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Vocabulary in notebook</a:t>
            </a:r>
          </a:p>
          <a:p>
            <a:r>
              <a:rPr lang="en-US" dirty="0"/>
              <a:t>Flashcards</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1F6B630-8A52-D042-B2AB-D6F22A2E2FB1}"/>
              </a:ext>
            </a:extLst>
          </p:cNvPr>
          <p:cNvPicPr>
            <a:picLocks noChangeAspect="1"/>
          </p:cNvPicPr>
          <p:nvPr/>
        </p:nvPicPr>
        <p:blipFill>
          <a:blip r:embed="rId2"/>
          <a:stretch>
            <a:fillRect/>
          </a:stretch>
        </p:blipFill>
        <p:spPr>
          <a:xfrm>
            <a:off x="5628640" y="33306"/>
            <a:ext cx="3454400" cy="972092"/>
          </a:xfrm>
          <a:prstGeom prst="rect">
            <a:avLst/>
          </a:prstGeom>
        </p:spPr>
      </p:pic>
    </p:spTree>
    <p:extLst>
      <p:ext uri="{BB962C8B-B14F-4D97-AF65-F5344CB8AC3E}">
        <p14:creationId xmlns:p14="http://schemas.microsoft.com/office/powerpoint/2010/main" val="16633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a:xfrm>
            <a:off x="685799" y="3505200"/>
            <a:ext cx="7677969" cy="1752600"/>
          </a:xfrm>
        </p:spPr>
        <p:txBody>
          <a:bodyPr/>
          <a:lstStyle/>
          <a:p>
            <a:r>
              <a:rPr lang="en-US" dirty="0"/>
              <a:t>Warm up, notes, example, classwork</a:t>
            </a:r>
          </a:p>
        </p:txBody>
      </p:sp>
    </p:spTree>
    <p:extLst>
      <p:ext uri="{BB962C8B-B14F-4D97-AF65-F5344CB8AC3E}">
        <p14:creationId xmlns:p14="http://schemas.microsoft.com/office/powerpoint/2010/main" val="732681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10550</TotalTime>
  <Words>2767</Words>
  <Application>Microsoft Macintosh PowerPoint</Application>
  <PresentationFormat>On-screen Show (4:3)</PresentationFormat>
  <Paragraphs>454</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Cambria Math</vt:lpstr>
      <vt:lpstr>Clarity</vt:lpstr>
      <vt:lpstr>Lesson 1</vt:lpstr>
      <vt:lpstr>Warm Up</vt:lpstr>
      <vt:lpstr>PowerPoint Presentation</vt:lpstr>
      <vt:lpstr>PowerPoint Presentation</vt:lpstr>
      <vt:lpstr>Discussion</vt:lpstr>
      <vt:lpstr>Example</vt:lpstr>
      <vt:lpstr>Notes</vt:lpstr>
      <vt:lpstr>  Classwork</vt:lpstr>
      <vt:lpstr>Lesson 2</vt:lpstr>
      <vt:lpstr>Warm Up</vt:lpstr>
      <vt:lpstr>Warm Up</vt:lpstr>
      <vt:lpstr>Notes</vt:lpstr>
      <vt:lpstr>Example</vt:lpstr>
      <vt:lpstr>Example</vt:lpstr>
      <vt:lpstr>  Classwork</vt:lpstr>
      <vt:lpstr>Lesson 3</vt:lpstr>
      <vt:lpstr>Placement Test Prep</vt:lpstr>
      <vt:lpstr>Warm Up</vt:lpstr>
      <vt:lpstr>Notes</vt:lpstr>
      <vt:lpstr>Example 1</vt:lpstr>
      <vt:lpstr>Example 2</vt:lpstr>
      <vt:lpstr>Example 3</vt:lpstr>
      <vt:lpstr>  Classwork</vt:lpstr>
      <vt:lpstr>Lesson 4</vt:lpstr>
      <vt:lpstr>Placement Test Prep</vt:lpstr>
      <vt:lpstr>Warm Up</vt:lpstr>
      <vt:lpstr>Modeling</vt:lpstr>
      <vt:lpstr>Example</vt:lpstr>
      <vt:lpstr>Example</vt:lpstr>
      <vt:lpstr>Example</vt:lpstr>
      <vt:lpstr>Example</vt:lpstr>
      <vt:lpstr>  Classwork</vt:lpstr>
      <vt:lpstr>Lesson 5</vt:lpstr>
      <vt:lpstr>Placement Test Prep</vt:lpstr>
      <vt:lpstr>Warm Up</vt:lpstr>
      <vt:lpstr>Recall</vt:lpstr>
      <vt:lpstr>Recall</vt:lpstr>
      <vt:lpstr>Example 1</vt:lpstr>
      <vt:lpstr>Example 2</vt:lpstr>
      <vt:lpstr>Example 2, continued</vt:lpstr>
      <vt:lpstr>Example 2, continued</vt:lpstr>
      <vt:lpstr>  Classwork</vt:lpstr>
      <vt:lpstr>Lesson 6</vt:lpstr>
      <vt:lpstr>Placement Test Prep</vt:lpstr>
      <vt:lpstr>Warm Up</vt:lpstr>
      <vt:lpstr>Example</vt:lpstr>
      <vt:lpstr>Example</vt:lpstr>
      <vt:lpstr>Example</vt:lpstr>
      <vt:lpstr>  Classwork</vt:lpstr>
      <vt:lpstr>Lesson 7</vt:lpstr>
      <vt:lpstr>Warm Up</vt:lpstr>
      <vt:lpstr>Example</vt:lpstr>
      <vt:lpstr>Review</vt:lpstr>
      <vt:lpstr>Example 2</vt:lpstr>
      <vt:lpstr>Example 1, revisited</vt:lpstr>
      <vt:lpstr>  Classwork</vt:lpstr>
      <vt:lpstr>Lesson 8</vt:lpstr>
      <vt:lpstr>Warm Up</vt:lpstr>
      <vt:lpstr>Example 1</vt:lpstr>
      <vt:lpstr>Example 2</vt:lpstr>
      <vt:lpstr>  Classwork</vt:lpstr>
      <vt:lpstr>Lesson 9</vt:lpstr>
      <vt:lpstr>Warm Up</vt:lpstr>
      <vt:lpstr>  Classwork</vt:lpstr>
      <vt:lpstr>Test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516</cp:revision>
  <dcterms:created xsi:type="dcterms:W3CDTF">2017-09-23T20:54:56Z</dcterms:created>
  <dcterms:modified xsi:type="dcterms:W3CDTF">2019-05-13T01:03:15Z</dcterms:modified>
</cp:coreProperties>
</file>