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15"/>
  </p:notesMasterIdLst>
  <p:sldIdLst>
    <p:sldId id="278" r:id="rId2"/>
    <p:sldId id="269" r:id="rId3"/>
    <p:sldId id="273" r:id="rId4"/>
    <p:sldId id="274" r:id="rId5"/>
    <p:sldId id="275" r:id="rId6"/>
    <p:sldId id="276" r:id="rId7"/>
    <p:sldId id="277" r:id="rId8"/>
    <p:sldId id="271" r:id="rId9"/>
    <p:sldId id="270" r:id="rId10"/>
    <p:sldId id="279" r:id="rId11"/>
    <p:sldId id="281" r:id="rId12"/>
    <p:sldId id="282" r:id="rId13"/>
    <p:sldId id="272" r:id="rId14"/>
    <p:sldId id="283" r:id="rId15"/>
    <p:sldId id="284" r:id="rId16"/>
    <p:sldId id="285" r:id="rId17"/>
    <p:sldId id="280" r:id="rId18"/>
    <p:sldId id="287" r:id="rId19"/>
    <p:sldId id="290" r:id="rId20"/>
    <p:sldId id="289" r:id="rId21"/>
    <p:sldId id="288" r:id="rId22"/>
    <p:sldId id="291" r:id="rId23"/>
    <p:sldId id="292" r:id="rId24"/>
    <p:sldId id="293" r:id="rId25"/>
    <p:sldId id="294" r:id="rId26"/>
    <p:sldId id="295" r:id="rId27"/>
    <p:sldId id="300" r:id="rId28"/>
    <p:sldId id="296" r:id="rId29"/>
    <p:sldId id="298" r:id="rId30"/>
    <p:sldId id="299" r:id="rId31"/>
    <p:sldId id="301" r:id="rId32"/>
    <p:sldId id="297" r:id="rId33"/>
    <p:sldId id="310" r:id="rId34"/>
    <p:sldId id="302" r:id="rId35"/>
    <p:sldId id="303" r:id="rId36"/>
    <p:sldId id="304" r:id="rId37"/>
    <p:sldId id="305" r:id="rId38"/>
    <p:sldId id="306" r:id="rId39"/>
    <p:sldId id="307" r:id="rId40"/>
    <p:sldId id="309" r:id="rId41"/>
    <p:sldId id="308" r:id="rId42"/>
    <p:sldId id="311" r:id="rId43"/>
    <p:sldId id="312" r:id="rId44"/>
    <p:sldId id="313" r:id="rId45"/>
    <p:sldId id="321" r:id="rId46"/>
    <p:sldId id="314" r:id="rId47"/>
    <p:sldId id="325" r:id="rId48"/>
    <p:sldId id="324" r:id="rId49"/>
    <p:sldId id="323" r:id="rId50"/>
    <p:sldId id="326" r:id="rId51"/>
    <p:sldId id="322" r:id="rId52"/>
    <p:sldId id="327" r:id="rId53"/>
    <p:sldId id="332" r:id="rId54"/>
    <p:sldId id="330" r:id="rId55"/>
    <p:sldId id="331" r:id="rId56"/>
    <p:sldId id="319" r:id="rId57"/>
    <p:sldId id="320" r:id="rId58"/>
    <p:sldId id="333" r:id="rId59"/>
    <p:sldId id="334" r:id="rId60"/>
    <p:sldId id="337" r:id="rId61"/>
    <p:sldId id="340" r:id="rId62"/>
    <p:sldId id="338" r:id="rId63"/>
    <p:sldId id="341" r:id="rId64"/>
    <p:sldId id="339" r:id="rId65"/>
    <p:sldId id="335" r:id="rId66"/>
    <p:sldId id="336" r:id="rId67"/>
    <p:sldId id="342" r:id="rId68"/>
    <p:sldId id="343" r:id="rId69"/>
    <p:sldId id="344" r:id="rId70"/>
    <p:sldId id="345" r:id="rId71"/>
    <p:sldId id="347" r:id="rId72"/>
    <p:sldId id="348" r:id="rId73"/>
    <p:sldId id="346" r:id="rId74"/>
    <p:sldId id="388" r:id="rId75"/>
    <p:sldId id="349" r:id="rId76"/>
    <p:sldId id="350" r:id="rId77"/>
    <p:sldId id="351" r:id="rId78"/>
    <p:sldId id="352" r:id="rId79"/>
    <p:sldId id="354" r:id="rId80"/>
    <p:sldId id="353" r:id="rId81"/>
    <p:sldId id="356" r:id="rId82"/>
    <p:sldId id="355" r:id="rId83"/>
    <p:sldId id="357" r:id="rId84"/>
    <p:sldId id="358" r:id="rId85"/>
    <p:sldId id="359" r:id="rId86"/>
    <p:sldId id="361" r:id="rId87"/>
    <p:sldId id="360" r:id="rId88"/>
    <p:sldId id="362" r:id="rId89"/>
    <p:sldId id="363" r:id="rId90"/>
    <p:sldId id="365" r:id="rId91"/>
    <p:sldId id="364" r:id="rId92"/>
    <p:sldId id="366" r:id="rId93"/>
    <p:sldId id="367" r:id="rId94"/>
    <p:sldId id="368" r:id="rId95"/>
    <p:sldId id="369" r:id="rId96"/>
    <p:sldId id="370" r:id="rId97"/>
    <p:sldId id="371" r:id="rId98"/>
    <p:sldId id="372" r:id="rId99"/>
    <p:sldId id="373" r:id="rId100"/>
    <p:sldId id="374" r:id="rId101"/>
    <p:sldId id="375" r:id="rId102"/>
    <p:sldId id="377" r:id="rId103"/>
    <p:sldId id="378" r:id="rId104"/>
    <p:sldId id="379" r:id="rId105"/>
    <p:sldId id="380" r:id="rId106"/>
    <p:sldId id="381" r:id="rId107"/>
    <p:sldId id="376" r:id="rId108"/>
    <p:sldId id="382" r:id="rId109"/>
    <p:sldId id="383" r:id="rId110"/>
    <p:sldId id="384" r:id="rId111"/>
    <p:sldId id="386" r:id="rId112"/>
    <p:sldId id="387" r:id="rId113"/>
    <p:sldId id="385"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97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7D9A2-4276-4913-BD55-C616ADBF163F}" type="datetimeFigureOut">
              <a:rPr lang="en-US" smtClean="0"/>
              <a:pPr/>
              <a:t>10/25/2018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FD5DC-82E1-41FB-B481-E45EAD246C1D}" type="slidenum">
              <a:rPr lang="en-US" smtClean="0"/>
              <a:pPr/>
              <a:t>‹#›</a:t>
            </a:fld>
            <a:endParaRPr lang="en-US"/>
          </a:p>
        </p:txBody>
      </p:sp>
    </p:spTree>
    <p:extLst>
      <p:ext uri="{BB962C8B-B14F-4D97-AF65-F5344CB8AC3E}">
        <p14:creationId xmlns:p14="http://schemas.microsoft.com/office/powerpoint/2010/main" val="211648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FD5DC-82E1-41FB-B481-E45EAD246C1D}" type="slidenum">
              <a:rPr lang="en-US" smtClean="0"/>
              <a:pPr/>
              <a:t>52</a:t>
            </a:fld>
            <a:endParaRPr lang="en-US"/>
          </a:p>
        </p:txBody>
      </p:sp>
    </p:spTree>
    <p:extLst>
      <p:ext uri="{BB962C8B-B14F-4D97-AF65-F5344CB8AC3E}">
        <p14:creationId xmlns:p14="http://schemas.microsoft.com/office/powerpoint/2010/main" val="163321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FD5DC-82E1-41FB-B481-E45EAD246C1D}" type="slidenum">
              <a:rPr lang="en-US" smtClean="0"/>
              <a:pPr/>
              <a:t>79</a:t>
            </a:fld>
            <a:endParaRPr lang="en-US"/>
          </a:p>
        </p:txBody>
      </p:sp>
    </p:spTree>
    <p:extLst>
      <p:ext uri="{BB962C8B-B14F-4D97-AF65-F5344CB8AC3E}">
        <p14:creationId xmlns:p14="http://schemas.microsoft.com/office/powerpoint/2010/main" val="240064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Thursday, October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Thursday, October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Thursday, October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Thursday, October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Thursday, October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Thursday, October 25,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Thursday, October 25,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Thursday, October 25,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Thursday, October 25,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Thursday, October 25,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Thursday, October 25,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Thursday, October 25,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harpercollege.edu/~skoswatt/?RigidMotions/translation.html"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harpercollege.edu/~skoswatt/RigidMotions/reflection.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harpercollege.edu/~skoswatt/RigidMotions/reflection.html"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harpercollege.edu/~skoswatt/RigidMotions/reflection.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hyperlink" Target="http://www.harpercollege.edu/~skoswatt/RigidMotions/rotatecw.html" TargetMode="External"/><Relationship Id="rId2" Type="http://schemas.openxmlformats.org/officeDocument/2006/relationships/hyperlink" Target="http://www.harpercollege.edu/~skoswatt/RigidMotions/rotateccw.html"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youtu.be/O2XPy3ZLU7Y"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hyperlink" Target="http://youtu.be/O2XPy3ZLU7Y"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Congruence</a:t>
            </a:r>
            <a:endParaRPr lang="en-US" dirty="0"/>
          </a:p>
        </p:txBody>
      </p:sp>
      <p:sp>
        <p:nvSpPr>
          <p:cNvPr id="3" name="Subtitle 2"/>
          <p:cNvSpPr>
            <a:spLocks noGrp="1"/>
          </p:cNvSpPr>
          <p:nvPr>
            <p:ph type="subTitle" idx="1"/>
          </p:nvPr>
        </p:nvSpPr>
        <p:spPr/>
        <p:txBody>
          <a:bodyPr/>
          <a:lstStyle/>
          <a:p>
            <a:r>
              <a:rPr lang="en-US" dirty="0" smtClean="0"/>
              <a:t>Eureka Math</a:t>
            </a:r>
          </a:p>
          <a:p>
            <a:r>
              <a:rPr lang="en-US" dirty="0" smtClean="0"/>
              <a:t>8</a:t>
            </a:r>
            <a:r>
              <a:rPr lang="en-US" baseline="30000" dirty="0" smtClean="0"/>
              <a:t>th</a:t>
            </a:r>
            <a:r>
              <a:rPr lang="en-US" dirty="0" smtClean="0"/>
              <a:t> Grade Module 2</a:t>
            </a:r>
            <a:endParaRPr lang="en-US"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2</a:t>
            </a:r>
            <a:endParaRPr lang="en-US" dirty="0"/>
          </a:p>
        </p:txBody>
      </p:sp>
      <p:sp>
        <p:nvSpPr>
          <p:cNvPr id="3" name="Subtitle 2"/>
          <p:cNvSpPr>
            <a:spLocks noGrp="1"/>
          </p:cNvSpPr>
          <p:nvPr>
            <p:ph type="subTitle" idx="1"/>
          </p:nvPr>
        </p:nvSpPr>
        <p:spPr/>
        <p:txBody>
          <a:bodyPr/>
          <a:lstStyle/>
          <a:p>
            <a:r>
              <a:rPr lang="en-US" dirty="0" smtClean="0"/>
              <a:t>Notes, Examples, workshop</a:t>
            </a:r>
            <a:endParaRPr lang="en-US" dirty="0"/>
          </a:p>
        </p:txBody>
      </p:sp>
    </p:spTree>
    <p:extLst>
      <p:ext uri="{BB962C8B-B14F-4D97-AF65-F5344CB8AC3E}">
        <p14:creationId xmlns:p14="http://schemas.microsoft.com/office/powerpoint/2010/main" val="1703792681"/>
      </p:ext>
    </p:extLst>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normAutofit/>
          </a:bodyPr>
          <a:lstStyle/>
          <a:p>
            <a:r>
              <a:rPr lang="en-US" dirty="0" smtClean="0"/>
              <a:t>Finish lesson 13 </a:t>
            </a:r>
            <a:r>
              <a:rPr lang="en-US" dirty="0" err="1" smtClean="0"/>
              <a:t>cw</a:t>
            </a:r>
            <a:endParaRPr lang="en-US" dirty="0" smtClean="0"/>
          </a:p>
          <a:p>
            <a:r>
              <a:rPr lang="en-US" dirty="0" smtClean="0"/>
              <a:t>Lesson 14 </a:t>
            </a:r>
            <a:r>
              <a:rPr lang="en-US" dirty="0" err="1" smtClean="0"/>
              <a:t>cw</a:t>
            </a:r>
            <a:r>
              <a:rPr lang="en-US" dirty="0" smtClean="0"/>
              <a:t> #1-6</a:t>
            </a:r>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a:t>
            </a:r>
            <a:r>
              <a:rPr lang="en-US" sz="3200" dirty="0" smtClean="0"/>
              <a:t>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PARCC </a:t>
            </a:r>
            <a:r>
              <a:rPr lang="en-US" dirty="0" smtClean="0"/>
              <a:t>task on sheet protector</a:t>
            </a:r>
          </a:p>
          <a:p>
            <a:r>
              <a:rPr lang="en-US" dirty="0" smtClean="0"/>
              <a:t>Test corrections</a:t>
            </a:r>
          </a:p>
          <a:p>
            <a:r>
              <a:rPr lang="en-US" dirty="0" smtClean="0"/>
              <a:t>Fluency work</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211011034"/>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15</a:t>
            </a:r>
            <a:endParaRPr lang="en-US" dirty="0"/>
          </a:p>
        </p:txBody>
      </p:sp>
      <p:sp>
        <p:nvSpPr>
          <p:cNvPr id="3" name="Subtitle 2"/>
          <p:cNvSpPr>
            <a:spLocks noGrp="1"/>
          </p:cNvSpPr>
          <p:nvPr>
            <p:ph type="subTitle" idx="1"/>
          </p:nvPr>
        </p:nvSpPr>
        <p:spPr/>
        <p:txBody>
          <a:bodyPr/>
          <a:lstStyle/>
          <a:p>
            <a:r>
              <a:rPr lang="en-US" dirty="0" smtClean="0"/>
              <a:t>Notes, discussion, examples, workshop</a:t>
            </a:r>
            <a:endParaRPr lang="en-US" dirty="0"/>
          </a:p>
        </p:txBody>
      </p:sp>
    </p:spTree>
    <p:extLst>
      <p:ext uri="{BB962C8B-B14F-4D97-AF65-F5344CB8AC3E}">
        <p14:creationId xmlns:p14="http://schemas.microsoft.com/office/powerpoint/2010/main" val="3655557904"/>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902" y="1005840"/>
            <a:ext cx="5165765" cy="285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7566" y="311331"/>
            <a:ext cx="8229600" cy="694509"/>
          </a:xfrm>
        </p:spPr>
        <p:txBody>
          <a:bodyPr>
            <a:normAutofit fontScale="90000"/>
          </a:bodyPr>
          <a:lstStyle/>
          <a:p>
            <a:r>
              <a:rPr lang="en-US" dirty="0" smtClean="0"/>
              <a:t>Notes</a:t>
            </a:r>
            <a:endParaRPr lang="en-US" dirty="0"/>
          </a:p>
        </p:txBody>
      </p:sp>
      <p:sp>
        <p:nvSpPr>
          <p:cNvPr id="3" name="TextBox 2"/>
          <p:cNvSpPr txBox="1"/>
          <p:nvPr/>
        </p:nvSpPr>
        <p:spPr>
          <a:xfrm>
            <a:off x="352697" y="4632959"/>
            <a:ext cx="8556172" cy="1200329"/>
          </a:xfrm>
          <a:prstGeom prst="rect">
            <a:avLst/>
          </a:prstGeom>
          <a:noFill/>
        </p:spPr>
        <p:txBody>
          <a:bodyPr wrap="square" rtlCol="0">
            <a:spAutoFit/>
          </a:bodyPr>
          <a:lstStyle/>
          <a:p>
            <a:r>
              <a:rPr lang="en-US" sz="2400" dirty="0" smtClean="0"/>
              <a:t>Legs – the shorter two sides of a right triangle (a and b)</a:t>
            </a:r>
          </a:p>
          <a:p>
            <a:r>
              <a:rPr lang="en-US" sz="2400" dirty="0" smtClean="0"/>
              <a:t>Hypotenuse – the longest side of a right triangle across from </a:t>
            </a:r>
          </a:p>
          <a:p>
            <a:r>
              <a:rPr lang="en-US" sz="2400" dirty="0"/>
              <a:t>	</a:t>
            </a:r>
            <a:r>
              <a:rPr lang="en-US" sz="2400" dirty="0" smtClean="0"/>
              <a:t>the right angle (c)</a:t>
            </a:r>
            <a:endParaRPr lang="en-US" sz="2400" dirty="0"/>
          </a:p>
        </p:txBody>
      </p:sp>
      <p:sp>
        <p:nvSpPr>
          <p:cNvPr id="5" name="TextBox 4"/>
          <p:cNvSpPr txBox="1"/>
          <p:nvPr/>
        </p:nvSpPr>
        <p:spPr>
          <a:xfrm>
            <a:off x="3801291" y="705394"/>
            <a:ext cx="4976949" cy="1569660"/>
          </a:xfrm>
          <a:prstGeom prst="rect">
            <a:avLst/>
          </a:prstGeom>
          <a:noFill/>
        </p:spPr>
        <p:txBody>
          <a:bodyPr wrap="square" rtlCol="0">
            <a:spAutoFit/>
          </a:bodyPr>
          <a:lstStyle/>
          <a:p>
            <a:r>
              <a:rPr lang="en-US" sz="2400" dirty="0" smtClean="0"/>
              <a:t>The </a:t>
            </a:r>
            <a:r>
              <a:rPr lang="en-US" sz="2400" u="sng" dirty="0" smtClean="0"/>
              <a:t>Pythagorean Theorem </a:t>
            </a:r>
            <a:r>
              <a:rPr lang="en-US" sz="2400" dirty="0" smtClean="0"/>
              <a:t>States:</a:t>
            </a:r>
          </a:p>
          <a:p>
            <a:endParaRPr lang="en-US" sz="1200" dirty="0" smtClean="0"/>
          </a:p>
          <a:p>
            <a:pPr algn="ctr"/>
            <a:r>
              <a:rPr lang="en-US" sz="2400" dirty="0" smtClean="0"/>
              <a:t>a</a:t>
            </a:r>
            <a:r>
              <a:rPr lang="en-US" sz="2400" baseline="30000" dirty="0" smtClean="0"/>
              <a:t>2</a:t>
            </a:r>
            <a:r>
              <a:rPr lang="en-US" sz="2400" dirty="0" smtClean="0"/>
              <a:t> + b</a:t>
            </a:r>
            <a:r>
              <a:rPr lang="en-US" sz="2400" baseline="30000" dirty="0" smtClean="0"/>
              <a:t>2</a:t>
            </a:r>
            <a:r>
              <a:rPr lang="en-US" sz="2400" dirty="0" smtClean="0"/>
              <a:t> = c</a:t>
            </a:r>
            <a:r>
              <a:rPr lang="en-US" sz="2400" baseline="30000" dirty="0" smtClean="0"/>
              <a:t>2</a:t>
            </a:r>
          </a:p>
          <a:p>
            <a:pPr algn="ctr"/>
            <a:endParaRPr lang="en-US" sz="1200" dirty="0" smtClean="0"/>
          </a:p>
          <a:p>
            <a:pPr algn="ctr"/>
            <a:r>
              <a:rPr lang="en-US" sz="2400" dirty="0" smtClean="0"/>
              <a:t>leg</a:t>
            </a:r>
            <a:r>
              <a:rPr lang="en-US" sz="2400" baseline="30000" dirty="0" smtClean="0"/>
              <a:t>2</a:t>
            </a:r>
            <a:r>
              <a:rPr lang="en-US" sz="2400" dirty="0" smtClean="0"/>
              <a:t> + leg</a:t>
            </a:r>
            <a:r>
              <a:rPr lang="en-US" sz="2400" baseline="30000" dirty="0" smtClean="0"/>
              <a:t>2</a:t>
            </a:r>
            <a:r>
              <a:rPr lang="en-US" sz="2400" dirty="0" smtClean="0"/>
              <a:t> = hypotenuse</a:t>
            </a:r>
            <a:r>
              <a:rPr lang="en-US" sz="2400" baseline="30000" dirty="0" smtClean="0"/>
              <a:t>2</a:t>
            </a:r>
            <a:endParaRPr lang="en-US" sz="2400" baseline="30000" dirty="0"/>
          </a:p>
        </p:txBody>
      </p:sp>
    </p:spTree>
    <p:extLst>
      <p:ext uri="{BB962C8B-B14F-4D97-AF65-F5344CB8AC3E}">
        <p14:creationId xmlns:p14="http://schemas.microsoft.com/office/powerpoint/2010/main" val="2414654091"/>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9123"/>
            <a:ext cx="5723837" cy="576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769796"/>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829"/>
            <a:ext cx="8229600" cy="990600"/>
          </a:xfrm>
        </p:spPr>
        <p:txBody>
          <a:bodyPr/>
          <a:lstStyle/>
          <a:p>
            <a:r>
              <a:rPr lang="en-US" dirty="0" smtClean="0"/>
              <a:t>Example 1</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1197429"/>
            <a:ext cx="8752458" cy="321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11339"/>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829"/>
            <a:ext cx="8229600" cy="990600"/>
          </a:xfrm>
        </p:spPr>
        <p:txBody>
          <a:bodyPr/>
          <a:lstStyle/>
          <a:p>
            <a:r>
              <a:rPr lang="en-US" dirty="0" smtClean="0"/>
              <a:t>Example 2</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761" y="1197429"/>
            <a:ext cx="8760140" cy="364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738715"/>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normAutofit/>
          </a:bodyPr>
          <a:lstStyle/>
          <a:p>
            <a:r>
              <a:rPr lang="en-US" dirty="0" smtClean="0"/>
              <a:t>Lesson ALL 11-14 classwork and homework</a:t>
            </a:r>
          </a:p>
          <a:p>
            <a:r>
              <a:rPr lang="en-US" dirty="0" smtClean="0"/>
              <a:t>Lesson 15 #1-5</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a:t>
            </a:r>
            <a:r>
              <a:rPr lang="en-US" sz="3200" dirty="0" smtClean="0"/>
              <a:t>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PARCC </a:t>
            </a:r>
            <a:r>
              <a:rPr lang="en-US" dirty="0" smtClean="0"/>
              <a:t>task on sheet protector</a:t>
            </a:r>
          </a:p>
          <a:p>
            <a:r>
              <a:rPr lang="en-US" dirty="0" smtClean="0"/>
              <a:t>Extra practice sheets</a:t>
            </a:r>
          </a:p>
          <a:p>
            <a:r>
              <a:rPr lang="en-US" dirty="0" smtClean="0"/>
              <a:t>Notes </a:t>
            </a:r>
            <a:r>
              <a:rPr lang="en-US" dirty="0" smtClean="0"/>
              <a:t>sheet</a:t>
            </a:r>
          </a:p>
          <a:p>
            <a:r>
              <a:rPr lang="en-US" dirty="0" smtClean="0"/>
              <a:t>Organize folder</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035201973"/>
      </p:ext>
    </p:extLst>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16</a:t>
            </a:r>
            <a:endParaRPr lang="en-US" dirty="0"/>
          </a:p>
        </p:txBody>
      </p:sp>
      <p:sp>
        <p:nvSpPr>
          <p:cNvPr id="3" name="Subtitle 2"/>
          <p:cNvSpPr>
            <a:spLocks noGrp="1"/>
          </p:cNvSpPr>
          <p:nvPr>
            <p:ph type="subTitle" idx="1"/>
          </p:nvPr>
        </p:nvSpPr>
        <p:spPr/>
        <p:txBody>
          <a:bodyPr/>
          <a:lstStyle/>
          <a:p>
            <a:r>
              <a:rPr lang="en-US" dirty="0" smtClean="0"/>
              <a:t>Examples, workshop</a:t>
            </a:r>
            <a:endParaRPr lang="en-US" dirty="0"/>
          </a:p>
        </p:txBody>
      </p:sp>
    </p:spTree>
    <p:extLst>
      <p:ext uri="{BB962C8B-B14F-4D97-AF65-F5344CB8AC3E}">
        <p14:creationId xmlns:p14="http://schemas.microsoft.com/office/powerpoint/2010/main" val="1445090459"/>
      </p:ext>
    </p:extLst>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93766"/>
            <a:ext cx="8229600" cy="990600"/>
          </a:xfrm>
        </p:spPr>
        <p:txBody>
          <a:bodyPr/>
          <a:lstStyle/>
          <a:p>
            <a:r>
              <a:rPr lang="en-US" dirty="0" smtClean="0"/>
              <a:t>Example 1</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0767" y="1699396"/>
            <a:ext cx="2316072" cy="432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65760" y="1038497"/>
            <a:ext cx="8229600" cy="1443446"/>
          </a:xfrm>
        </p:spPr>
        <p:txBody>
          <a:bodyPr/>
          <a:lstStyle/>
          <a:p>
            <a:pPr marL="0" indent="0">
              <a:buNone/>
            </a:pPr>
            <a:r>
              <a:rPr lang="en-US" dirty="0" smtClean="0"/>
              <a:t>Given a right triangle with a hypotenuse length of 13 units and a leg length of 5 units, as shown, what is the length of the other leg?</a:t>
            </a:r>
            <a:endParaRPr lang="en-US" dirty="0"/>
          </a:p>
        </p:txBody>
      </p:sp>
    </p:spTree>
    <p:extLst>
      <p:ext uri="{BB962C8B-B14F-4D97-AF65-F5344CB8AC3E}">
        <p14:creationId xmlns:p14="http://schemas.microsoft.com/office/powerpoint/2010/main" val="4086693798"/>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93766"/>
            <a:ext cx="8229600" cy="990600"/>
          </a:xfrm>
        </p:spPr>
        <p:txBody>
          <a:bodyPr/>
          <a:lstStyle/>
          <a:p>
            <a:r>
              <a:rPr lang="en-US" dirty="0" smtClean="0"/>
              <a:t>Example 2</a:t>
            </a:r>
            <a:endParaRPr lang="en-US" dirty="0"/>
          </a:p>
        </p:txBody>
      </p:sp>
      <p:sp>
        <p:nvSpPr>
          <p:cNvPr id="3" name="Content Placeholder 2"/>
          <p:cNvSpPr>
            <a:spLocks noGrp="1"/>
          </p:cNvSpPr>
          <p:nvPr>
            <p:ph idx="1"/>
          </p:nvPr>
        </p:nvSpPr>
        <p:spPr>
          <a:xfrm>
            <a:off x="365760" y="1038497"/>
            <a:ext cx="8229600" cy="1443446"/>
          </a:xfrm>
        </p:spPr>
        <p:txBody>
          <a:bodyPr/>
          <a:lstStyle/>
          <a:p>
            <a:pPr marL="0" indent="0">
              <a:buNone/>
            </a:pPr>
            <a:r>
              <a:rPr lang="en-US" dirty="0" smtClean="0"/>
              <a:t>Real world: Suppose you have a ladder of length 13 feet and to make it sturdy you need it to be placed 5 feet away from a building. How far up the wall can it reach?</a:t>
            </a:r>
            <a:endParaRPr lang="en-US" dirty="0"/>
          </a:p>
        </p:txBody>
      </p:sp>
    </p:spTree>
    <p:extLst>
      <p:ext uri="{BB962C8B-B14F-4D97-AF65-F5344CB8AC3E}">
        <p14:creationId xmlns:p14="http://schemas.microsoft.com/office/powerpoint/2010/main" val="141706214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0-08 at 8.44.27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557" y="1388869"/>
            <a:ext cx="7112000" cy="3136900"/>
          </a:xfrm>
          <a:prstGeom prst="rect">
            <a:avLst/>
          </a:prstGeom>
        </p:spPr>
      </p:pic>
      <p:sp>
        <p:nvSpPr>
          <p:cNvPr id="3" name="Title 2"/>
          <p:cNvSpPr>
            <a:spLocks noGrp="1"/>
          </p:cNvSpPr>
          <p:nvPr>
            <p:ph type="title"/>
          </p:nvPr>
        </p:nvSpPr>
        <p:spPr/>
        <p:txBody>
          <a:bodyPr/>
          <a:lstStyle/>
          <a:p>
            <a:r>
              <a:rPr lang="en-US" dirty="0" smtClean="0"/>
              <a:t>What’s the easiest transformation?</a:t>
            </a:r>
            <a:endParaRPr lang="en-US" dirty="0"/>
          </a:p>
        </p:txBody>
      </p:sp>
    </p:spTree>
    <p:extLst>
      <p:ext uri="{BB962C8B-B14F-4D97-AF65-F5344CB8AC3E}">
        <p14:creationId xmlns:p14="http://schemas.microsoft.com/office/powerpoint/2010/main" val="4207346320"/>
      </p:ext>
    </p:extLst>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93766"/>
            <a:ext cx="8229600" cy="990600"/>
          </a:xfrm>
        </p:spPr>
        <p:txBody>
          <a:bodyPr/>
          <a:lstStyle/>
          <a:p>
            <a:r>
              <a:rPr lang="en-US" dirty="0" smtClean="0"/>
              <a:t>Example 3</a:t>
            </a:r>
            <a:endParaRPr lang="en-US" dirty="0"/>
          </a:p>
        </p:txBody>
      </p:sp>
      <p:sp>
        <p:nvSpPr>
          <p:cNvPr id="3" name="Content Placeholder 2"/>
          <p:cNvSpPr>
            <a:spLocks noGrp="1"/>
          </p:cNvSpPr>
          <p:nvPr>
            <p:ph idx="1"/>
          </p:nvPr>
        </p:nvSpPr>
        <p:spPr>
          <a:xfrm>
            <a:off x="365760" y="1038497"/>
            <a:ext cx="8229600" cy="1443446"/>
          </a:xfrm>
        </p:spPr>
        <p:txBody>
          <a:bodyPr/>
          <a:lstStyle/>
          <a:p>
            <a:pPr marL="0" indent="0">
              <a:buNone/>
            </a:pPr>
            <a:r>
              <a:rPr lang="en-US" dirty="0" smtClean="0"/>
              <a:t>Given a right triangle with a hypotenuse of 15 units and a leg length of 9 units, what is the length of the other leg?</a:t>
            </a:r>
            <a:endParaRPr lang="en-US" dirty="0"/>
          </a:p>
        </p:txBody>
      </p:sp>
    </p:spTree>
    <p:extLst>
      <p:ext uri="{BB962C8B-B14F-4D97-AF65-F5344CB8AC3E}">
        <p14:creationId xmlns:p14="http://schemas.microsoft.com/office/powerpoint/2010/main" val="4202481783"/>
      </p:ext>
    </p:extLst>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93766"/>
            <a:ext cx="8229600" cy="990600"/>
          </a:xfrm>
        </p:spPr>
        <p:txBody>
          <a:bodyPr/>
          <a:lstStyle/>
          <a:p>
            <a:r>
              <a:rPr lang="en-US" dirty="0" smtClean="0"/>
              <a:t>Example 4</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554" y="1774507"/>
            <a:ext cx="6217783" cy="445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65760" y="1038497"/>
            <a:ext cx="8229600" cy="1443446"/>
          </a:xfrm>
        </p:spPr>
        <p:txBody>
          <a:bodyPr/>
          <a:lstStyle/>
          <a:p>
            <a:pPr marL="0" indent="0">
              <a:buNone/>
            </a:pPr>
            <a:r>
              <a:rPr lang="en-US" dirty="0" smtClean="0"/>
              <a:t>The Pythagorean Theorem also helps us find distances on a coordinate plane.</a:t>
            </a:r>
            <a:endParaRPr lang="en-US" dirty="0"/>
          </a:p>
        </p:txBody>
      </p:sp>
    </p:spTree>
    <p:extLst>
      <p:ext uri="{BB962C8B-B14F-4D97-AF65-F5344CB8AC3E}">
        <p14:creationId xmlns:p14="http://schemas.microsoft.com/office/powerpoint/2010/main" val="594500644"/>
      </p:ext>
    </p:extLst>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93766"/>
            <a:ext cx="8229600" cy="990600"/>
          </a:xfrm>
        </p:spPr>
        <p:txBody>
          <a:bodyPr/>
          <a:lstStyle/>
          <a:p>
            <a:r>
              <a:rPr lang="en-US" dirty="0" smtClean="0"/>
              <a:t>Example 5</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881" y="1692915"/>
            <a:ext cx="7157348" cy="319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65760" y="1038497"/>
            <a:ext cx="8229600" cy="1443446"/>
          </a:xfrm>
        </p:spPr>
        <p:txBody>
          <a:bodyPr/>
          <a:lstStyle/>
          <a:p>
            <a:pPr marL="0" indent="0">
              <a:buNone/>
            </a:pPr>
            <a:r>
              <a:rPr lang="en-US" dirty="0" smtClean="0"/>
              <a:t>The Pythagorean Theorem also applies to the length of a diagonal in a rectangle.</a:t>
            </a:r>
            <a:endParaRPr lang="en-US" dirty="0"/>
          </a:p>
        </p:txBody>
      </p:sp>
    </p:spTree>
    <p:extLst>
      <p:ext uri="{BB962C8B-B14F-4D97-AF65-F5344CB8AC3E}">
        <p14:creationId xmlns:p14="http://schemas.microsoft.com/office/powerpoint/2010/main" val="978099829"/>
      </p:ext>
    </p:extLst>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normAutofit/>
          </a:bodyPr>
          <a:lstStyle/>
          <a:p>
            <a:r>
              <a:rPr lang="en-US" dirty="0" smtClean="0"/>
              <a:t>Lesson ALL 11-14 classwork and homework</a:t>
            </a:r>
          </a:p>
          <a:p>
            <a:r>
              <a:rPr lang="en-US" dirty="0" smtClean="0"/>
              <a:t>Lesson 15 #1-5</a:t>
            </a:r>
          </a:p>
          <a:p>
            <a:r>
              <a:rPr lang="en-US" dirty="0" smtClean="0"/>
              <a:t>Lesson 16 #1-6</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a:t>
            </a:r>
            <a:r>
              <a:rPr lang="en-US" sz="3200" dirty="0" smtClean="0"/>
              <a:t>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PARCC </a:t>
            </a:r>
            <a:r>
              <a:rPr lang="en-US" dirty="0" smtClean="0"/>
              <a:t>task on sheet protector</a:t>
            </a:r>
          </a:p>
          <a:p>
            <a:r>
              <a:rPr lang="en-US" dirty="0" smtClean="0"/>
              <a:t>Extra practice sheets</a:t>
            </a:r>
          </a:p>
          <a:p>
            <a:r>
              <a:rPr lang="en-US" dirty="0" smtClean="0"/>
              <a:t>Notes sheet</a:t>
            </a:r>
          </a:p>
          <a:p>
            <a:r>
              <a:rPr lang="en-US" dirty="0" smtClean="0"/>
              <a:t>Organize folder</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34485950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209006"/>
            <a:ext cx="8229600" cy="747930"/>
          </a:xfrm>
        </p:spPr>
        <p:txBody>
          <a:bodyPr/>
          <a:lstStyle/>
          <a:p>
            <a:r>
              <a:rPr lang="en-US" dirty="0" smtClean="0"/>
              <a:t>Notes - Translations</a:t>
            </a:r>
            <a:endParaRPr lang="en-US" dirty="0"/>
          </a:p>
        </p:txBody>
      </p:sp>
      <p:sp>
        <p:nvSpPr>
          <p:cNvPr id="3" name="Content Placeholder 2"/>
          <p:cNvSpPr>
            <a:spLocks noGrp="1"/>
          </p:cNvSpPr>
          <p:nvPr>
            <p:ph idx="1"/>
          </p:nvPr>
        </p:nvSpPr>
        <p:spPr>
          <a:xfrm>
            <a:off x="213360" y="983062"/>
            <a:ext cx="8229600" cy="5326299"/>
          </a:xfrm>
        </p:spPr>
        <p:txBody>
          <a:bodyPr>
            <a:normAutofit/>
          </a:bodyPr>
          <a:lstStyle/>
          <a:p>
            <a:pPr marL="0" indent="0">
              <a:buNone/>
            </a:pPr>
            <a:r>
              <a:rPr lang="en-US" sz="2800" dirty="0" smtClean="0"/>
              <a:t>Vector </a:t>
            </a:r>
            <a:r>
              <a:rPr lang="mr-IN" sz="2800" dirty="0" smtClean="0"/>
              <a:t>–</a:t>
            </a:r>
            <a:r>
              <a:rPr lang="en-US" sz="2800" dirty="0" smtClean="0"/>
              <a:t> a directed line segment </a:t>
            </a:r>
          </a:p>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2800" dirty="0" smtClean="0"/>
              <a:t>Translation </a:t>
            </a:r>
            <a:r>
              <a:rPr lang="mr-IN" sz="2800" dirty="0" smtClean="0"/>
              <a:t>–</a:t>
            </a:r>
            <a:r>
              <a:rPr lang="en-US" sz="2800" dirty="0" smtClean="0"/>
              <a:t> a slide along a given vector</a:t>
            </a:r>
          </a:p>
          <a:p>
            <a:pPr marL="0" indent="0">
              <a:buNone/>
            </a:pPr>
            <a:endParaRPr lang="en-US" sz="2800" dirty="0" smtClean="0"/>
          </a:p>
        </p:txBody>
      </p:sp>
      <p:pic>
        <p:nvPicPr>
          <p:cNvPr id="4" name="Picture 3" descr="Screen Shot 2017-10-08 at 8.46.20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092" y="1588545"/>
            <a:ext cx="6807200" cy="1231900"/>
          </a:xfrm>
          <a:prstGeom prst="rect">
            <a:avLst/>
          </a:prstGeom>
        </p:spPr>
      </p:pic>
    </p:spTree>
    <p:extLst>
      <p:ext uri="{BB962C8B-B14F-4D97-AF65-F5344CB8AC3E}">
        <p14:creationId xmlns:p14="http://schemas.microsoft.com/office/powerpoint/2010/main" val="301731636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54"/>
            <a:ext cx="8229600" cy="747930"/>
          </a:xfrm>
        </p:spPr>
        <p:txBody>
          <a:bodyPr/>
          <a:lstStyle/>
          <a:p>
            <a:r>
              <a:rPr lang="en-US" dirty="0" smtClean="0"/>
              <a:t>Example 1</a:t>
            </a:r>
            <a:endParaRPr lang="en-US" dirty="0"/>
          </a:p>
        </p:txBody>
      </p:sp>
      <p:sp>
        <p:nvSpPr>
          <p:cNvPr id="3" name="Content Placeholder 2"/>
          <p:cNvSpPr>
            <a:spLocks noGrp="1"/>
          </p:cNvSpPr>
          <p:nvPr>
            <p:ph idx="1"/>
          </p:nvPr>
        </p:nvSpPr>
        <p:spPr>
          <a:xfrm>
            <a:off x="457200" y="904684"/>
            <a:ext cx="8229600" cy="3682117"/>
          </a:xfrm>
        </p:spPr>
        <p:txBody>
          <a:bodyPr>
            <a:normAutofit/>
          </a:bodyPr>
          <a:lstStyle/>
          <a:p>
            <a:pPr marL="0" indent="0">
              <a:buNone/>
            </a:pPr>
            <a:r>
              <a:rPr lang="en-US" sz="2800" dirty="0" smtClean="0"/>
              <a:t>	</a:t>
            </a:r>
          </a:p>
        </p:txBody>
      </p:sp>
      <p:pic>
        <p:nvPicPr>
          <p:cNvPr id="4" name="Picture 3" descr="Screen Shot 2017-10-08 at 8.44.27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557" y="904684"/>
            <a:ext cx="7112000" cy="3136900"/>
          </a:xfrm>
          <a:prstGeom prst="rect">
            <a:avLst/>
          </a:prstGeom>
        </p:spPr>
      </p:pic>
      <p:cxnSp>
        <p:nvCxnSpPr>
          <p:cNvPr id="6" name="Straight Arrow Connector 5"/>
          <p:cNvCxnSpPr/>
          <p:nvPr/>
        </p:nvCxnSpPr>
        <p:spPr>
          <a:xfrm flipV="1">
            <a:off x="1343042" y="2379678"/>
            <a:ext cx="3919720" cy="1226337"/>
          </a:xfrm>
          <a:prstGeom prst="straightConnector1">
            <a:avLst/>
          </a:prstGeom>
          <a:ln w="5715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1357640" y="2625460"/>
            <a:ext cx="3919720" cy="1226337"/>
          </a:xfrm>
          <a:prstGeom prst="straightConnector1">
            <a:avLst/>
          </a:prstGeom>
          <a:ln w="5715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0954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54"/>
            <a:ext cx="8229600" cy="747930"/>
          </a:xfrm>
        </p:spPr>
        <p:txBody>
          <a:bodyPr/>
          <a:lstStyle/>
          <a:p>
            <a:r>
              <a:rPr lang="en-US" dirty="0" smtClean="0"/>
              <a:t>Example 2</a:t>
            </a:r>
            <a:endParaRPr lang="en-US" dirty="0"/>
          </a:p>
        </p:txBody>
      </p:sp>
      <p:sp>
        <p:nvSpPr>
          <p:cNvPr id="3" name="Content Placeholder 2"/>
          <p:cNvSpPr>
            <a:spLocks noGrp="1"/>
          </p:cNvSpPr>
          <p:nvPr>
            <p:ph idx="1"/>
          </p:nvPr>
        </p:nvSpPr>
        <p:spPr>
          <a:xfrm>
            <a:off x="457200" y="904684"/>
            <a:ext cx="8229600" cy="3682117"/>
          </a:xfrm>
        </p:spPr>
        <p:txBody>
          <a:bodyPr>
            <a:normAutofit/>
          </a:bodyPr>
          <a:lstStyle/>
          <a:p>
            <a:pPr marL="0" indent="0">
              <a:buNone/>
            </a:pPr>
            <a:r>
              <a:rPr lang="en-US" sz="2000" dirty="0">
                <a:hlinkClick r:id="rId2"/>
              </a:rPr>
              <a:t>http://www.harpercollege.edu/~skoswatt/?RigidMotions/</a:t>
            </a:r>
            <a:r>
              <a:rPr lang="en-US" sz="2000" dirty="0" smtClean="0">
                <a:hlinkClick r:id="rId2"/>
              </a:rPr>
              <a:t>translation.html</a:t>
            </a:r>
            <a:endParaRPr lang="en-US" sz="2000" dirty="0" smtClean="0"/>
          </a:p>
          <a:p>
            <a:pPr marL="0" indent="0">
              <a:buNone/>
            </a:pPr>
            <a:endParaRPr lang="en-US" sz="2800" dirty="0" smtClean="0"/>
          </a:p>
          <a:p>
            <a:pPr marL="0" indent="0">
              <a:buNone/>
            </a:pPr>
            <a:r>
              <a:rPr lang="en-US" sz="2800" dirty="0" smtClean="0"/>
              <a:t>	</a:t>
            </a:r>
          </a:p>
        </p:txBody>
      </p:sp>
      <p:pic>
        <p:nvPicPr>
          <p:cNvPr id="4" name="Picture 3" descr="Screen Shot 2017-10-08 at 8.56.06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2443" y="1782309"/>
            <a:ext cx="2260600" cy="3530600"/>
          </a:xfrm>
          <a:prstGeom prst="rect">
            <a:avLst/>
          </a:prstGeom>
        </p:spPr>
      </p:pic>
      <p:pic>
        <p:nvPicPr>
          <p:cNvPr id="5" name="Picture 4" descr="Screen Shot 2017-10-08 at 8.56.34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2565" y="1636316"/>
            <a:ext cx="3098800" cy="4165600"/>
          </a:xfrm>
          <a:prstGeom prst="rect">
            <a:avLst/>
          </a:prstGeom>
        </p:spPr>
      </p:pic>
      <p:pic>
        <p:nvPicPr>
          <p:cNvPr id="6" name="Picture 5" descr="Screen Shot 2017-10-08 at 8.59.25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1165" y="1693409"/>
            <a:ext cx="2311400" cy="3619500"/>
          </a:xfrm>
          <a:prstGeom prst="rect">
            <a:avLst/>
          </a:prstGeom>
        </p:spPr>
      </p:pic>
    </p:spTree>
    <p:extLst>
      <p:ext uri="{BB962C8B-B14F-4D97-AF65-F5344CB8AC3E}">
        <p14:creationId xmlns:p14="http://schemas.microsoft.com/office/powerpoint/2010/main" val="252817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9163E-6 -1.70292E-6 L -0.15824 -0.00208 " pathEditMode="relative" rAng="0" ptsTypes="AA">
                                      <p:cBhvr>
                                        <p:cTn id="6" dur="2000" fill="hold"/>
                                        <p:tgtEl>
                                          <p:spTgt spid="4"/>
                                        </p:tgtEl>
                                        <p:attrNameLst>
                                          <p:attrName>ppt_x</p:attrName>
                                          <p:attrName>ppt_y</p:attrName>
                                        </p:attrNameLst>
                                      </p:cBhvr>
                                      <p:rCtr x="-7921" y="-11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54"/>
            <a:ext cx="8229600" cy="747930"/>
          </a:xfrm>
        </p:spPr>
        <p:txBody>
          <a:bodyPr/>
          <a:lstStyle/>
          <a:p>
            <a:r>
              <a:rPr lang="en-US" dirty="0" smtClean="0"/>
              <a:t>Example </a:t>
            </a:r>
            <a:r>
              <a:rPr lang="en-US" dirty="0"/>
              <a:t>3</a:t>
            </a:r>
          </a:p>
        </p:txBody>
      </p:sp>
      <p:sp>
        <p:nvSpPr>
          <p:cNvPr id="3" name="Content Placeholder 2"/>
          <p:cNvSpPr>
            <a:spLocks noGrp="1"/>
          </p:cNvSpPr>
          <p:nvPr>
            <p:ph idx="1"/>
          </p:nvPr>
        </p:nvSpPr>
        <p:spPr>
          <a:xfrm>
            <a:off x="457200" y="904684"/>
            <a:ext cx="8229600" cy="3682117"/>
          </a:xfrm>
        </p:spPr>
        <p:txBody>
          <a:bodyPr>
            <a:normAutofit/>
          </a:bodyPr>
          <a:lstStyle/>
          <a:p>
            <a:pPr marL="0" indent="0">
              <a:buNone/>
            </a:pPr>
            <a:endParaRPr lang="en-US" sz="2800" dirty="0" smtClean="0"/>
          </a:p>
          <a:p>
            <a:pPr marL="0" indent="0">
              <a:buNone/>
            </a:pPr>
            <a:r>
              <a:rPr lang="en-US" sz="2800" dirty="0" smtClean="0"/>
              <a:t>	</a:t>
            </a:r>
          </a:p>
        </p:txBody>
      </p:sp>
      <p:pic>
        <p:nvPicPr>
          <p:cNvPr id="7" name="Picture 6" descr="Screen Shot 2017-10-08 at 9.03.37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638" y="1515952"/>
            <a:ext cx="3581400" cy="3619500"/>
          </a:xfrm>
          <a:prstGeom prst="rect">
            <a:avLst/>
          </a:prstGeom>
        </p:spPr>
      </p:pic>
      <p:pic>
        <p:nvPicPr>
          <p:cNvPr id="8" name="Picture 7" descr="Screen Shot 2017-10-08 at 9.03.47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7600" y="1515952"/>
            <a:ext cx="3759200" cy="4445000"/>
          </a:xfrm>
          <a:prstGeom prst="rect">
            <a:avLst/>
          </a:prstGeom>
        </p:spPr>
      </p:pic>
    </p:spTree>
    <p:extLst>
      <p:ext uri="{BB962C8B-B14F-4D97-AF65-F5344CB8AC3E}">
        <p14:creationId xmlns:p14="http://schemas.microsoft.com/office/powerpoint/2010/main" val="34221028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54"/>
            <a:ext cx="8229600" cy="747930"/>
          </a:xfrm>
        </p:spPr>
        <p:txBody>
          <a:bodyPr/>
          <a:lstStyle/>
          <a:p>
            <a:r>
              <a:rPr lang="en-US" dirty="0" smtClean="0"/>
              <a:t>Example 4</a:t>
            </a:r>
            <a:endParaRPr lang="en-US" dirty="0"/>
          </a:p>
        </p:txBody>
      </p:sp>
      <p:sp>
        <p:nvSpPr>
          <p:cNvPr id="3" name="Content Placeholder 2"/>
          <p:cNvSpPr>
            <a:spLocks noGrp="1"/>
          </p:cNvSpPr>
          <p:nvPr>
            <p:ph idx="1"/>
          </p:nvPr>
        </p:nvSpPr>
        <p:spPr>
          <a:xfrm>
            <a:off x="457200" y="904684"/>
            <a:ext cx="8229600" cy="3682117"/>
          </a:xfrm>
        </p:spPr>
        <p:txBody>
          <a:bodyPr>
            <a:normAutofit/>
          </a:bodyPr>
          <a:lstStyle/>
          <a:p>
            <a:pPr marL="0" indent="0">
              <a:buNone/>
            </a:pPr>
            <a:endParaRPr lang="en-US" sz="2800" dirty="0" smtClean="0"/>
          </a:p>
          <a:p>
            <a:pPr marL="0" indent="0">
              <a:buNone/>
            </a:pPr>
            <a:r>
              <a:rPr lang="en-US" sz="2800" dirty="0" smtClean="0"/>
              <a:t>	</a:t>
            </a:r>
          </a:p>
        </p:txBody>
      </p:sp>
      <p:pic>
        <p:nvPicPr>
          <p:cNvPr id="4" name="Picture 3" descr="Screen Shot 2017-10-08 at 9.04.43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9996" y="904684"/>
            <a:ext cx="4668730" cy="4639550"/>
          </a:xfrm>
          <a:prstGeom prst="rect">
            <a:avLst/>
          </a:prstGeom>
        </p:spPr>
      </p:pic>
    </p:spTree>
    <p:extLst>
      <p:ext uri="{BB962C8B-B14F-4D97-AF65-F5344CB8AC3E}">
        <p14:creationId xmlns:p14="http://schemas.microsoft.com/office/powerpoint/2010/main" val="159959073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#1 &amp; 2</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Fluency practice</a:t>
            </a:r>
          </a:p>
          <a:p>
            <a:pPr lvl="1"/>
            <a:r>
              <a:rPr lang="en-US" dirty="0" smtClean="0"/>
              <a:t>Integer coloring</a:t>
            </a:r>
          </a:p>
          <a:p>
            <a:pPr lvl="1"/>
            <a:r>
              <a:rPr lang="en-US" dirty="0" smtClean="0"/>
              <a:t>Integer practice online</a:t>
            </a:r>
          </a:p>
          <a:p>
            <a:pPr lvl="1"/>
            <a:r>
              <a:rPr lang="en-US" dirty="0" smtClean="0"/>
              <a:t>Integer war</a:t>
            </a:r>
          </a:p>
          <a:p>
            <a:pPr lvl="1"/>
            <a:r>
              <a:rPr lang="en-US" dirty="0" smtClean="0"/>
              <a:t>Flashcards</a:t>
            </a:r>
          </a:p>
          <a:p>
            <a:r>
              <a:rPr lang="en-US" dirty="0" smtClean="0"/>
              <a:t>Test rewrites</a:t>
            </a:r>
          </a:p>
          <a:p>
            <a:r>
              <a:rPr lang="en-US" dirty="0" smtClean="0"/>
              <a:t>PARCC questions</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28823495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3</a:t>
            </a:r>
            <a:endParaRPr lang="en-US" dirty="0"/>
          </a:p>
        </p:txBody>
      </p:sp>
      <p:sp>
        <p:nvSpPr>
          <p:cNvPr id="3" name="Subtitle 2"/>
          <p:cNvSpPr>
            <a:spLocks noGrp="1"/>
          </p:cNvSpPr>
          <p:nvPr>
            <p:ph type="subTitle" idx="1"/>
          </p:nvPr>
        </p:nvSpPr>
        <p:spPr/>
        <p:txBody>
          <a:bodyPr/>
          <a:lstStyle/>
          <a:p>
            <a:r>
              <a:rPr lang="en-US" dirty="0" smtClean="0"/>
              <a:t>Example, notes, workshop</a:t>
            </a:r>
            <a:endParaRPr lang="en-US" dirty="0"/>
          </a:p>
        </p:txBody>
      </p:sp>
    </p:spTree>
    <p:extLst>
      <p:ext uri="{BB962C8B-B14F-4D97-AF65-F5344CB8AC3E}">
        <p14:creationId xmlns:p14="http://schemas.microsoft.com/office/powerpoint/2010/main" val="50537957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09154"/>
            <a:ext cx="8229600" cy="747930"/>
          </a:xfrm>
        </p:spPr>
        <p:txBody>
          <a:bodyPr/>
          <a:lstStyle/>
          <a:p>
            <a:r>
              <a:rPr lang="en-US" dirty="0" smtClean="0"/>
              <a:t>Example (exercise1)</a:t>
            </a:r>
            <a:endParaRPr lang="en-US" dirty="0"/>
          </a:p>
        </p:txBody>
      </p:sp>
      <p:sp>
        <p:nvSpPr>
          <p:cNvPr id="3" name="Content Placeholder 2"/>
          <p:cNvSpPr>
            <a:spLocks noGrp="1"/>
          </p:cNvSpPr>
          <p:nvPr>
            <p:ph idx="1"/>
          </p:nvPr>
        </p:nvSpPr>
        <p:spPr>
          <a:xfrm>
            <a:off x="457200" y="904684"/>
            <a:ext cx="8229600" cy="3682117"/>
          </a:xfrm>
        </p:spPr>
        <p:txBody>
          <a:bodyPr>
            <a:normAutofit/>
          </a:bodyPr>
          <a:lstStyle/>
          <a:p>
            <a:pPr marL="0" indent="0">
              <a:buNone/>
            </a:pPr>
            <a:endParaRPr lang="en-US" sz="2800" dirty="0" smtClean="0"/>
          </a:p>
          <a:p>
            <a:pPr marL="0" indent="0">
              <a:buNone/>
            </a:pPr>
            <a:r>
              <a:rPr lang="en-US" sz="2800" dirty="0" smtClean="0"/>
              <a:t>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4" y="1547090"/>
            <a:ext cx="6970129" cy="303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47104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a:t>
            </a:r>
            <a:endParaRPr lang="en-US" dirty="0"/>
          </a:p>
        </p:txBody>
      </p:sp>
      <p:sp>
        <p:nvSpPr>
          <p:cNvPr id="3" name="Subtitle 2"/>
          <p:cNvSpPr>
            <a:spLocks noGrp="1"/>
          </p:cNvSpPr>
          <p:nvPr>
            <p:ph type="subTitle" idx="1"/>
          </p:nvPr>
        </p:nvSpPr>
        <p:spPr/>
        <p:txBody>
          <a:bodyPr/>
          <a:lstStyle/>
          <a:p>
            <a:r>
              <a:rPr lang="en-US" dirty="0" smtClean="0"/>
              <a:t>Notes, workshop</a:t>
            </a:r>
            <a:endParaRPr lang="en-US" dirty="0"/>
          </a:p>
        </p:txBody>
      </p:sp>
    </p:spTree>
    <p:extLst>
      <p:ext uri="{BB962C8B-B14F-4D97-AF65-F5344CB8AC3E}">
        <p14:creationId xmlns:p14="http://schemas.microsoft.com/office/powerpoint/2010/main" val="160072485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006"/>
            <a:ext cx="8229600" cy="747930"/>
          </a:xfrm>
        </p:spPr>
        <p:txBody>
          <a:bodyPr/>
          <a:lstStyle/>
          <a:p>
            <a:r>
              <a:rPr lang="en-US" dirty="0" smtClean="0"/>
              <a:t>Notes - Translations</a:t>
            </a:r>
            <a:endParaRPr lang="en-US" dirty="0"/>
          </a:p>
        </p:txBody>
      </p:sp>
      <p:sp>
        <p:nvSpPr>
          <p:cNvPr id="3" name="Content Placeholder 2"/>
          <p:cNvSpPr>
            <a:spLocks noGrp="1"/>
          </p:cNvSpPr>
          <p:nvPr>
            <p:ph idx="1"/>
          </p:nvPr>
        </p:nvSpPr>
        <p:spPr>
          <a:xfrm>
            <a:off x="457200" y="983062"/>
            <a:ext cx="8229600" cy="5326299"/>
          </a:xfrm>
        </p:spPr>
        <p:txBody>
          <a:bodyPr>
            <a:normAutofit/>
          </a:bodyPr>
          <a:lstStyle/>
          <a:p>
            <a:pPr marL="0" indent="0">
              <a:buNone/>
            </a:pPr>
            <a:r>
              <a:rPr lang="en-US" sz="2800" dirty="0" smtClean="0"/>
              <a:t>Translation </a:t>
            </a:r>
            <a:r>
              <a:rPr lang="mr-IN" sz="2800" dirty="0" smtClean="0"/>
              <a:t>–</a:t>
            </a:r>
            <a:r>
              <a:rPr lang="en-US" sz="2800" dirty="0" smtClean="0"/>
              <a:t> a slide along a given vector</a:t>
            </a:r>
          </a:p>
          <a:p>
            <a:r>
              <a:rPr lang="en-US" sz="2800" dirty="0" smtClean="0"/>
              <a:t>Map lines to lines and angles to angles</a:t>
            </a:r>
          </a:p>
          <a:p>
            <a:r>
              <a:rPr lang="en-US" sz="2800" dirty="0" smtClean="0"/>
              <a:t>Distances and angle measures are preserved</a:t>
            </a:r>
          </a:p>
          <a:p>
            <a:r>
              <a:rPr lang="en-US" sz="2800" dirty="0" smtClean="0"/>
              <a:t>Translating a line creates the same line or a parallel line</a:t>
            </a:r>
          </a:p>
        </p:txBody>
      </p:sp>
    </p:spTree>
    <p:extLst>
      <p:ext uri="{BB962C8B-B14F-4D97-AF65-F5344CB8AC3E}">
        <p14:creationId xmlns:p14="http://schemas.microsoft.com/office/powerpoint/2010/main" val="213369323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#2 - 6</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a:t>Khan Academy</a:t>
            </a:r>
          </a:p>
          <a:p>
            <a:r>
              <a:rPr lang="en-US" dirty="0"/>
              <a:t>Fluency practice</a:t>
            </a:r>
          </a:p>
          <a:p>
            <a:pPr lvl="1"/>
            <a:r>
              <a:rPr lang="en-US" dirty="0"/>
              <a:t>Integer coloring</a:t>
            </a:r>
          </a:p>
          <a:p>
            <a:pPr lvl="1"/>
            <a:r>
              <a:rPr lang="en-US" dirty="0"/>
              <a:t>Integer practice online</a:t>
            </a:r>
          </a:p>
          <a:p>
            <a:pPr lvl="1"/>
            <a:r>
              <a:rPr lang="en-US" dirty="0"/>
              <a:t>Integer war</a:t>
            </a:r>
          </a:p>
          <a:p>
            <a:pPr lvl="1"/>
            <a:r>
              <a:rPr lang="en-US" dirty="0"/>
              <a:t>Flashcards</a:t>
            </a:r>
          </a:p>
          <a:p>
            <a:r>
              <a:rPr lang="en-US" dirty="0"/>
              <a:t>Test rewrites</a:t>
            </a:r>
          </a:p>
          <a:p>
            <a:r>
              <a:rPr lang="en-US" dirty="0"/>
              <a:t>PARCC questions</a:t>
            </a:r>
          </a:p>
          <a:p>
            <a:pPr marL="0" indent="0">
              <a:buNone/>
            </a:pPr>
            <a:endParaRPr lang="en-US" dirty="0" smtClean="0"/>
          </a:p>
          <a:p>
            <a:endParaRPr lang="en-US" dirty="0"/>
          </a:p>
        </p:txBody>
      </p:sp>
    </p:spTree>
    <p:extLst>
      <p:ext uri="{BB962C8B-B14F-4D97-AF65-F5344CB8AC3E}">
        <p14:creationId xmlns:p14="http://schemas.microsoft.com/office/powerpoint/2010/main" val="166816298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4</a:t>
            </a:r>
            <a:endParaRPr lang="en-US" dirty="0"/>
          </a:p>
        </p:txBody>
      </p:sp>
      <p:sp>
        <p:nvSpPr>
          <p:cNvPr id="3" name="Subtitle 2"/>
          <p:cNvSpPr>
            <a:spLocks noGrp="1"/>
          </p:cNvSpPr>
          <p:nvPr>
            <p:ph type="subTitle" idx="1"/>
          </p:nvPr>
        </p:nvSpPr>
        <p:spPr/>
        <p:txBody>
          <a:bodyPr/>
          <a:lstStyle/>
          <a:p>
            <a:r>
              <a:rPr lang="en-US" dirty="0" smtClean="0"/>
              <a:t>Exit ticket, Example &amp; notes, workshop?</a:t>
            </a:r>
            <a:endParaRPr lang="en-US" dirty="0"/>
          </a:p>
        </p:txBody>
      </p:sp>
    </p:spTree>
    <p:extLst>
      <p:ext uri="{BB962C8B-B14F-4D97-AF65-F5344CB8AC3E}">
        <p14:creationId xmlns:p14="http://schemas.microsoft.com/office/powerpoint/2010/main" val="190443921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54"/>
            <a:ext cx="8229600" cy="747930"/>
          </a:xfrm>
        </p:spPr>
        <p:txBody>
          <a:bodyPr/>
          <a:lstStyle/>
          <a:p>
            <a:r>
              <a:rPr lang="en-US" dirty="0" smtClean="0"/>
              <a:t>Example 1</a:t>
            </a:r>
            <a:endParaRPr lang="en-US" dirty="0"/>
          </a:p>
        </p:txBody>
      </p:sp>
      <p:sp>
        <p:nvSpPr>
          <p:cNvPr id="3" name="Content Placeholder 2"/>
          <p:cNvSpPr>
            <a:spLocks noGrp="1"/>
          </p:cNvSpPr>
          <p:nvPr>
            <p:ph idx="1"/>
          </p:nvPr>
        </p:nvSpPr>
        <p:spPr>
          <a:xfrm>
            <a:off x="457200" y="904684"/>
            <a:ext cx="8229600" cy="3682117"/>
          </a:xfrm>
        </p:spPr>
        <p:txBody>
          <a:bodyPr>
            <a:normAutofit/>
          </a:bodyPr>
          <a:lstStyle/>
          <a:p>
            <a:pPr marL="0" indent="0">
              <a:buNone/>
            </a:pPr>
            <a:endParaRPr lang="en-US" sz="2800" dirty="0" smtClean="0"/>
          </a:p>
          <a:p>
            <a:pPr marL="0" indent="0">
              <a:buNone/>
            </a:pPr>
            <a:r>
              <a:rPr lang="en-US" sz="2800" dirty="0" smtClean="0"/>
              <a:t>	</a:t>
            </a:r>
          </a:p>
        </p:txBody>
      </p:sp>
      <p:pic>
        <p:nvPicPr>
          <p:cNvPr id="4" name="Picture 3" descr="Screen Shot 2017-10-10 at 9.33.15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107" y="1464795"/>
            <a:ext cx="2774696" cy="3755407"/>
          </a:xfrm>
          <a:prstGeom prst="rect">
            <a:avLst/>
          </a:prstGeom>
        </p:spPr>
      </p:pic>
      <p:sp>
        <p:nvSpPr>
          <p:cNvPr id="7" name="Content Placeholder 2"/>
          <p:cNvSpPr txBox="1">
            <a:spLocks/>
          </p:cNvSpPr>
          <p:nvPr/>
        </p:nvSpPr>
        <p:spPr>
          <a:xfrm>
            <a:off x="457200" y="947684"/>
            <a:ext cx="8229600" cy="545884"/>
          </a:xfrm>
          <a:prstGeom prst="rect">
            <a:avLst/>
          </a:prstGeom>
        </p:spPr>
        <p:txBody>
          <a:bodyPr vert="horz" lIns="91440" tIns="45720" rIns="91440" bIns="45720" rtlCol="0">
            <a:normAutofit fontScale="6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u="sng" smtClean="0">
                <a:hlinkClick r:id="rId3"/>
              </a:rPr>
              <a:t>http://www.harpercollege.edu/~skoswatt/RigidMotions/reflection.html</a:t>
            </a:r>
            <a:endParaRPr lang="en-US" sz="2000" smtClean="0"/>
          </a:p>
          <a:p>
            <a:pPr marL="0" indent="0">
              <a:buFont typeface="Arial" pitchFamily="34" charset="0"/>
              <a:buNone/>
            </a:pPr>
            <a:r>
              <a:rPr lang="en-US" sz="2800" smtClean="0"/>
              <a:t>	</a:t>
            </a:r>
            <a:endParaRPr lang="en-US" sz="2800" dirty="0" smtClean="0"/>
          </a:p>
        </p:txBody>
      </p:sp>
    </p:spTree>
    <p:extLst>
      <p:ext uri="{BB962C8B-B14F-4D97-AF65-F5344CB8AC3E}">
        <p14:creationId xmlns:p14="http://schemas.microsoft.com/office/powerpoint/2010/main" val="376004359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1</a:t>
            </a:r>
            <a:endParaRPr lang="en-US" dirty="0"/>
          </a:p>
        </p:txBody>
      </p:sp>
      <p:sp>
        <p:nvSpPr>
          <p:cNvPr id="3" name="Content Placeholder 2"/>
          <p:cNvSpPr>
            <a:spLocks noGrp="1"/>
          </p:cNvSpPr>
          <p:nvPr>
            <p:ph idx="1"/>
          </p:nvPr>
        </p:nvSpPr>
        <p:spPr>
          <a:xfrm>
            <a:off x="457200" y="1220626"/>
            <a:ext cx="8229600" cy="545884"/>
          </a:xfrm>
        </p:spPr>
        <p:txBody>
          <a:bodyPr>
            <a:normAutofit fontScale="62500" lnSpcReduction="20000"/>
          </a:bodyPr>
          <a:lstStyle/>
          <a:p>
            <a:pPr marL="0" indent="0">
              <a:buNone/>
            </a:pPr>
            <a:r>
              <a:rPr lang="en-US" sz="2000" u="sng" dirty="0" smtClean="0">
                <a:hlinkClick r:id="rId2"/>
              </a:rPr>
              <a:t>http</a:t>
            </a:r>
            <a:r>
              <a:rPr lang="en-US" sz="2000" u="sng" dirty="0">
                <a:hlinkClick r:id="rId2"/>
              </a:rPr>
              <a:t>://www.harpercollege.edu/~skoswatt/RigidMotions/reflection.html</a:t>
            </a:r>
            <a:endParaRPr lang="en-US" sz="2000" dirty="0"/>
          </a:p>
          <a:p>
            <a:pPr marL="0" indent="0">
              <a:buNone/>
            </a:pPr>
            <a:r>
              <a:rPr lang="en-US" sz="2800" dirty="0" smtClean="0"/>
              <a:t>	</a:t>
            </a:r>
          </a:p>
        </p:txBody>
      </p:sp>
      <p:pic>
        <p:nvPicPr>
          <p:cNvPr id="4" name="Picture 3" descr="Screen Shot 2017-10-10 at 9.34.09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2443" y="1620517"/>
            <a:ext cx="2806232" cy="3658758"/>
          </a:xfrm>
          <a:prstGeom prst="rect">
            <a:avLst/>
          </a:prstGeom>
        </p:spPr>
      </p:pic>
      <p:pic>
        <p:nvPicPr>
          <p:cNvPr id="5" name="Picture 4" descr="Screen Shot 2017-10-10 at 9.33.15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9245" y="1620517"/>
            <a:ext cx="2774696" cy="3755407"/>
          </a:xfrm>
          <a:prstGeom prst="rect">
            <a:avLst/>
          </a:prstGeom>
        </p:spPr>
      </p:pic>
    </p:spTree>
    <p:extLst>
      <p:ext uri="{BB962C8B-B14F-4D97-AF65-F5344CB8AC3E}">
        <p14:creationId xmlns:p14="http://schemas.microsoft.com/office/powerpoint/2010/main" val="67461376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1</a:t>
            </a:r>
            <a:endParaRPr lang="en-US" dirty="0"/>
          </a:p>
        </p:txBody>
      </p:sp>
      <p:sp>
        <p:nvSpPr>
          <p:cNvPr id="3" name="Content Placeholder 2"/>
          <p:cNvSpPr>
            <a:spLocks noGrp="1"/>
          </p:cNvSpPr>
          <p:nvPr>
            <p:ph idx="1"/>
          </p:nvPr>
        </p:nvSpPr>
        <p:spPr>
          <a:xfrm>
            <a:off x="457200" y="1220626"/>
            <a:ext cx="8229600" cy="545884"/>
          </a:xfrm>
        </p:spPr>
        <p:txBody>
          <a:bodyPr>
            <a:normAutofit fontScale="62500" lnSpcReduction="20000"/>
          </a:bodyPr>
          <a:lstStyle/>
          <a:p>
            <a:pPr marL="0" indent="0">
              <a:buNone/>
            </a:pPr>
            <a:r>
              <a:rPr lang="en-US" sz="2000" u="sng" dirty="0" smtClean="0">
                <a:hlinkClick r:id="rId2"/>
              </a:rPr>
              <a:t>http</a:t>
            </a:r>
            <a:r>
              <a:rPr lang="en-US" sz="2000" u="sng" dirty="0">
                <a:hlinkClick r:id="rId2"/>
              </a:rPr>
              <a:t>://www.harpercollege.edu/~skoswatt/RigidMotions/reflection.html</a:t>
            </a:r>
            <a:endParaRPr lang="en-US" sz="2000" dirty="0"/>
          </a:p>
          <a:p>
            <a:pPr marL="0" indent="0">
              <a:buNone/>
            </a:pPr>
            <a:r>
              <a:rPr lang="en-US" sz="2800" dirty="0" smtClean="0"/>
              <a:t>	</a:t>
            </a:r>
          </a:p>
        </p:txBody>
      </p:sp>
      <p:grpSp>
        <p:nvGrpSpPr>
          <p:cNvPr id="7" name="Group 6"/>
          <p:cNvGrpSpPr/>
          <p:nvPr/>
        </p:nvGrpSpPr>
        <p:grpSpPr>
          <a:xfrm>
            <a:off x="1897776" y="1620517"/>
            <a:ext cx="4802835" cy="4189986"/>
            <a:chOff x="3474887" y="1620517"/>
            <a:chExt cx="4089054" cy="3755407"/>
          </a:xfrm>
        </p:grpSpPr>
        <p:pic>
          <p:nvPicPr>
            <p:cNvPr id="5" name="Picture 4" descr="Screen Shot 2017-10-10 at 9.33.15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245" y="1620517"/>
              <a:ext cx="2774696" cy="3755407"/>
            </a:xfrm>
            <a:prstGeom prst="rect">
              <a:avLst/>
            </a:prstGeom>
          </p:spPr>
        </p:pic>
        <p:pic>
          <p:nvPicPr>
            <p:cNvPr id="6" name="Picture 5" descr="Screen Shot 2017-10-10 at 9.33.15 PM.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flipH="1">
              <a:off x="3474887" y="1620517"/>
              <a:ext cx="2774696" cy="3755407"/>
            </a:xfrm>
            <a:prstGeom prst="rect">
              <a:avLst/>
            </a:prstGeom>
          </p:spPr>
        </p:pic>
      </p:grpSp>
    </p:spTree>
    <p:extLst>
      <p:ext uri="{BB962C8B-B14F-4D97-AF65-F5344CB8AC3E}">
        <p14:creationId xmlns:p14="http://schemas.microsoft.com/office/powerpoint/2010/main" val="73806044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224246"/>
            <a:ext cx="8229600" cy="747930"/>
          </a:xfrm>
        </p:spPr>
        <p:txBody>
          <a:bodyPr/>
          <a:lstStyle/>
          <a:p>
            <a:r>
              <a:rPr lang="en-US" dirty="0" smtClean="0"/>
              <a:t>Notes - Reflections</a:t>
            </a:r>
            <a:endParaRPr lang="en-US" dirty="0"/>
          </a:p>
        </p:txBody>
      </p:sp>
      <p:sp>
        <p:nvSpPr>
          <p:cNvPr id="3" name="Content Placeholder 2"/>
          <p:cNvSpPr>
            <a:spLocks noGrp="1"/>
          </p:cNvSpPr>
          <p:nvPr>
            <p:ph idx="1"/>
          </p:nvPr>
        </p:nvSpPr>
        <p:spPr>
          <a:xfrm>
            <a:off x="204377" y="983062"/>
            <a:ext cx="8788166" cy="5326299"/>
          </a:xfrm>
        </p:spPr>
        <p:txBody>
          <a:bodyPr>
            <a:normAutofit fontScale="92500" lnSpcReduction="10000"/>
          </a:bodyPr>
          <a:lstStyle/>
          <a:p>
            <a:pPr marL="0" indent="0">
              <a:buNone/>
            </a:pPr>
            <a:r>
              <a:rPr lang="en-US" sz="2800" dirty="0" smtClean="0"/>
              <a:t>Reflection </a:t>
            </a:r>
            <a:r>
              <a:rPr lang="mr-IN" sz="2800" dirty="0" smtClean="0"/>
              <a:t>–</a:t>
            </a:r>
            <a:r>
              <a:rPr lang="en-US" sz="2800" dirty="0" smtClean="0"/>
              <a:t> a flip over a given line</a:t>
            </a:r>
          </a:p>
          <a:p>
            <a:r>
              <a:rPr lang="en-US" sz="2800" dirty="0" smtClean="0"/>
              <a:t>Maps </a:t>
            </a:r>
            <a:r>
              <a:rPr lang="en-US" sz="2800" dirty="0"/>
              <a:t>points to points, lines to lines and angles to angles, etc.</a:t>
            </a:r>
          </a:p>
          <a:p>
            <a:r>
              <a:rPr lang="en-US" sz="2800" dirty="0"/>
              <a:t>All points are the same distance from the line of reflection as their reflection points.</a:t>
            </a:r>
          </a:p>
          <a:p>
            <a:r>
              <a:rPr lang="en-US" sz="2800" dirty="0"/>
              <a:t>The line connecting a point and its reflection is </a:t>
            </a:r>
            <a:r>
              <a:rPr lang="en-US" sz="2800" u="sng" dirty="0"/>
              <a:t>perpendicular</a:t>
            </a:r>
            <a:r>
              <a:rPr lang="en-US" sz="2800" dirty="0"/>
              <a:t> to the reflection line.</a:t>
            </a:r>
          </a:p>
          <a:p>
            <a:pPr marL="0" indent="0">
              <a:buNone/>
            </a:pPr>
            <a:endParaRPr lang="en-US" sz="2800" dirty="0" smtClean="0"/>
          </a:p>
          <a:p>
            <a:pPr marL="0" indent="0">
              <a:buNone/>
            </a:pPr>
            <a:endParaRPr lang="en-US" sz="2800" dirty="0"/>
          </a:p>
          <a:p>
            <a:pPr marL="0" indent="0">
              <a:buNone/>
            </a:pPr>
            <a:r>
              <a:rPr lang="en-US" sz="2800" u="sng" dirty="0" smtClean="0"/>
              <a:t>Other vocab</a:t>
            </a:r>
            <a:r>
              <a:rPr lang="en-US" sz="2800" dirty="0" smtClean="0"/>
              <a:t>:</a:t>
            </a:r>
          </a:p>
          <a:p>
            <a:pPr marL="0" indent="0">
              <a:buNone/>
            </a:pPr>
            <a:r>
              <a:rPr lang="en-US" sz="2800" dirty="0"/>
              <a:t>Parallel </a:t>
            </a:r>
            <a:r>
              <a:rPr lang="mr-IN" sz="2800" dirty="0"/>
              <a:t>–</a:t>
            </a:r>
            <a:r>
              <a:rPr lang="en-US" sz="2800" dirty="0"/>
              <a:t> lines that will never </a:t>
            </a:r>
            <a:r>
              <a:rPr lang="en-US" sz="2800" dirty="0" smtClean="0"/>
              <a:t>intersect</a:t>
            </a:r>
          </a:p>
          <a:p>
            <a:pPr marL="0" indent="0">
              <a:buNone/>
            </a:pPr>
            <a:r>
              <a:rPr lang="en-US" sz="2800" dirty="0" smtClean="0"/>
              <a:t>Perpendicular </a:t>
            </a:r>
            <a:r>
              <a:rPr lang="mr-IN" sz="2800" dirty="0" smtClean="0"/>
              <a:t>–</a:t>
            </a:r>
            <a:r>
              <a:rPr lang="en-US" sz="2800" dirty="0" smtClean="0"/>
              <a:t> lines that meet at right angles (90°)</a:t>
            </a:r>
          </a:p>
          <a:p>
            <a:endParaRPr lang="en-US" sz="2800" dirty="0" smtClean="0"/>
          </a:p>
        </p:txBody>
      </p:sp>
    </p:spTree>
    <p:extLst>
      <p:ext uri="{BB962C8B-B14F-4D97-AF65-F5344CB8AC3E}">
        <p14:creationId xmlns:p14="http://schemas.microsoft.com/office/powerpoint/2010/main" val="83446793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006"/>
            <a:ext cx="8229600" cy="747930"/>
          </a:xfrm>
        </p:spPr>
        <p:txBody>
          <a:bodyPr/>
          <a:lstStyle/>
          <a:p>
            <a:r>
              <a:rPr lang="en-US" dirty="0" smtClean="0"/>
              <a:t>Notes – so far…</a:t>
            </a:r>
            <a:endParaRPr lang="en-US" dirty="0"/>
          </a:p>
        </p:txBody>
      </p:sp>
      <p:sp>
        <p:nvSpPr>
          <p:cNvPr id="3" name="Content Placeholder 2"/>
          <p:cNvSpPr>
            <a:spLocks noGrp="1"/>
          </p:cNvSpPr>
          <p:nvPr>
            <p:ph idx="1"/>
          </p:nvPr>
        </p:nvSpPr>
        <p:spPr>
          <a:xfrm>
            <a:off x="457200" y="983062"/>
            <a:ext cx="8229600" cy="5326299"/>
          </a:xfrm>
        </p:spPr>
        <p:txBody>
          <a:bodyPr>
            <a:normAutofit lnSpcReduction="10000"/>
          </a:bodyPr>
          <a:lstStyle/>
          <a:p>
            <a:pPr marL="0" indent="0">
              <a:buNone/>
            </a:pPr>
            <a:r>
              <a:rPr lang="en-US" dirty="0" smtClean="0"/>
              <a:t>Translation </a:t>
            </a:r>
            <a:r>
              <a:rPr lang="mr-IN" dirty="0" smtClean="0"/>
              <a:t>–</a:t>
            </a:r>
            <a:r>
              <a:rPr lang="en-US" dirty="0" smtClean="0"/>
              <a:t> a slide along a given vector</a:t>
            </a:r>
          </a:p>
          <a:p>
            <a:r>
              <a:rPr lang="en-US" dirty="0" smtClean="0"/>
              <a:t>Maps lines to lines and angles to angles, etc.</a:t>
            </a:r>
          </a:p>
          <a:p>
            <a:r>
              <a:rPr lang="en-US" dirty="0" smtClean="0"/>
              <a:t>Distances and angle measures are preserved</a:t>
            </a:r>
          </a:p>
          <a:p>
            <a:r>
              <a:rPr lang="en-US" dirty="0" smtClean="0"/>
              <a:t>Translating a line creates the same line or a parallel line</a:t>
            </a:r>
          </a:p>
          <a:p>
            <a:endParaRPr lang="en-US" b="1" dirty="0"/>
          </a:p>
          <a:p>
            <a:pPr marL="0" indent="0">
              <a:buNone/>
            </a:pPr>
            <a:r>
              <a:rPr lang="en-US" sz="2800" dirty="0" smtClean="0"/>
              <a:t>Reflection </a:t>
            </a:r>
            <a:r>
              <a:rPr lang="mr-IN" sz="2800" dirty="0" smtClean="0"/>
              <a:t>–</a:t>
            </a:r>
            <a:r>
              <a:rPr lang="en-US" sz="2800" dirty="0" smtClean="0"/>
              <a:t> a flip over a given line</a:t>
            </a:r>
          </a:p>
          <a:p>
            <a:r>
              <a:rPr lang="en-US" sz="2800" dirty="0" smtClean="0"/>
              <a:t>Maps points to points, lines to lines and angles to angles, etc.</a:t>
            </a:r>
          </a:p>
          <a:p>
            <a:r>
              <a:rPr lang="en-US" sz="2800" dirty="0" smtClean="0"/>
              <a:t>All points are the same distance from the line of reflection as their reflection points.</a:t>
            </a:r>
          </a:p>
          <a:p>
            <a:r>
              <a:rPr lang="en-US" sz="2800" dirty="0" smtClean="0"/>
              <a:t>The line connecting a point and its reflection is </a:t>
            </a:r>
            <a:r>
              <a:rPr lang="en-US" sz="2800" u="sng" dirty="0" smtClean="0"/>
              <a:t>perpendicular</a:t>
            </a:r>
            <a:r>
              <a:rPr lang="en-US" sz="2800" dirty="0" smtClean="0"/>
              <a:t> to the reflection line.</a:t>
            </a:r>
          </a:p>
          <a:p>
            <a:endParaRPr lang="en-US" sz="2800" dirty="0" smtClean="0"/>
          </a:p>
        </p:txBody>
      </p:sp>
    </p:spTree>
    <p:extLst>
      <p:ext uri="{BB962C8B-B14F-4D97-AF65-F5344CB8AC3E}">
        <p14:creationId xmlns:p14="http://schemas.microsoft.com/office/powerpoint/2010/main" val="368307002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30" y="183019"/>
            <a:ext cx="8229600" cy="990600"/>
          </a:xfrm>
        </p:spPr>
        <p:txBody>
          <a:bodyPr/>
          <a:lstStyle/>
          <a:p>
            <a:r>
              <a:rPr lang="en-US" dirty="0" smtClean="0"/>
              <a:t>Example 2</a:t>
            </a:r>
            <a:endParaRPr lang="en-US" dirty="0"/>
          </a:p>
        </p:txBody>
      </p:sp>
      <p:pic>
        <p:nvPicPr>
          <p:cNvPr id="6" name="Picture 5" descr="Screen Shot 2017-10-10 at 9.42.48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635" y="1487107"/>
            <a:ext cx="7562195" cy="3729863"/>
          </a:xfrm>
          <a:prstGeom prst="rect">
            <a:avLst/>
          </a:prstGeom>
        </p:spPr>
      </p:pic>
    </p:spTree>
    <p:extLst>
      <p:ext uri="{BB962C8B-B14F-4D97-AF65-F5344CB8AC3E}">
        <p14:creationId xmlns:p14="http://schemas.microsoft.com/office/powerpoint/2010/main" val="252252843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30" y="183019"/>
            <a:ext cx="8229600" cy="990600"/>
          </a:xfrm>
        </p:spPr>
        <p:txBody>
          <a:bodyPr/>
          <a:lstStyle/>
          <a:p>
            <a:r>
              <a:rPr lang="en-US" dirty="0" smtClean="0"/>
              <a:t>Example 3</a:t>
            </a:r>
            <a:endParaRPr lang="en-US" dirty="0"/>
          </a:p>
        </p:txBody>
      </p:sp>
      <p:pic>
        <p:nvPicPr>
          <p:cNvPr id="3" name="Picture 2" descr="Screen Shot 2017-10-10 at 9.43.06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6124" y="1486062"/>
            <a:ext cx="6710524" cy="3936841"/>
          </a:xfrm>
          <a:prstGeom prst="rect">
            <a:avLst/>
          </a:prstGeom>
        </p:spPr>
      </p:pic>
    </p:spTree>
    <p:extLst>
      <p:ext uri="{BB962C8B-B14F-4D97-AF65-F5344CB8AC3E}">
        <p14:creationId xmlns:p14="http://schemas.microsoft.com/office/powerpoint/2010/main" val="376631378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1" y="2821019"/>
            <a:ext cx="5826642" cy="117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4137" y="796833"/>
            <a:ext cx="8360229" cy="830997"/>
          </a:xfrm>
          <a:prstGeom prst="rect">
            <a:avLst/>
          </a:prstGeom>
          <a:noFill/>
        </p:spPr>
        <p:txBody>
          <a:bodyPr wrap="square" rtlCol="0">
            <a:spAutoFit/>
          </a:bodyPr>
          <a:lstStyle/>
          <a:p>
            <a:r>
              <a:rPr lang="en-US" sz="2400" dirty="0" smtClean="0"/>
              <a:t>Given two segments, how can we find out if they are the same length without measuring them?</a:t>
            </a:r>
            <a:endParaRPr lang="en-US" sz="2400" dirty="0"/>
          </a:p>
        </p:txBody>
      </p:sp>
    </p:spTree>
    <p:extLst>
      <p:ext uri="{BB962C8B-B14F-4D97-AF65-F5344CB8AC3E}">
        <p14:creationId xmlns:p14="http://schemas.microsoft.com/office/powerpoint/2010/main" val="416316763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30" y="183019"/>
            <a:ext cx="8229600" cy="990600"/>
          </a:xfrm>
        </p:spPr>
        <p:txBody>
          <a:bodyPr/>
          <a:lstStyle/>
          <a:p>
            <a:r>
              <a:rPr lang="en-US" dirty="0" smtClean="0"/>
              <a:t>Example 4</a:t>
            </a:r>
            <a:endParaRPr lang="en-US" dirty="0"/>
          </a:p>
        </p:txBody>
      </p:sp>
      <p:pic>
        <p:nvPicPr>
          <p:cNvPr id="3" name="Picture 2" descr="Screen Shot 2017-10-10 at 9.43.24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7256" y="1422222"/>
            <a:ext cx="4222287" cy="4171721"/>
          </a:xfrm>
          <a:prstGeom prst="rect">
            <a:avLst/>
          </a:prstGeom>
        </p:spPr>
      </p:pic>
    </p:spTree>
    <p:extLst>
      <p:ext uri="{BB962C8B-B14F-4D97-AF65-F5344CB8AC3E}">
        <p14:creationId xmlns:p14="http://schemas.microsoft.com/office/powerpoint/2010/main" val="165112145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30" y="183019"/>
            <a:ext cx="8229600" cy="990600"/>
          </a:xfrm>
        </p:spPr>
        <p:txBody>
          <a:bodyPr/>
          <a:lstStyle/>
          <a:p>
            <a:r>
              <a:rPr lang="en-US" dirty="0" smtClean="0"/>
              <a:t>Example 5</a:t>
            </a:r>
            <a:endParaRPr lang="en-US" dirty="0"/>
          </a:p>
        </p:txBody>
      </p:sp>
      <p:pic>
        <p:nvPicPr>
          <p:cNvPr id="3" name="Picture 2" descr="Screen Shot 2017-10-10 at 9.48.16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055" y="1423889"/>
            <a:ext cx="7099300" cy="4394200"/>
          </a:xfrm>
          <a:prstGeom prst="rect">
            <a:avLst/>
          </a:prstGeom>
        </p:spPr>
      </p:pic>
    </p:spTree>
    <p:extLst>
      <p:ext uri="{BB962C8B-B14F-4D97-AF65-F5344CB8AC3E}">
        <p14:creationId xmlns:p14="http://schemas.microsoft.com/office/powerpoint/2010/main" val="208137062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006"/>
            <a:ext cx="8229600" cy="747930"/>
          </a:xfrm>
        </p:spPr>
        <p:txBody>
          <a:bodyPr/>
          <a:lstStyle/>
          <a:p>
            <a:r>
              <a:rPr lang="en-US" dirty="0" smtClean="0"/>
              <a:t>Notes</a:t>
            </a:r>
            <a:endParaRPr lang="en-US" dirty="0"/>
          </a:p>
        </p:txBody>
      </p:sp>
      <p:sp>
        <p:nvSpPr>
          <p:cNvPr id="3" name="Content Placeholder 2"/>
          <p:cNvSpPr>
            <a:spLocks noGrp="1"/>
          </p:cNvSpPr>
          <p:nvPr>
            <p:ph idx="1"/>
          </p:nvPr>
        </p:nvSpPr>
        <p:spPr>
          <a:xfrm>
            <a:off x="457200" y="983062"/>
            <a:ext cx="8229600" cy="5326299"/>
          </a:xfrm>
        </p:spPr>
        <p:txBody>
          <a:bodyPr>
            <a:normAutofit lnSpcReduction="10000"/>
          </a:bodyPr>
          <a:lstStyle/>
          <a:p>
            <a:pPr marL="0" indent="0">
              <a:buNone/>
            </a:pPr>
            <a:r>
              <a:rPr lang="en-US" dirty="0" smtClean="0"/>
              <a:t>Translation </a:t>
            </a:r>
            <a:r>
              <a:rPr lang="mr-IN" dirty="0" smtClean="0"/>
              <a:t>–</a:t>
            </a:r>
            <a:r>
              <a:rPr lang="en-US" dirty="0" smtClean="0"/>
              <a:t> a slide along a given vector</a:t>
            </a:r>
          </a:p>
          <a:p>
            <a:r>
              <a:rPr lang="en-US" dirty="0" smtClean="0"/>
              <a:t>Maps lines to lines and angles to angles, etc.</a:t>
            </a:r>
          </a:p>
          <a:p>
            <a:r>
              <a:rPr lang="en-US" dirty="0" smtClean="0"/>
              <a:t>Distances and angle measures are preserved</a:t>
            </a:r>
          </a:p>
          <a:p>
            <a:r>
              <a:rPr lang="en-US" dirty="0" smtClean="0"/>
              <a:t>Translating a line creates the same line or a parallel line</a:t>
            </a:r>
          </a:p>
          <a:p>
            <a:endParaRPr lang="en-US" b="1" dirty="0"/>
          </a:p>
          <a:p>
            <a:pPr marL="0" indent="0">
              <a:buNone/>
            </a:pPr>
            <a:r>
              <a:rPr lang="en-US" sz="2800" dirty="0" smtClean="0"/>
              <a:t>Reflection </a:t>
            </a:r>
            <a:r>
              <a:rPr lang="mr-IN" sz="2800" dirty="0" smtClean="0"/>
              <a:t>–</a:t>
            </a:r>
            <a:r>
              <a:rPr lang="en-US" sz="2800" dirty="0" smtClean="0"/>
              <a:t> a flip over a given line</a:t>
            </a:r>
          </a:p>
          <a:p>
            <a:r>
              <a:rPr lang="en-US" sz="2800" dirty="0" smtClean="0"/>
              <a:t>Maps lines to lines and angles to angles, etc.</a:t>
            </a:r>
          </a:p>
          <a:p>
            <a:r>
              <a:rPr lang="en-US" sz="2800" dirty="0" smtClean="0"/>
              <a:t>Distances and angle measures are preserved</a:t>
            </a:r>
          </a:p>
          <a:p>
            <a:r>
              <a:rPr lang="en-US" sz="2800" dirty="0" smtClean="0"/>
              <a:t>All points are the same distance from the line of reflection as their reflection points.</a:t>
            </a:r>
          </a:p>
          <a:p>
            <a:r>
              <a:rPr lang="en-US" sz="2800" dirty="0" smtClean="0"/>
              <a:t>The line connecting a point and its reflection is </a:t>
            </a:r>
            <a:r>
              <a:rPr lang="en-US" sz="2800" u="sng" dirty="0" smtClean="0"/>
              <a:t>perpendicular</a:t>
            </a:r>
            <a:r>
              <a:rPr lang="en-US" sz="2800" dirty="0" smtClean="0"/>
              <a:t> to the reflection line.</a:t>
            </a:r>
          </a:p>
          <a:p>
            <a:endParaRPr lang="en-US" sz="2800" dirty="0" smtClean="0"/>
          </a:p>
        </p:txBody>
      </p:sp>
    </p:spTree>
    <p:extLst>
      <p:ext uri="{BB962C8B-B14F-4D97-AF65-F5344CB8AC3E}">
        <p14:creationId xmlns:p14="http://schemas.microsoft.com/office/powerpoint/2010/main" val="107979296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#1 - 9</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a:t>Khan Academy</a:t>
            </a:r>
          </a:p>
          <a:p>
            <a:r>
              <a:rPr lang="en-US" dirty="0"/>
              <a:t>Fluency practice</a:t>
            </a:r>
          </a:p>
          <a:p>
            <a:pPr lvl="1"/>
            <a:r>
              <a:rPr lang="en-US" dirty="0"/>
              <a:t>Integer coloring</a:t>
            </a:r>
          </a:p>
          <a:p>
            <a:pPr lvl="1"/>
            <a:r>
              <a:rPr lang="en-US" dirty="0"/>
              <a:t>Integer practice online</a:t>
            </a:r>
          </a:p>
          <a:p>
            <a:pPr lvl="1"/>
            <a:r>
              <a:rPr lang="en-US" dirty="0"/>
              <a:t>Integer war</a:t>
            </a:r>
          </a:p>
          <a:p>
            <a:pPr lvl="1"/>
            <a:r>
              <a:rPr lang="en-US" dirty="0"/>
              <a:t>Flashcards</a:t>
            </a:r>
          </a:p>
          <a:p>
            <a:r>
              <a:rPr lang="en-US" dirty="0"/>
              <a:t>Test rewrites</a:t>
            </a:r>
          </a:p>
          <a:p>
            <a:r>
              <a:rPr lang="en-US" dirty="0"/>
              <a:t>PARCC questions</a:t>
            </a:r>
          </a:p>
          <a:p>
            <a:pPr marL="0" indent="0">
              <a:buNone/>
            </a:pPr>
            <a:endParaRPr lang="en-US" dirty="0" smtClean="0"/>
          </a:p>
          <a:p>
            <a:endParaRPr lang="en-US" dirty="0"/>
          </a:p>
        </p:txBody>
      </p:sp>
    </p:spTree>
    <p:extLst>
      <p:ext uri="{BB962C8B-B14F-4D97-AF65-F5344CB8AC3E}">
        <p14:creationId xmlns:p14="http://schemas.microsoft.com/office/powerpoint/2010/main" val="2798537880"/>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5</a:t>
            </a:r>
            <a:endParaRPr lang="en-US" dirty="0"/>
          </a:p>
        </p:txBody>
      </p:sp>
      <p:sp>
        <p:nvSpPr>
          <p:cNvPr id="3" name="Subtitle 2"/>
          <p:cNvSpPr>
            <a:spLocks noGrp="1"/>
          </p:cNvSpPr>
          <p:nvPr>
            <p:ph type="subTitle" idx="1"/>
          </p:nvPr>
        </p:nvSpPr>
        <p:spPr/>
        <p:txBody>
          <a:bodyPr/>
          <a:lstStyle/>
          <a:p>
            <a:r>
              <a:rPr lang="en-US" dirty="0" smtClean="0"/>
              <a:t>Examples &amp; notes, workshop, notes</a:t>
            </a:r>
            <a:endParaRPr lang="en-US" dirty="0"/>
          </a:p>
        </p:txBody>
      </p:sp>
    </p:spTree>
    <p:extLst>
      <p:ext uri="{BB962C8B-B14F-4D97-AF65-F5344CB8AC3E}">
        <p14:creationId xmlns:p14="http://schemas.microsoft.com/office/powerpoint/2010/main" val="69184151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1</a:t>
            </a:r>
            <a:endParaRPr lang="en-US" dirty="0"/>
          </a:p>
        </p:txBody>
      </p:sp>
      <p:sp>
        <p:nvSpPr>
          <p:cNvPr id="3" name="Content Placeholder 2"/>
          <p:cNvSpPr>
            <a:spLocks noGrp="1"/>
          </p:cNvSpPr>
          <p:nvPr>
            <p:ph idx="1"/>
          </p:nvPr>
        </p:nvSpPr>
        <p:spPr>
          <a:xfrm>
            <a:off x="457200" y="1050806"/>
            <a:ext cx="8229600" cy="800851"/>
          </a:xfrm>
        </p:spPr>
        <p:txBody>
          <a:bodyPr>
            <a:normAutofit fontScale="92500" lnSpcReduction="20000"/>
          </a:bodyPr>
          <a:lstStyle/>
          <a:p>
            <a:pPr marL="0" indent="0">
              <a:buNone/>
            </a:pPr>
            <a:r>
              <a:rPr lang="en-US" sz="2800" dirty="0" smtClean="0"/>
              <a:t>What is the simplest transformation that maps one figure to the other?	</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143" r="43309"/>
          <a:stretch/>
        </p:blipFill>
        <p:spPr bwMode="auto">
          <a:xfrm>
            <a:off x="1749472" y="3448594"/>
            <a:ext cx="2992345" cy="253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804" b="47734"/>
          <a:stretch/>
        </p:blipFill>
        <p:spPr bwMode="auto">
          <a:xfrm>
            <a:off x="4741817" y="1899557"/>
            <a:ext cx="2438400" cy="221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86011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1</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404" y="1432016"/>
            <a:ext cx="4285569" cy="344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7404" y="1432016"/>
            <a:ext cx="4262028" cy="339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4637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2</a:t>
            </a:r>
            <a:endParaRPr lang="en-US" dirty="0"/>
          </a:p>
        </p:txBody>
      </p:sp>
      <p:sp>
        <p:nvSpPr>
          <p:cNvPr id="3" name="Content Placeholder 2"/>
          <p:cNvSpPr>
            <a:spLocks noGrp="1"/>
          </p:cNvSpPr>
          <p:nvPr>
            <p:ph idx="1"/>
          </p:nvPr>
        </p:nvSpPr>
        <p:spPr>
          <a:xfrm>
            <a:off x="457200" y="1050806"/>
            <a:ext cx="8229600" cy="800851"/>
          </a:xfrm>
        </p:spPr>
        <p:txBody>
          <a:bodyPr>
            <a:normAutofit/>
          </a:bodyPr>
          <a:lstStyle/>
          <a:p>
            <a:pPr marL="0" indent="0">
              <a:buNone/>
            </a:pPr>
            <a:r>
              <a:rPr lang="en-US" sz="2800" dirty="0" smtClean="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64275"/>
            <a:ext cx="4466681" cy="444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764" y="1851657"/>
            <a:ext cx="3705036" cy="417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19356" y="1327308"/>
            <a:ext cx="3069771" cy="369332"/>
          </a:xfrm>
          <a:prstGeom prst="rect">
            <a:avLst/>
          </a:prstGeom>
          <a:noFill/>
        </p:spPr>
        <p:txBody>
          <a:bodyPr wrap="square" rtlCol="0">
            <a:spAutoFit/>
          </a:bodyPr>
          <a:lstStyle/>
          <a:p>
            <a:r>
              <a:rPr lang="en-US" dirty="0" smtClean="0"/>
              <a:t>Negative rotation</a:t>
            </a:r>
            <a:endParaRPr lang="en-US" dirty="0"/>
          </a:p>
        </p:txBody>
      </p:sp>
      <p:sp>
        <p:nvSpPr>
          <p:cNvPr id="12" name="TextBox 11"/>
          <p:cNvSpPr txBox="1"/>
          <p:nvPr/>
        </p:nvSpPr>
        <p:spPr>
          <a:xfrm>
            <a:off x="5634914" y="1329092"/>
            <a:ext cx="3069771" cy="369332"/>
          </a:xfrm>
          <a:prstGeom prst="rect">
            <a:avLst/>
          </a:prstGeom>
          <a:noFill/>
        </p:spPr>
        <p:txBody>
          <a:bodyPr wrap="square" rtlCol="0">
            <a:spAutoFit/>
          </a:bodyPr>
          <a:lstStyle/>
          <a:p>
            <a:r>
              <a:rPr lang="en-US" dirty="0" smtClean="0"/>
              <a:t>Positive rotation</a:t>
            </a:r>
            <a:endParaRPr lang="en-US" dirty="0"/>
          </a:p>
        </p:txBody>
      </p:sp>
      <p:sp>
        <p:nvSpPr>
          <p:cNvPr id="13" name="TextBox 12"/>
          <p:cNvSpPr txBox="1"/>
          <p:nvPr/>
        </p:nvSpPr>
        <p:spPr>
          <a:xfrm>
            <a:off x="1706894" y="6010836"/>
            <a:ext cx="6862347" cy="400110"/>
          </a:xfrm>
          <a:prstGeom prst="rect">
            <a:avLst/>
          </a:prstGeom>
          <a:noFill/>
        </p:spPr>
        <p:txBody>
          <a:bodyPr wrap="square" rtlCol="0">
            <a:spAutoFit/>
          </a:bodyPr>
          <a:lstStyle/>
          <a:p>
            <a:r>
              <a:rPr lang="en-US" sz="2000" dirty="0" smtClean="0"/>
              <a:t>Notice that the </a:t>
            </a:r>
            <a:r>
              <a:rPr lang="en-US" sz="2000" u="sng" dirty="0" smtClean="0"/>
              <a:t>center of rotation </a:t>
            </a:r>
            <a:r>
              <a:rPr lang="en-US" sz="2000" dirty="0" smtClean="0"/>
              <a:t>never moves.</a:t>
            </a:r>
            <a:endParaRPr lang="en-US" sz="2000" dirty="0"/>
          </a:p>
        </p:txBody>
      </p:sp>
    </p:spTree>
    <p:extLst>
      <p:ext uri="{BB962C8B-B14F-4D97-AF65-F5344CB8AC3E}">
        <p14:creationId xmlns:p14="http://schemas.microsoft.com/office/powerpoint/2010/main" val="131531987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a:t>
            </a:r>
            <a:r>
              <a:rPr lang="en-US" dirty="0"/>
              <a:t>3</a:t>
            </a:r>
          </a:p>
        </p:txBody>
      </p:sp>
      <p:sp>
        <p:nvSpPr>
          <p:cNvPr id="3" name="Content Placeholder 2"/>
          <p:cNvSpPr>
            <a:spLocks noGrp="1"/>
          </p:cNvSpPr>
          <p:nvPr>
            <p:ph idx="1"/>
          </p:nvPr>
        </p:nvSpPr>
        <p:spPr>
          <a:xfrm>
            <a:off x="457200" y="1050806"/>
            <a:ext cx="8229600" cy="800851"/>
          </a:xfrm>
        </p:spPr>
        <p:txBody>
          <a:bodyPr>
            <a:normAutofit/>
          </a:bodyPr>
          <a:lstStyle/>
          <a:p>
            <a:pPr marL="0" indent="0">
              <a:buNone/>
            </a:pPr>
            <a:r>
              <a:rPr lang="en-US" sz="2800" dirty="0" smtClean="0"/>
              <a:t>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1454" y="1213607"/>
            <a:ext cx="2144077" cy="208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953" y="1329900"/>
            <a:ext cx="2217691" cy="196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296" y="3883087"/>
            <a:ext cx="2039983" cy="214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1239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4</a:t>
            </a:r>
            <a:endParaRPr lang="en-US" dirty="0"/>
          </a:p>
        </p:txBody>
      </p:sp>
      <p:sp>
        <p:nvSpPr>
          <p:cNvPr id="3" name="Content Placeholder 2"/>
          <p:cNvSpPr>
            <a:spLocks noGrp="1"/>
          </p:cNvSpPr>
          <p:nvPr>
            <p:ph idx="1"/>
          </p:nvPr>
        </p:nvSpPr>
        <p:spPr>
          <a:xfrm>
            <a:off x="457200" y="1050806"/>
            <a:ext cx="8229600" cy="915290"/>
          </a:xfrm>
        </p:spPr>
        <p:txBody>
          <a:bodyPr>
            <a:normAutofit fontScale="47500" lnSpcReduction="20000"/>
          </a:bodyPr>
          <a:lstStyle/>
          <a:p>
            <a:pPr marL="0" indent="0">
              <a:buNone/>
            </a:pPr>
            <a:r>
              <a:rPr lang="en-US" sz="4200" dirty="0">
                <a:hlinkClick r:id="rId2"/>
              </a:rPr>
              <a:t>http://www.harpercollege.edu/~</a:t>
            </a:r>
            <a:r>
              <a:rPr lang="en-US" sz="4200" dirty="0" smtClean="0">
                <a:hlinkClick r:id="rId2"/>
              </a:rPr>
              <a:t>skoswatt/RigidMotions/rotateccw.html</a:t>
            </a:r>
            <a:endParaRPr lang="en-US" sz="4200" dirty="0" smtClean="0"/>
          </a:p>
          <a:p>
            <a:pPr marL="0" indent="0">
              <a:buNone/>
            </a:pPr>
            <a:r>
              <a:rPr lang="en-US" sz="4200" dirty="0">
                <a:hlinkClick r:id="rId3"/>
              </a:rPr>
              <a:t>http://www.harpercollege.edu/~</a:t>
            </a:r>
            <a:r>
              <a:rPr lang="en-US" sz="4200" dirty="0" smtClean="0">
                <a:hlinkClick r:id="rId3"/>
              </a:rPr>
              <a:t>skoswatt/RigidMotions/rotatecw.html</a:t>
            </a:r>
            <a:endParaRPr lang="en-US" sz="4200" dirty="0" smtClean="0"/>
          </a:p>
          <a:p>
            <a:pPr marL="0" indent="0">
              <a:buNone/>
            </a:pPr>
            <a:r>
              <a:rPr lang="en-US" sz="2800" dirty="0" smtClean="0"/>
              <a:t>	</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640" y="2234159"/>
            <a:ext cx="2399987" cy="329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5262" y="1895136"/>
            <a:ext cx="3565071" cy="368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4710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2731" y="2508070"/>
            <a:ext cx="6603090" cy="134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4137" y="796833"/>
            <a:ext cx="8360229" cy="830997"/>
          </a:xfrm>
          <a:prstGeom prst="rect">
            <a:avLst/>
          </a:prstGeom>
          <a:noFill/>
        </p:spPr>
        <p:txBody>
          <a:bodyPr wrap="square" rtlCol="0">
            <a:spAutoFit/>
          </a:bodyPr>
          <a:lstStyle/>
          <a:p>
            <a:r>
              <a:rPr lang="en-US" sz="2400" dirty="0" smtClean="0"/>
              <a:t>For example, given a quadrilateral where all angles are 90 degrees, are the opposite sides equal?</a:t>
            </a:r>
            <a:endParaRPr lang="en-US" sz="2400" dirty="0"/>
          </a:p>
        </p:txBody>
      </p:sp>
    </p:spTree>
    <p:extLst>
      <p:ext uri="{BB962C8B-B14F-4D97-AF65-F5344CB8AC3E}">
        <p14:creationId xmlns:p14="http://schemas.microsoft.com/office/powerpoint/2010/main" val="103576062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006"/>
            <a:ext cx="8229600" cy="747930"/>
          </a:xfrm>
        </p:spPr>
        <p:txBody>
          <a:bodyPr/>
          <a:lstStyle/>
          <a:p>
            <a:r>
              <a:rPr lang="en-US" dirty="0" smtClean="0"/>
              <a:t>Notes - Rotations</a:t>
            </a:r>
            <a:endParaRPr lang="en-US" dirty="0"/>
          </a:p>
        </p:txBody>
      </p:sp>
      <p:sp>
        <p:nvSpPr>
          <p:cNvPr id="3" name="Content Placeholder 2"/>
          <p:cNvSpPr>
            <a:spLocks noGrp="1"/>
          </p:cNvSpPr>
          <p:nvPr>
            <p:ph idx="1"/>
          </p:nvPr>
        </p:nvSpPr>
        <p:spPr>
          <a:xfrm>
            <a:off x="204377" y="983062"/>
            <a:ext cx="8788166" cy="5326299"/>
          </a:xfrm>
        </p:spPr>
        <p:txBody>
          <a:bodyPr>
            <a:normAutofit/>
          </a:bodyPr>
          <a:lstStyle/>
          <a:p>
            <a:pPr marL="0" indent="0">
              <a:buNone/>
            </a:pPr>
            <a:r>
              <a:rPr lang="en-US" sz="2800" dirty="0" smtClean="0"/>
              <a:t>Rotation – a turn around a given point</a:t>
            </a:r>
          </a:p>
          <a:p>
            <a:pPr marL="0" indent="0">
              <a:buNone/>
            </a:pPr>
            <a:r>
              <a:rPr lang="en-US" sz="2800" dirty="0" smtClean="0"/>
              <a:t>Center of rotation – the fixed point around which a </a:t>
            </a:r>
          </a:p>
          <a:p>
            <a:pPr marL="0" indent="0">
              <a:buNone/>
            </a:pPr>
            <a:r>
              <a:rPr lang="en-US" sz="2800" dirty="0"/>
              <a:t>	</a:t>
            </a:r>
            <a:r>
              <a:rPr lang="en-US" sz="2800" dirty="0" smtClean="0"/>
              <a:t>figure turns</a:t>
            </a:r>
          </a:p>
          <a:p>
            <a:endParaRPr lang="en-US" sz="2800" dirty="0" smtClean="0"/>
          </a:p>
          <a:p>
            <a:r>
              <a:rPr lang="en-US" sz="2800" dirty="0" smtClean="0"/>
              <a:t>Maps </a:t>
            </a:r>
            <a:r>
              <a:rPr lang="en-US" sz="2800" dirty="0"/>
              <a:t>points to points, lines to lines, angles to angles, etc.</a:t>
            </a:r>
          </a:p>
          <a:p>
            <a:r>
              <a:rPr lang="en-US" sz="2800" dirty="0"/>
              <a:t>Preserves distances and angle measures</a:t>
            </a:r>
          </a:p>
          <a:p>
            <a:r>
              <a:rPr lang="en-US" sz="2800" u="sng" dirty="0"/>
              <a:t>Center of rotation </a:t>
            </a:r>
            <a:r>
              <a:rPr lang="en-US" sz="2800" dirty="0"/>
              <a:t>does not move</a:t>
            </a:r>
          </a:p>
          <a:p>
            <a:r>
              <a:rPr lang="en-US" sz="2800" dirty="0"/>
              <a:t>Positive degrees = counterclockwise, negative degrees = clockwise</a:t>
            </a:r>
          </a:p>
          <a:p>
            <a:pPr marL="0" indent="0">
              <a:buNone/>
            </a:pPr>
            <a:endParaRPr lang="en-US" sz="2800" dirty="0" smtClean="0"/>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109289032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006"/>
            <a:ext cx="8229600" cy="747930"/>
          </a:xfrm>
        </p:spPr>
        <p:txBody>
          <a:bodyPr/>
          <a:lstStyle/>
          <a:p>
            <a:r>
              <a:rPr lang="en-US" dirty="0" smtClean="0"/>
              <a:t>Notes – so far</a:t>
            </a:r>
            <a:endParaRPr lang="en-US" dirty="0"/>
          </a:p>
        </p:txBody>
      </p:sp>
      <p:sp>
        <p:nvSpPr>
          <p:cNvPr id="3" name="Content Placeholder 2"/>
          <p:cNvSpPr>
            <a:spLocks noGrp="1"/>
          </p:cNvSpPr>
          <p:nvPr>
            <p:ph idx="1"/>
          </p:nvPr>
        </p:nvSpPr>
        <p:spPr>
          <a:xfrm>
            <a:off x="457200" y="983062"/>
            <a:ext cx="8229600" cy="5326299"/>
          </a:xfrm>
        </p:spPr>
        <p:txBody>
          <a:bodyPr>
            <a:normAutofit/>
          </a:bodyPr>
          <a:lstStyle/>
          <a:p>
            <a:pPr marL="0" indent="0">
              <a:buNone/>
            </a:pPr>
            <a:r>
              <a:rPr lang="en-US" sz="1000" dirty="0" smtClean="0"/>
              <a:t>Translation </a:t>
            </a:r>
            <a:r>
              <a:rPr lang="mr-IN" sz="1000" dirty="0" smtClean="0"/>
              <a:t>–</a:t>
            </a:r>
            <a:r>
              <a:rPr lang="en-US" sz="1000" dirty="0" smtClean="0"/>
              <a:t> a slide along a given vector</a:t>
            </a:r>
          </a:p>
          <a:p>
            <a:r>
              <a:rPr lang="en-US" sz="1000" dirty="0" smtClean="0"/>
              <a:t>Maps lines to lines and angles to angles, etc.</a:t>
            </a:r>
          </a:p>
          <a:p>
            <a:r>
              <a:rPr lang="en-US" sz="1000" dirty="0" smtClean="0"/>
              <a:t>Distances and angle measures are preserved</a:t>
            </a:r>
          </a:p>
          <a:p>
            <a:r>
              <a:rPr lang="en-US" sz="1000" dirty="0" smtClean="0"/>
              <a:t>Translating a line creates the same line or a </a:t>
            </a:r>
            <a:r>
              <a:rPr lang="en-US" sz="1000" u="sng" dirty="0" smtClean="0"/>
              <a:t>parallel</a:t>
            </a:r>
            <a:r>
              <a:rPr lang="en-US" sz="1000" dirty="0" smtClean="0"/>
              <a:t> line</a:t>
            </a:r>
            <a:endParaRPr lang="en-US" sz="1000" b="1" dirty="0"/>
          </a:p>
          <a:p>
            <a:pPr marL="0" indent="0">
              <a:buNone/>
            </a:pPr>
            <a:r>
              <a:rPr lang="en-US" sz="1000" dirty="0" smtClean="0"/>
              <a:t>Reflection </a:t>
            </a:r>
            <a:r>
              <a:rPr lang="mr-IN" sz="1000" dirty="0" smtClean="0"/>
              <a:t>–</a:t>
            </a:r>
            <a:r>
              <a:rPr lang="en-US" sz="1000" dirty="0" smtClean="0"/>
              <a:t> a flip over a given line</a:t>
            </a:r>
          </a:p>
          <a:p>
            <a:r>
              <a:rPr lang="en-US" sz="1000" dirty="0" smtClean="0"/>
              <a:t>Maps lines to lines and angles to angles, etc.</a:t>
            </a:r>
          </a:p>
          <a:p>
            <a:r>
              <a:rPr lang="en-US" sz="1000" dirty="0" smtClean="0"/>
              <a:t>Distances and angle measures are preserved</a:t>
            </a:r>
          </a:p>
          <a:p>
            <a:r>
              <a:rPr lang="en-US" sz="1000" dirty="0" smtClean="0"/>
              <a:t>All points are the same distance from the line of reflection as their reflection points.</a:t>
            </a:r>
          </a:p>
          <a:p>
            <a:r>
              <a:rPr lang="en-US" sz="1000" dirty="0" smtClean="0"/>
              <a:t>The line connecting a point and its reflection is </a:t>
            </a:r>
            <a:r>
              <a:rPr lang="en-US" sz="1000" u="sng" dirty="0" smtClean="0"/>
              <a:t>perpendicular</a:t>
            </a:r>
            <a:r>
              <a:rPr lang="en-US" sz="1000" dirty="0" smtClean="0"/>
              <a:t> to the reflection line.</a:t>
            </a:r>
          </a:p>
          <a:p>
            <a:pPr marL="0" indent="0">
              <a:buNone/>
            </a:pPr>
            <a:r>
              <a:rPr lang="en-US" sz="2800" dirty="0" smtClean="0"/>
              <a:t>Rotation – a turn around a given point</a:t>
            </a:r>
          </a:p>
          <a:p>
            <a:r>
              <a:rPr lang="en-US" sz="2800" dirty="0" smtClean="0"/>
              <a:t>Maps points to points, lines to lines, angles to angles, etc.</a:t>
            </a:r>
          </a:p>
          <a:p>
            <a:r>
              <a:rPr lang="en-US" sz="2800" dirty="0" smtClean="0"/>
              <a:t>Preserves distances and angle measures</a:t>
            </a:r>
          </a:p>
          <a:p>
            <a:r>
              <a:rPr lang="en-US" sz="2800" u="sng" dirty="0" smtClean="0"/>
              <a:t>Center of rotation </a:t>
            </a:r>
            <a:r>
              <a:rPr lang="en-US" sz="2800" dirty="0" smtClean="0"/>
              <a:t>does not move</a:t>
            </a:r>
          </a:p>
          <a:p>
            <a:r>
              <a:rPr lang="en-US" sz="2800" dirty="0" smtClean="0"/>
              <a:t>Positive degrees = counterclockwise, negative degrees = clockwise</a:t>
            </a:r>
          </a:p>
        </p:txBody>
      </p:sp>
    </p:spTree>
    <p:extLst>
      <p:ext uri="{BB962C8B-B14F-4D97-AF65-F5344CB8AC3E}">
        <p14:creationId xmlns:p14="http://schemas.microsoft.com/office/powerpoint/2010/main" val="3323904817"/>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Finish lesson 4 #1-9</a:t>
            </a:r>
          </a:p>
          <a:p>
            <a:r>
              <a:rPr lang="en-US" dirty="0" smtClean="0"/>
              <a:t>Lesson 5 </a:t>
            </a:r>
            <a:r>
              <a:rPr lang="en-US" dirty="0" err="1" smtClean="0"/>
              <a:t>cw</a:t>
            </a:r>
            <a:r>
              <a:rPr lang="en-US" dirty="0" smtClean="0"/>
              <a:t> #1 - 8</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a:t>Khan Academy</a:t>
            </a:r>
          </a:p>
          <a:p>
            <a:r>
              <a:rPr lang="en-US" dirty="0"/>
              <a:t>Fluency practice</a:t>
            </a:r>
          </a:p>
          <a:p>
            <a:pPr lvl="1"/>
            <a:r>
              <a:rPr lang="en-US" dirty="0"/>
              <a:t>Integer coloring</a:t>
            </a:r>
          </a:p>
          <a:p>
            <a:pPr lvl="1"/>
            <a:r>
              <a:rPr lang="en-US" dirty="0"/>
              <a:t>Integer practice online</a:t>
            </a:r>
          </a:p>
          <a:p>
            <a:pPr lvl="1"/>
            <a:r>
              <a:rPr lang="en-US" dirty="0"/>
              <a:t>Integer war</a:t>
            </a:r>
          </a:p>
          <a:p>
            <a:pPr lvl="1"/>
            <a:r>
              <a:rPr lang="en-US" dirty="0"/>
              <a:t>Flashcards</a:t>
            </a:r>
          </a:p>
          <a:p>
            <a:r>
              <a:rPr lang="en-US" dirty="0"/>
              <a:t>Test rewrites</a:t>
            </a:r>
          </a:p>
          <a:p>
            <a:r>
              <a:rPr lang="en-US" dirty="0"/>
              <a:t>PARCC questions</a:t>
            </a:r>
          </a:p>
          <a:p>
            <a:pPr marL="0" indent="0">
              <a:buNone/>
            </a:pPr>
            <a:endParaRPr lang="en-US" dirty="0" smtClean="0"/>
          </a:p>
          <a:p>
            <a:endParaRPr lang="en-US" dirty="0"/>
          </a:p>
        </p:txBody>
      </p:sp>
    </p:spTree>
    <p:extLst>
      <p:ext uri="{BB962C8B-B14F-4D97-AF65-F5344CB8AC3E}">
        <p14:creationId xmlns:p14="http://schemas.microsoft.com/office/powerpoint/2010/main" val="2059864111"/>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6</a:t>
            </a:r>
            <a:endParaRPr lang="en-US" dirty="0"/>
          </a:p>
        </p:txBody>
      </p:sp>
      <p:sp>
        <p:nvSpPr>
          <p:cNvPr id="3" name="Subtitle 2"/>
          <p:cNvSpPr>
            <a:spLocks noGrp="1"/>
          </p:cNvSpPr>
          <p:nvPr>
            <p:ph type="subTitle" idx="1"/>
          </p:nvPr>
        </p:nvSpPr>
        <p:spPr/>
        <p:txBody>
          <a:bodyPr/>
          <a:lstStyle/>
          <a:p>
            <a:r>
              <a:rPr lang="en-US" dirty="0" smtClean="0"/>
              <a:t>Examples, notes, workshop, exit ticket</a:t>
            </a:r>
            <a:endParaRPr lang="en-US" dirty="0"/>
          </a:p>
        </p:txBody>
      </p:sp>
    </p:spTree>
    <p:extLst>
      <p:ext uri="{BB962C8B-B14F-4D97-AF65-F5344CB8AC3E}">
        <p14:creationId xmlns:p14="http://schemas.microsoft.com/office/powerpoint/2010/main" val="400780375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6" name="Content Placeholder 5"/>
          <p:cNvSpPr>
            <a:spLocks noGrp="1"/>
          </p:cNvSpPr>
          <p:nvPr>
            <p:ph idx="1"/>
          </p:nvPr>
        </p:nvSpPr>
        <p:spPr/>
        <p:txBody>
          <a:bodyPr/>
          <a:lstStyle/>
          <a:p>
            <a:pPr marL="0" indent="0">
              <a:buNone/>
            </a:pPr>
            <a:r>
              <a:rPr lang="en-US" dirty="0" smtClean="0"/>
              <a:t>The picture below shows what happens when there is a rotation of 180 degrees around center </a:t>
            </a:r>
            <a:r>
              <a:rPr lang="en-US" i="1" dirty="0" smtClean="0"/>
              <a:t>O</a:t>
            </a:r>
            <a:r>
              <a:rPr lang="en-US" dirty="0" smtClean="0"/>
              <a:t>.</a:t>
            </a:r>
            <a:endParaRPr lang="en-US" dirty="0"/>
          </a:p>
        </p:txBody>
      </p:sp>
      <p:pic>
        <p:nvPicPr>
          <p:cNvPr id="5" name="Picture 4" descr="Screen Shot 2017-10-12 at 8.56.19 PM.png"/>
          <p:cNvPicPr>
            <a:picLocks noChangeAspect="1"/>
          </p:cNvPicPr>
          <p:nvPr/>
        </p:nvPicPr>
        <p:blipFill rotWithShape="1">
          <a:blip r:embed="rId2" cstate="print">
            <a:extLst>
              <a:ext uri="{28A0092B-C50C-407E-A947-70E740481C1C}">
                <a14:useLocalDpi xmlns:a14="http://schemas.microsoft.com/office/drawing/2010/main" val="0"/>
              </a:ext>
            </a:extLst>
          </a:blip>
          <a:srcRect l="28514" t="22239"/>
          <a:stretch/>
        </p:blipFill>
        <p:spPr>
          <a:xfrm>
            <a:off x="918299" y="2423476"/>
            <a:ext cx="7406799" cy="2730061"/>
          </a:xfrm>
          <a:prstGeom prst="rect">
            <a:avLst/>
          </a:prstGeom>
        </p:spPr>
      </p:pic>
    </p:spTree>
    <p:extLst>
      <p:ext uri="{BB962C8B-B14F-4D97-AF65-F5344CB8AC3E}">
        <p14:creationId xmlns:p14="http://schemas.microsoft.com/office/powerpoint/2010/main" val="2536832743"/>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continued</a:t>
            </a:r>
            <a:endParaRPr lang="en-US" dirty="0"/>
          </a:p>
        </p:txBody>
      </p:sp>
      <p:sp>
        <p:nvSpPr>
          <p:cNvPr id="6" name="Content Placeholder 5"/>
          <p:cNvSpPr>
            <a:spLocks noGrp="1"/>
          </p:cNvSpPr>
          <p:nvPr>
            <p:ph idx="1"/>
          </p:nvPr>
        </p:nvSpPr>
        <p:spPr/>
        <p:txBody>
          <a:bodyPr/>
          <a:lstStyle/>
          <a:p>
            <a:pPr marL="0" indent="0">
              <a:buNone/>
            </a:pPr>
            <a:r>
              <a:rPr lang="en-US" dirty="0" smtClean="0"/>
              <a:t>The picture below shows what happens when there is a rotation of 180 degrees around center </a:t>
            </a:r>
            <a:r>
              <a:rPr lang="en-US" i="1" dirty="0" smtClean="0"/>
              <a:t>O</a:t>
            </a:r>
            <a:r>
              <a:rPr lang="en-US" dirty="0" smtClean="0"/>
              <a:t>.</a:t>
            </a:r>
            <a:endParaRPr lang="en-US" dirty="0"/>
          </a:p>
        </p:txBody>
      </p:sp>
      <p:pic>
        <p:nvPicPr>
          <p:cNvPr id="5" name="Picture 4" descr="Screen Shot 2017-10-12 at 8.56.19 PM.png"/>
          <p:cNvPicPr>
            <a:picLocks noChangeAspect="1"/>
          </p:cNvPicPr>
          <p:nvPr/>
        </p:nvPicPr>
        <p:blipFill rotWithShape="1">
          <a:blip r:embed="rId2" cstate="print">
            <a:extLst>
              <a:ext uri="{28A0092B-C50C-407E-A947-70E740481C1C}">
                <a14:useLocalDpi xmlns:a14="http://schemas.microsoft.com/office/drawing/2010/main" val="0"/>
              </a:ext>
            </a:extLst>
          </a:blip>
          <a:srcRect l="28514" t="22239" r="33713"/>
          <a:stretch/>
        </p:blipFill>
        <p:spPr>
          <a:xfrm>
            <a:off x="918299" y="2423476"/>
            <a:ext cx="3913733" cy="2730061"/>
          </a:xfrm>
          <a:prstGeom prst="rect">
            <a:avLst/>
          </a:prstGeom>
        </p:spPr>
      </p:pic>
      <p:pic>
        <p:nvPicPr>
          <p:cNvPr id="7" name="Picture 6" descr="Screen Shot 2017-10-12 at 8.56.19 PM.png"/>
          <p:cNvPicPr>
            <a:picLocks noChangeAspect="1"/>
          </p:cNvPicPr>
          <p:nvPr/>
        </p:nvPicPr>
        <p:blipFill rotWithShape="1">
          <a:blip r:embed="rId2" cstate="print">
            <a:alphaModFix amt="32000"/>
            <a:extLst>
              <a:ext uri="{28A0092B-C50C-407E-A947-70E740481C1C}">
                <a14:useLocalDpi xmlns:a14="http://schemas.microsoft.com/office/drawing/2010/main" val="0"/>
              </a:ext>
            </a:extLst>
          </a:blip>
          <a:srcRect l="64816" t="22239"/>
          <a:stretch/>
        </p:blipFill>
        <p:spPr>
          <a:xfrm>
            <a:off x="4671454" y="2429886"/>
            <a:ext cx="3645466" cy="2730061"/>
          </a:xfrm>
          <a:prstGeom prst="rect">
            <a:avLst/>
          </a:prstGeom>
        </p:spPr>
      </p:pic>
    </p:spTree>
    <p:extLst>
      <p:ext uri="{BB962C8B-B14F-4D97-AF65-F5344CB8AC3E}">
        <p14:creationId xmlns:p14="http://schemas.microsoft.com/office/powerpoint/2010/main" val="2127817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5"/>
                                        </p:tgtEl>
                                        <p:attrNameLst>
                                          <p:attrName>r</p:attrName>
                                        </p:attrNameLst>
                                      </p:cBhvr>
                                    </p:animRot>
                                  </p:childTnLst>
                                </p:cTn>
                              </p:par>
                              <p:par>
                                <p:cTn id="7" presetID="0" presetClass="path" presetSubtype="0" accel="50000" decel="50000" fill="hold" nodeType="withEffect">
                                  <p:stCondLst>
                                    <p:cond delay="0"/>
                                  </p:stCondLst>
                                  <p:childTnLst>
                                    <p:animMotion origin="layout" path="M -3.56262E-6 0.01689 L 0.3818 0.00625 " pathEditMode="relative" rAng="0" ptsTypes="AA">
                                      <p:cBhvr>
                                        <p:cTn id="8" dur="2000" fill="hold"/>
                                        <p:tgtEl>
                                          <p:spTgt spid="5"/>
                                        </p:tgtEl>
                                        <p:attrNameLst>
                                          <p:attrName>ppt_x</p:attrName>
                                          <p:attrName>ppt_y</p:attrName>
                                        </p:attrNameLst>
                                      </p:cBhvr>
                                      <p:rCtr x="19090"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2</a:t>
            </a:r>
            <a:endParaRPr lang="en-US" dirty="0"/>
          </a:p>
        </p:txBody>
      </p:sp>
      <p:sp>
        <p:nvSpPr>
          <p:cNvPr id="3" name="Content Placeholder 2"/>
          <p:cNvSpPr>
            <a:spLocks noGrp="1"/>
          </p:cNvSpPr>
          <p:nvPr>
            <p:ph idx="1"/>
          </p:nvPr>
        </p:nvSpPr>
        <p:spPr>
          <a:xfrm>
            <a:off x="457200" y="1050806"/>
            <a:ext cx="8229600" cy="800851"/>
          </a:xfrm>
        </p:spPr>
        <p:txBody>
          <a:bodyPr>
            <a:normAutofit fontScale="92500" lnSpcReduction="20000"/>
          </a:bodyPr>
          <a:lstStyle/>
          <a:p>
            <a:pPr marL="0" indent="0">
              <a:buNone/>
            </a:pPr>
            <a:r>
              <a:rPr lang="en-US" sz="2800" dirty="0" smtClean="0"/>
              <a:t>The picture below shows what happens when a rotation is 180 degrees around the origin.</a:t>
            </a:r>
          </a:p>
        </p:txBody>
      </p:sp>
      <p:pic>
        <p:nvPicPr>
          <p:cNvPr id="5" name="Picture 4" descr="Screen Shot 2017-10-12 at 8.56.58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4213" y="1974717"/>
            <a:ext cx="5100395" cy="3923381"/>
          </a:xfrm>
          <a:prstGeom prst="rect">
            <a:avLst/>
          </a:prstGeom>
        </p:spPr>
      </p:pic>
    </p:spTree>
    <p:extLst>
      <p:ext uri="{BB962C8B-B14F-4D97-AF65-F5344CB8AC3E}">
        <p14:creationId xmlns:p14="http://schemas.microsoft.com/office/powerpoint/2010/main" val="286295444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2 continued</a:t>
            </a:r>
            <a:endParaRPr lang="en-US" dirty="0"/>
          </a:p>
        </p:txBody>
      </p:sp>
      <p:sp>
        <p:nvSpPr>
          <p:cNvPr id="3" name="Content Placeholder 2"/>
          <p:cNvSpPr>
            <a:spLocks noGrp="1"/>
          </p:cNvSpPr>
          <p:nvPr>
            <p:ph idx="1"/>
          </p:nvPr>
        </p:nvSpPr>
        <p:spPr>
          <a:xfrm>
            <a:off x="457200" y="1050806"/>
            <a:ext cx="8229600" cy="800851"/>
          </a:xfrm>
        </p:spPr>
        <p:txBody>
          <a:bodyPr>
            <a:normAutofit fontScale="92500" lnSpcReduction="20000"/>
          </a:bodyPr>
          <a:lstStyle/>
          <a:p>
            <a:pPr marL="0" indent="0">
              <a:buNone/>
            </a:pPr>
            <a:r>
              <a:rPr lang="en-US" sz="2800" dirty="0" smtClean="0"/>
              <a:t>The picture below shows what happens when a rotation is 180 degrees around the origin.</a:t>
            </a:r>
          </a:p>
        </p:txBody>
      </p:sp>
      <p:pic>
        <p:nvPicPr>
          <p:cNvPr id="5" name="Picture 4" descr="Screen Shot 2017-10-12 at 8.56.58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4213" y="1974717"/>
            <a:ext cx="5100395" cy="3923381"/>
          </a:xfrm>
          <a:prstGeom prst="rect">
            <a:avLst/>
          </a:prstGeom>
        </p:spPr>
      </p:pic>
      <p:grpSp>
        <p:nvGrpSpPr>
          <p:cNvPr id="8" name="Group 7"/>
          <p:cNvGrpSpPr/>
          <p:nvPr/>
        </p:nvGrpSpPr>
        <p:grpSpPr>
          <a:xfrm>
            <a:off x="2598495" y="2584068"/>
            <a:ext cx="1372238" cy="1722712"/>
            <a:chOff x="2598495" y="2584068"/>
            <a:chExt cx="1372238" cy="1722712"/>
          </a:xfrm>
        </p:grpSpPr>
        <p:sp>
          <p:nvSpPr>
            <p:cNvPr id="4" name="Right Triangle 3"/>
            <p:cNvSpPr/>
            <p:nvPr/>
          </p:nvSpPr>
          <p:spPr>
            <a:xfrm>
              <a:off x="2598495" y="2963649"/>
              <a:ext cx="1372238" cy="978150"/>
            </a:xfrm>
            <a:prstGeom prst="rtTriangl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598495" y="2584068"/>
              <a:ext cx="1372238" cy="1722712"/>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12636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10800000">
                                      <p:cBhvr>
                                        <p:cTn id="10" dur="2000" fill="hold"/>
                                        <p:tgtEl>
                                          <p:spTgt spid="8"/>
                                        </p:tgtEl>
                                        <p:attrNameLst>
                                          <p:attrName>r</p:attrName>
                                        </p:attrNameLst>
                                      </p:cBhvr>
                                    </p:animRot>
                                  </p:childTnLst>
                                </p:cTn>
                              </p:par>
                              <p:par>
                                <p:cTn id="11" presetID="0" presetClass="path" presetSubtype="0" accel="50000" decel="50000" fill="hold" nodeType="withEffect">
                                  <p:stCondLst>
                                    <p:cond delay="0"/>
                                  </p:stCondLst>
                                  <p:childTnLst>
                                    <p:animMotion origin="layout" path="M -3.31423E-6 2.36927E-6 L 0.14852 0.15317 " pathEditMode="relative" ptsTypes="AA">
                                      <p:cBhvr>
                                        <p:cTn id="12"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006"/>
            <a:ext cx="8229600" cy="747930"/>
          </a:xfrm>
        </p:spPr>
        <p:txBody>
          <a:bodyPr/>
          <a:lstStyle/>
          <a:p>
            <a:r>
              <a:rPr lang="en-US" dirty="0" smtClean="0"/>
              <a:t>Notes – so far…</a:t>
            </a:r>
            <a:endParaRPr lang="en-US" dirty="0"/>
          </a:p>
        </p:txBody>
      </p:sp>
      <p:sp>
        <p:nvSpPr>
          <p:cNvPr id="3" name="Content Placeholder 2"/>
          <p:cNvSpPr>
            <a:spLocks noGrp="1"/>
          </p:cNvSpPr>
          <p:nvPr>
            <p:ph idx="1"/>
          </p:nvPr>
        </p:nvSpPr>
        <p:spPr>
          <a:xfrm>
            <a:off x="457200" y="983062"/>
            <a:ext cx="8229600" cy="5326299"/>
          </a:xfrm>
        </p:spPr>
        <p:txBody>
          <a:bodyPr>
            <a:normAutofit/>
          </a:bodyPr>
          <a:lstStyle/>
          <a:p>
            <a:pPr marL="0" indent="0">
              <a:buNone/>
            </a:pPr>
            <a:r>
              <a:rPr lang="en-US" sz="1000" dirty="0" smtClean="0"/>
              <a:t>Translation </a:t>
            </a:r>
            <a:r>
              <a:rPr lang="mr-IN" sz="1000" dirty="0" smtClean="0"/>
              <a:t>–</a:t>
            </a:r>
            <a:r>
              <a:rPr lang="en-US" sz="1000" dirty="0" smtClean="0"/>
              <a:t> a slide along a given vector</a:t>
            </a:r>
          </a:p>
          <a:p>
            <a:r>
              <a:rPr lang="en-US" sz="1000" dirty="0" smtClean="0"/>
              <a:t>Maps lines to lines and angles to angles, etc.</a:t>
            </a:r>
          </a:p>
          <a:p>
            <a:r>
              <a:rPr lang="en-US" sz="1000" dirty="0" smtClean="0"/>
              <a:t>Distances and angle measures are preserved</a:t>
            </a:r>
          </a:p>
          <a:p>
            <a:r>
              <a:rPr lang="en-US" sz="1000" dirty="0" smtClean="0"/>
              <a:t>Translating a line creates the same line or a </a:t>
            </a:r>
            <a:r>
              <a:rPr lang="en-US" sz="1000" u="sng" dirty="0" smtClean="0"/>
              <a:t>parallel</a:t>
            </a:r>
            <a:r>
              <a:rPr lang="en-US" sz="1000" dirty="0" smtClean="0"/>
              <a:t> line</a:t>
            </a:r>
            <a:endParaRPr lang="en-US" sz="1000" b="1" dirty="0"/>
          </a:p>
          <a:p>
            <a:pPr marL="0" indent="0">
              <a:buNone/>
            </a:pPr>
            <a:r>
              <a:rPr lang="en-US" sz="1000" dirty="0" smtClean="0"/>
              <a:t>Reflection </a:t>
            </a:r>
            <a:r>
              <a:rPr lang="mr-IN" sz="1000" dirty="0" smtClean="0"/>
              <a:t>–</a:t>
            </a:r>
            <a:r>
              <a:rPr lang="en-US" sz="1000" dirty="0" smtClean="0"/>
              <a:t> a flip over a given line</a:t>
            </a:r>
          </a:p>
          <a:p>
            <a:r>
              <a:rPr lang="en-US" sz="1000" dirty="0" smtClean="0"/>
              <a:t>Maps lines to lines and angles to angles, etc.</a:t>
            </a:r>
          </a:p>
          <a:p>
            <a:r>
              <a:rPr lang="en-US" sz="1000" dirty="0" smtClean="0"/>
              <a:t>Distances and angle measures are preserved</a:t>
            </a:r>
          </a:p>
          <a:p>
            <a:r>
              <a:rPr lang="en-US" sz="1000" dirty="0" smtClean="0"/>
              <a:t>All points are the same distance from the line of reflection as their reflection points.</a:t>
            </a:r>
          </a:p>
          <a:p>
            <a:r>
              <a:rPr lang="en-US" sz="1000" dirty="0" smtClean="0"/>
              <a:t>The line connecting a point and its reflection is </a:t>
            </a:r>
            <a:r>
              <a:rPr lang="en-US" sz="1000" u="sng" dirty="0" smtClean="0"/>
              <a:t>perpendicular</a:t>
            </a:r>
            <a:r>
              <a:rPr lang="en-US" sz="1000" dirty="0" smtClean="0"/>
              <a:t> to the reflection line.</a:t>
            </a:r>
          </a:p>
          <a:p>
            <a:pPr marL="0" indent="0">
              <a:buNone/>
            </a:pPr>
            <a:r>
              <a:rPr lang="en-US" sz="2800" dirty="0" smtClean="0"/>
              <a:t>Rotation – </a:t>
            </a:r>
            <a:r>
              <a:rPr lang="en-US" sz="1800" dirty="0" smtClean="0"/>
              <a:t>a turn around a given point</a:t>
            </a:r>
          </a:p>
          <a:p>
            <a:r>
              <a:rPr lang="en-US" sz="1800" dirty="0" smtClean="0"/>
              <a:t>Maps points to points, lines to lines, angles to angles, etc.</a:t>
            </a:r>
          </a:p>
          <a:p>
            <a:r>
              <a:rPr lang="en-US" sz="1800" dirty="0" smtClean="0"/>
              <a:t>Preserves distances and angle measures</a:t>
            </a:r>
          </a:p>
          <a:p>
            <a:r>
              <a:rPr lang="en-US" sz="1800" u="sng" dirty="0" smtClean="0"/>
              <a:t>Center of rotation </a:t>
            </a:r>
            <a:r>
              <a:rPr lang="en-US" sz="1800" dirty="0" smtClean="0"/>
              <a:t>does not move</a:t>
            </a:r>
          </a:p>
          <a:p>
            <a:r>
              <a:rPr lang="en-US" sz="1800" dirty="0" smtClean="0"/>
              <a:t>Positive degrees = counterclockwise, negative degrees = clockwise</a:t>
            </a:r>
          </a:p>
          <a:p>
            <a:r>
              <a:rPr lang="en-US" sz="2800" dirty="0" smtClean="0"/>
              <a:t>A 180 degree rotation is special because points fall on the same line, the coordinates become the opposite sign, and lines become parallel</a:t>
            </a:r>
          </a:p>
        </p:txBody>
      </p:sp>
    </p:spTree>
    <p:extLst>
      <p:ext uri="{BB962C8B-B14F-4D97-AF65-F5344CB8AC3E}">
        <p14:creationId xmlns:p14="http://schemas.microsoft.com/office/powerpoint/2010/main" val="410355087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Finish lesson 4 #1-9</a:t>
            </a:r>
          </a:p>
          <a:p>
            <a:r>
              <a:rPr lang="en-US" dirty="0" smtClean="0"/>
              <a:t>Finish Lesson 5 </a:t>
            </a:r>
            <a:r>
              <a:rPr lang="en-US" dirty="0" err="1" smtClean="0"/>
              <a:t>cw</a:t>
            </a:r>
            <a:r>
              <a:rPr lang="en-US" dirty="0" smtClean="0"/>
              <a:t> #1 -8</a:t>
            </a:r>
          </a:p>
          <a:p>
            <a:r>
              <a:rPr lang="en-US" dirty="0" smtClean="0"/>
              <a:t>Lesson 6 </a:t>
            </a:r>
            <a:r>
              <a:rPr lang="en-US" dirty="0" err="1" smtClean="0"/>
              <a:t>cw</a:t>
            </a:r>
            <a:r>
              <a:rPr lang="en-US" dirty="0" smtClean="0"/>
              <a:t> #1-7</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Fluency games</a:t>
            </a:r>
          </a:p>
          <a:p>
            <a:r>
              <a:rPr lang="en-US" dirty="0" smtClean="0"/>
              <a:t>PARCC questions (sci. notation)</a:t>
            </a:r>
          </a:p>
          <a:p>
            <a:pPr marL="0" indent="0">
              <a:buNone/>
            </a:pPr>
            <a:endParaRPr lang="en-US" dirty="0" smtClean="0"/>
          </a:p>
          <a:p>
            <a:endParaRPr lang="en-US" dirty="0"/>
          </a:p>
        </p:txBody>
      </p:sp>
    </p:spTree>
    <p:extLst>
      <p:ext uri="{BB962C8B-B14F-4D97-AF65-F5344CB8AC3E}">
        <p14:creationId xmlns:p14="http://schemas.microsoft.com/office/powerpoint/2010/main" val="102155375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7991" y="1945522"/>
            <a:ext cx="4289244" cy="239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4137" y="796833"/>
            <a:ext cx="8360229" cy="830997"/>
          </a:xfrm>
          <a:prstGeom prst="rect">
            <a:avLst/>
          </a:prstGeom>
          <a:noFill/>
        </p:spPr>
        <p:txBody>
          <a:bodyPr wrap="square" rtlCol="0">
            <a:spAutoFit/>
          </a:bodyPr>
          <a:lstStyle/>
          <a:p>
            <a:r>
              <a:rPr lang="en-US" sz="2400" dirty="0" smtClean="0"/>
              <a:t>Given two angles, how can we tell if they have the same degree without measuring?</a:t>
            </a:r>
            <a:endParaRPr lang="en-US" sz="2400" dirty="0"/>
          </a:p>
        </p:txBody>
      </p:sp>
    </p:spTree>
    <p:extLst>
      <p:ext uri="{BB962C8B-B14F-4D97-AF65-F5344CB8AC3E}">
        <p14:creationId xmlns:p14="http://schemas.microsoft.com/office/powerpoint/2010/main" val="4079530893"/>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7</a:t>
            </a:r>
            <a:endParaRPr lang="en-US" dirty="0"/>
          </a:p>
        </p:txBody>
      </p:sp>
      <p:sp>
        <p:nvSpPr>
          <p:cNvPr id="3" name="Subtitle 2"/>
          <p:cNvSpPr>
            <a:spLocks noGrp="1"/>
          </p:cNvSpPr>
          <p:nvPr>
            <p:ph type="subTitle" idx="1"/>
          </p:nvPr>
        </p:nvSpPr>
        <p:spPr/>
        <p:txBody>
          <a:bodyPr/>
          <a:lstStyle/>
          <a:p>
            <a:r>
              <a:rPr lang="en-US" dirty="0" smtClean="0"/>
              <a:t>Examples, notes, workshop, exit ticket</a:t>
            </a:r>
            <a:endParaRPr lang="en-US" dirty="0"/>
          </a:p>
        </p:txBody>
      </p:sp>
    </p:spTree>
    <p:extLst>
      <p:ext uri="{BB962C8B-B14F-4D97-AF65-F5344CB8AC3E}">
        <p14:creationId xmlns:p14="http://schemas.microsoft.com/office/powerpoint/2010/main" val="131422109"/>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1</a:t>
            </a:r>
            <a:endParaRPr lang="en-US" dirty="0"/>
          </a:p>
        </p:txBody>
      </p:sp>
      <p:sp>
        <p:nvSpPr>
          <p:cNvPr id="3" name="Content Placeholder 2"/>
          <p:cNvSpPr>
            <a:spLocks noGrp="1"/>
          </p:cNvSpPr>
          <p:nvPr>
            <p:ph idx="1"/>
          </p:nvPr>
        </p:nvSpPr>
        <p:spPr>
          <a:xfrm>
            <a:off x="457200" y="1050807"/>
            <a:ext cx="8229600" cy="595114"/>
          </a:xfrm>
        </p:spPr>
        <p:txBody>
          <a:bodyPr>
            <a:normAutofit fontScale="92500"/>
          </a:bodyPr>
          <a:lstStyle/>
          <a:p>
            <a:pPr marL="0" indent="0">
              <a:buNone/>
            </a:pPr>
            <a:r>
              <a:rPr lang="en-US" sz="2800" dirty="0" smtClean="0"/>
              <a:t>Is it possible to translate a figure more than one time?</a:t>
            </a:r>
          </a:p>
        </p:txBody>
      </p:sp>
      <p:sp>
        <p:nvSpPr>
          <p:cNvPr id="9" name="Content Placeholder 2"/>
          <p:cNvSpPr txBox="1">
            <a:spLocks/>
          </p:cNvSpPr>
          <p:nvPr/>
        </p:nvSpPr>
        <p:spPr>
          <a:xfrm>
            <a:off x="410785" y="1524157"/>
            <a:ext cx="8229600" cy="124516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dirty="0" smtClean="0"/>
              <a:t>Suppose we have two translations of point P and ellipse E.</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032"/>
          <a:stretch/>
        </p:blipFill>
        <p:spPr bwMode="auto">
          <a:xfrm>
            <a:off x="457200" y="2146741"/>
            <a:ext cx="6487261" cy="343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501243"/>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1 - ANIMATED</a:t>
            </a:r>
            <a:endParaRPr lang="en-US" dirty="0"/>
          </a:p>
        </p:txBody>
      </p:sp>
      <p:sp>
        <p:nvSpPr>
          <p:cNvPr id="3" name="Content Placeholder 2"/>
          <p:cNvSpPr>
            <a:spLocks noGrp="1"/>
          </p:cNvSpPr>
          <p:nvPr>
            <p:ph idx="1"/>
          </p:nvPr>
        </p:nvSpPr>
        <p:spPr>
          <a:xfrm>
            <a:off x="457200" y="1050807"/>
            <a:ext cx="8229600" cy="595114"/>
          </a:xfrm>
        </p:spPr>
        <p:txBody>
          <a:bodyPr>
            <a:normAutofit fontScale="92500"/>
          </a:bodyPr>
          <a:lstStyle/>
          <a:p>
            <a:pPr marL="0" indent="0">
              <a:buNone/>
            </a:pPr>
            <a:r>
              <a:rPr lang="en-US" sz="2800" dirty="0" smtClean="0"/>
              <a:t>Is it possible to translate a figure more than one time?</a:t>
            </a:r>
          </a:p>
        </p:txBody>
      </p:sp>
      <p:sp>
        <p:nvSpPr>
          <p:cNvPr id="9" name="Content Placeholder 2"/>
          <p:cNvSpPr txBox="1">
            <a:spLocks/>
          </p:cNvSpPr>
          <p:nvPr/>
        </p:nvSpPr>
        <p:spPr>
          <a:xfrm>
            <a:off x="410785" y="1524157"/>
            <a:ext cx="8229600" cy="124516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dirty="0" smtClean="0"/>
              <a:t>Suppose we have two translations of point P and ellipse E.</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032" r="61635"/>
          <a:stretch/>
        </p:blipFill>
        <p:spPr bwMode="auto">
          <a:xfrm>
            <a:off x="1046822" y="2146741"/>
            <a:ext cx="2488859" cy="343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3246120" y="2146741"/>
            <a:ext cx="4315841" cy="3435534"/>
            <a:chOff x="3246120" y="2146741"/>
            <a:chExt cx="4315841" cy="3435534"/>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758" t="12032"/>
            <a:stretch/>
          </p:blipFill>
          <p:spPr bwMode="auto">
            <a:xfrm>
              <a:off x="6054209" y="2146741"/>
              <a:ext cx="1507752" cy="343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lowchart: Connector 12"/>
            <p:cNvSpPr/>
            <p:nvPr/>
          </p:nvSpPr>
          <p:spPr>
            <a:xfrm>
              <a:off x="3246120" y="5029200"/>
              <a:ext cx="195943" cy="169817"/>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277392" y="3306593"/>
            <a:ext cx="1627022" cy="2273018"/>
            <a:chOff x="4172888" y="3149837"/>
            <a:chExt cx="1627022" cy="2273018"/>
          </a:xfrm>
        </p:grpSpPr>
        <p:grpSp>
          <p:nvGrpSpPr>
            <p:cNvPr id="5" name="Group 4"/>
            <p:cNvGrpSpPr/>
            <p:nvPr/>
          </p:nvGrpSpPr>
          <p:grpSpPr>
            <a:xfrm>
              <a:off x="4172888" y="3149837"/>
              <a:ext cx="1627022" cy="2273018"/>
              <a:chOff x="4473335" y="3461657"/>
              <a:chExt cx="1627022" cy="2273018"/>
            </a:xfrm>
          </p:grpSpPr>
          <p:sp>
            <p:nvSpPr>
              <p:cNvPr id="4" name="Rectangle 3"/>
              <p:cNvSpPr/>
              <p:nvPr/>
            </p:nvSpPr>
            <p:spPr>
              <a:xfrm>
                <a:off x="5486400" y="3735976"/>
                <a:ext cx="431075" cy="444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651" t="41799" r="27268"/>
              <a:stretch/>
            </p:blipFill>
            <p:spPr bwMode="auto">
              <a:xfrm>
                <a:off x="4473335" y="3461657"/>
                <a:ext cx="1627022" cy="227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p:cNvSpPr/>
            <p:nvPr/>
          </p:nvSpPr>
          <p:spPr>
            <a:xfrm>
              <a:off x="5146767" y="3265714"/>
              <a:ext cx="561702" cy="602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467500" y="2146741"/>
            <a:ext cx="1436914" cy="1889682"/>
            <a:chOff x="4336869" y="2146741"/>
            <a:chExt cx="1436914" cy="1889682"/>
          </a:xfrm>
        </p:grpSpPr>
        <p:sp>
          <p:nvSpPr>
            <p:cNvPr id="11" name="Rectangle 10"/>
            <p:cNvSpPr/>
            <p:nvPr/>
          </p:nvSpPr>
          <p:spPr>
            <a:xfrm>
              <a:off x="4473333" y="3396343"/>
              <a:ext cx="425238" cy="64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716" t="12032" r="27135" b="39582"/>
            <a:stretch/>
          </p:blipFill>
          <p:spPr bwMode="auto">
            <a:xfrm>
              <a:off x="4336869" y="2146741"/>
              <a:ext cx="1436914" cy="188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Flowchart: Connector 16"/>
          <p:cNvSpPr/>
          <p:nvPr/>
        </p:nvSpPr>
        <p:spPr>
          <a:xfrm>
            <a:off x="1410788" y="5016137"/>
            <a:ext cx="209006" cy="169817"/>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92929" y="3413839"/>
            <a:ext cx="647307" cy="1029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0331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22222E-6 4.07407E-6 L -0.19097 4.07407E-6 " pathEditMode="relative" rAng="0" ptsTypes="AA">
                                      <p:cBhvr>
                                        <p:cTn id="6" dur="2000" fill="hold"/>
                                        <p:tgtEl>
                                          <p:spTgt spid="14"/>
                                        </p:tgtEl>
                                        <p:attrNameLst>
                                          <p:attrName>ppt_x</p:attrName>
                                          <p:attrName>ppt_y</p:attrName>
                                        </p:attrNameLst>
                                      </p:cBhvr>
                                      <p:rCtr x="-9549" y="0"/>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2.77778E-6 3.33333E-6 L 2.77778E-6 -0.16598 " pathEditMode="relative" rAng="0" ptsTypes="AA">
                                      <p:cBhvr>
                                        <p:cTn id="18" dur="2000" fill="hold"/>
                                        <p:tgtEl>
                                          <p:spTgt spid="16"/>
                                        </p:tgtEl>
                                        <p:attrNameLst>
                                          <p:attrName>ppt_x</p:attrName>
                                          <p:attrName>ppt_y</p:attrName>
                                        </p:attrNameLst>
                                      </p:cBhvr>
                                      <p:rCtr x="0" y="-8310"/>
                                    </p:animMotion>
                                  </p:childTnLst>
                                </p:cTn>
                              </p:par>
                              <p:par>
                                <p:cTn id="19" presetID="64" presetClass="path" presetSubtype="0" accel="50000" decel="50000" fill="hold" grpId="1" nodeType="withEffect">
                                  <p:stCondLst>
                                    <p:cond delay="0"/>
                                  </p:stCondLst>
                                  <p:childTnLst>
                                    <p:animMotion origin="layout" path="M 5E-6 1.11022E-16 L 5E-6 -0.15903 " pathEditMode="relative" rAng="0" ptsTypes="AA">
                                      <p:cBhvr>
                                        <p:cTn id="20" dur="2000" fill="hold"/>
                                        <p:tgtEl>
                                          <p:spTgt spid="17"/>
                                        </p:tgtEl>
                                        <p:attrNameLst>
                                          <p:attrName>ppt_x</p:attrName>
                                          <p:attrName>ppt_y</p:attrName>
                                        </p:attrNameLst>
                                      </p:cBhvr>
                                      <p:rCtr x="0" y="-7963"/>
                                    </p:animMotion>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1</a:t>
            </a:r>
            <a:endParaRPr lang="en-US" dirty="0"/>
          </a:p>
        </p:txBody>
      </p:sp>
      <p:sp>
        <p:nvSpPr>
          <p:cNvPr id="3" name="Content Placeholder 2"/>
          <p:cNvSpPr>
            <a:spLocks noGrp="1"/>
          </p:cNvSpPr>
          <p:nvPr>
            <p:ph idx="1"/>
          </p:nvPr>
        </p:nvSpPr>
        <p:spPr>
          <a:xfrm>
            <a:off x="457200" y="1050807"/>
            <a:ext cx="8229600" cy="595114"/>
          </a:xfrm>
        </p:spPr>
        <p:txBody>
          <a:bodyPr>
            <a:normAutofit fontScale="92500"/>
          </a:bodyPr>
          <a:lstStyle/>
          <a:p>
            <a:pPr marL="0" indent="0">
              <a:buNone/>
            </a:pPr>
            <a:r>
              <a:rPr lang="en-US" sz="2800" dirty="0" smtClean="0"/>
              <a:t>Is it possible to translate a figure more than one time?</a:t>
            </a:r>
          </a:p>
        </p:txBody>
      </p:sp>
      <p:sp>
        <p:nvSpPr>
          <p:cNvPr id="9" name="Content Placeholder 2"/>
          <p:cNvSpPr txBox="1">
            <a:spLocks/>
          </p:cNvSpPr>
          <p:nvPr/>
        </p:nvSpPr>
        <p:spPr>
          <a:xfrm>
            <a:off x="410785" y="1524157"/>
            <a:ext cx="8229600" cy="124516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dirty="0" smtClean="0"/>
              <a:t>Suppose we have two translations of point P and ellipse E.</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032"/>
          <a:stretch/>
        </p:blipFill>
        <p:spPr bwMode="auto">
          <a:xfrm>
            <a:off x="457200" y="2146741"/>
            <a:ext cx="6487261" cy="343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684403"/>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2 - ANIMATED</a:t>
            </a:r>
            <a:endParaRPr lang="en-US" dirty="0"/>
          </a:p>
        </p:txBody>
      </p:sp>
      <p:sp>
        <p:nvSpPr>
          <p:cNvPr id="3" name="Content Placeholder 2"/>
          <p:cNvSpPr>
            <a:spLocks noGrp="1"/>
          </p:cNvSpPr>
          <p:nvPr>
            <p:ph idx="1"/>
          </p:nvPr>
        </p:nvSpPr>
        <p:spPr>
          <a:xfrm>
            <a:off x="457200" y="1050807"/>
            <a:ext cx="8229600" cy="595114"/>
          </a:xfrm>
        </p:spPr>
        <p:txBody>
          <a:bodyPr>
            <a:normAutofit/>
          </a:bodyPr>
          <a:lstStyle/>
          <a:p>
            <a:pPr marL="0" indent="0">
              <a:buNone/>
            </a:pPr>
            <a:r>
              <a:rPr lang="en-US" sz="2800" dirty="0" smtClean="0"/>
              <a:t>Why do we need multiple transformations?</a:t>
            </a:r>
          </a:p>
        </p:txBody>
      </p:sp>
      <p:sp>
        <p:nvSpPr>
          <p:cNvPr id="9" name="Content Placeholder 2"/>
          <p:cNvSpPr txBox="1">
            <a:spLocks/>
          </p:cNvSpPr>
          <p:nvPr/>
        </p:nvSpPr>
        <p:spPr>
          <a:xfrm>
            <a:off x="410785" y="1524157"/>
            <a:ext cx="8229600" cy="124516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dirty="0" smtClean="0"/>
              <a:t>How can we translate an image and map it back to itself?</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2392" y="1890169"/>
            <a:ext cx="5004980" cy="415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722392" y="1890169"/>
            <a:ext cx="1155791" cy="3752985"/>
            <a:chOff x="1722392" y="1890169"/>
            <a:chExt cx="1155791" cy="3752985"/>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6907" b="29390"/>
            <a:stretch/>
          </p:blipFill>
          <p:spPr bwMode="auto">
            <a:xfrm>
              <a:off x="1722392" y="1890169"/>
              <a:ext cx="1155791" cy="293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2103120" y="5421086"/>
              <a:ext cx="197167" cy="22206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03652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573 4.44444E-6 L 0.41268 4.44444E-6 " pathEditMode="relative" rAng="0" ptsTypes="AA">
                                      <p:cBhvr>
                                        <p:cTn id="6" dur="2000" fill="hold"/>
                                        <p:tgtEl>
                                          <p:spTgt spid="5"/>
                                        </p:tgtEl>
                                        <p:attrNameLst>
                                          <p:attrName>ppt_x</p:attrName>
                                          <p:attrName>ppt_y</p:attrName>
                                        </p:attrNameLst>
                                      </p:cBhvr>
                                      <p:rCtr x="20347" y="0"/>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2 continued - ANIMATED</a:t>
            </a:r>
            <a:endParaRPr lang="en-US" dirty="0"/>
          </a:p>
        </p:txBody>
      </p:sp>
      <p:sp>
        <p:nvSpPr>
          <p:cNvPr id="3" name="Content Placeholder 2"/>
          <p:cNvSpPr>
            <a:spLocks noGrp="1"/>
          </p:cNvSpPr>
          <p:nvPr>
            <p:ph idx="1"/>
          </p:nvPr>
        </p:nvSpPr>
        <p:spPr>
          <a:xfrm>
            <a:off x="457200" y="1050807"/>
            <a:ext cx="8229600" cy="595114"/>
          </a:xfrm>
        </p:spPr>
        <p:txBody>
          <a:bodyPr>
            <a:normAutofit/>
          </a:bodyPr>
          <a:lstStyle/>
          <a:p>
            <a:pPr marL="0" indent="0">
              <a:buNone/>
            </a:pPr>
            <a:r>
              <a:rPr lang="en-US" sz="2800" dirty="0" smtClean="0"/>
              <a:t>Why do we need multiple transformations?</a:t>
            </a:r>
          </a:p>
        </p:txBody>
      </p:sp>
      <p:sp>
        <p:nvSpPr>
          <p:cNvPr id="9" name="Content Placeholder 2"/>
          <p:cNvSpPr txBox="1">
            <a:spLocks/>
          </p:cNvSpPr>
          <p:nvPr/>
        </p:nvSpPr>
        <p:spPr>
          <a:xfrm>
            <a:off x="410785" y="1524157"/>
            <a:ext cx="8229600" cy="124516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dirty="0" smtClean="0"/>
              <a:t>How can we translate an image and map it back to itself?</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20" y="2146740"/>
            <a:ext cx="4981859" cy="401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503817" y="2146741"/>
            <a:ext cx="1190762" cy="3666231"/>
            <a:chOff x="5503817" y="2146741"/>
            <a:chExt cx="1190762" cy="3666231"/>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098" b="28363"/>
            <a:stretch/>
          </p:blipFill>
          <p:spPr bwMode="auto">
            <a:xfrm>
              <a:off x="5503817" y="2146741"/>
              <a:ext cx="1190762" cy="287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5878286" y="5590903"/>
              <a:ext cx="220912" cy="22206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16629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8889E-6 -4.07407E-6 L -0.41423 -4.07407E-6 " pathEditMode="relative" rAng="0" ptsTypes="AA">
                                      <p:cBhvr>
                                        <p:cTn id="6" dur="2000" fill="hold"/>
                                        <p:tgtEl>
                                          <p:spTgt spid="5"/>
                                        </p:tgtEl>
                                        <p:attrNameLst>
                                          <p:attrName>ppt_x</p:attrName>
                                          <p:attrName>ppt_y</p:attrName>
                                        </p:attrNameLst>
                                      </p:cBhvr>
                                      <p:rCtr x="-20712" y="0"/>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254726"/>
            <a:ext cx="8229600" cy="747930"/>
          </a:xfrm>
        </p:spPr>
        <p:txBody>
          <a:bodyPr/>
          <a:lstStyle/>
          <a:p>
            <a:r>
              <a:rPr lang="en-US" dirty="0" smtClean="0"/>
              <a:t>Notes – Multiple translations</a:t>
            </a:r>
            <a:endParaRPr lang="en-US" dirty="0"/>
          </a:p>
        </p:txBody>
      </p:sp>
      <p:sp>
        <p:nvSpPr>
          <p:cNvPr id="3" name="Content Placeholder 2"/>
          <p:cNvSpPr>
            <a:spLocks noGrp="1"/>
          </p:cNvSpPr>
          <p:nvPr>
            <p:ph idx="1"/>
          </p:nvPr>
        </p:nvSpPr>
        <p:spPr>
          <a:xfrm>
            <a:off x="457200" y="983062"/>
            <a:ext cx="8229600" cy="5326299"/>
          </a:xfrm>
        </p:spPr>
        <p:txBody>
          <a:bodyPr>
            <a:normAutofit/>
          </a:bodyPr>
          <a:lstStyle/>
          <a:p>
            <a:pPr marL="0" indent="0">
              <a:buNone/>
            </a:pPr>
            <a:r>
              <a:rPr lang="en-US" sz="2800" dirty="0" smtClean="0"/>
              <a:t>When you translate a figure along a vector and then translate it again along the same vector in the other direction, you map a figure on to itself.</a:t>
            </a:r>
          </a:p>
          <a:p>
            <a:pPr marL="0" indent="0">
              <a:buNone/>
            </a:pPr>
            <a:endParaRPr lang="en-US" sz="2800" dirty="0" smtClean="0"/>
          </a:p>
          <a:p>
            <a:pPr marL="0" indent="0">
              <a:buNone/>
            </a:pPr>
            <a:r>
              <a:rPr lang="en-US" sz="2800" dirty="0" smtClean="0"/>
              <a:t>Use P’’  and P’’’ notation for multiple transformations</a:t>
            </a:r>
          </a:p>
        </p:txBody>
      </p:sp>
    </p:spTree>
    <p:extLst>
      <p:ext uri="{BB962C8B-B14F-4D97-AF65-F5344CB8AC3E}">
        <p14:creationId xmlns:p14="http://schemas.microsoft.com/office/powerpoint/2010/main" val="4195655908"/>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Finish lesson 6 </a:t>
            </a:r>
            <a:r>
              <a:rPr lang="en-US" dirty="0" err="1" smtClean="0"/>
              <a:t>cw</a:t>
            </a:r>
            <a:r>
              <a:rPr lang="en-US" dirty="0" smtClean="0"/>
              <a:t> #1-7</a:t>
            </a:r>
          </a:p>
          <a:p>
            <a:r>
              <a:rPr lang="en-US" dirty="0" smtClean="0"/>
              <a:t>Exit ticket</a:t>
            </a:r>
          </a:p>
          <a:p>
            <a:r>
              <a:rPr lang="en-US" dirty="0" smtClean="0"/>
              <a:t>Lesson 7 classwork #1-6</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PARCC tasks on white boards</a:t>
            </a:r>
          </a:p>
          <a:p>
            <a:r>
              <a:rPr lang="en-US" dirty="0" smtClean="0"/>
              <a:t>Fluency</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955944092"/>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8</a:t>
            </a:r>
            <a:endParaRPr lang="en-US" dirty="0"/>
          </a:p>
        </p:txBody>
      </p:sp>
      <p:sp>
        <p:nvSpPr>
          <p:cNvPr id="3" name="Subtitle 2"/>
          <p:cNvSpPr>
            <a:spLocks noGrp="1"/>
          </p:cNvSpPr>
          <p:nvPr>
            <p:ph type="subTitle" idx="1"/>
          </p:nvPr>
        </p:nvSpPr>
        <p:spPr/>
        <p:txBody>
          <a:bodyPr/>
          <a:lstStyle/>
          <a:p>
            <a:r>
              <a:rPr lang="en-US" dirty="0" smtClean="0"/>
              <a:t>Examples, notes, workshop, </a:t>
            </a:r>
            <a:endParaRPr lang="en-US" dirty="0"/>
          </a:p>
        </p:txBody>
      </p:sp>
    </p:spTree>
    <p:extLst>
      <p:ext uri="{BB962C8B-B14F-4D97-AF65-F5344CB8AC3E}">
        <p14:creationId xmlns:p14="http://schemas.microsoft.com/office/powerpoint/2010/main" val="2848483664"/>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26"/>
            <a:ext cx="8229600" cy="990600"/>
          </a:xfrm>
        </p:spPr>
        <p:txBody>
          <a:bodyPr/>
          <a:lstStyle/>
          <a:p>
            <a:r>
              <a:rPr lang="en-US" dirty="0" smtClean="0"/>
              <a:t>Example 1</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931" y="949760"/>
            <a:ext cx="4108269" cy="541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16140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8088" y="2019982"/>
            <a:ext cx="3822270" cy="219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4137" y="796833"/>
            <a:ext cx="8360229" cy="830997"/>
          </a:xfrm>
          <a:prstGeom prst="rect">
            <a:avLst/>
          </a:prstGeom>
          <a:noFill/>
        </p:spPr>
        <p:txBody>
          <a:bodyPr wrap="square" rtlCol="0">
            <a:spAutoFit/>
          </a:bodyPr>
          <a:lstStyle/>
          <a:p>
            <a:r>
              <a:rPr lang="en-US" sz="2400" dirty="0" smtClean="0"/>
              <a:t>For example, given two parallel lines cut by another line, how can we tell if angles a and b are the same degree?</a:t>
            </a:r>
            <a:endParaRPr lang="en-US" sz="2400" dirty="0"/>
          </a:p>
        </p:txBody>
      </p:sp>
    </p:spTree>
    <p:extLst>
      <p:ext uri="{BB962C8B-B14F-4D97-AF65-F5344CB8AC3E}">
        <p14:creationId xmlns:p14="http://schemas.microsoft.com/office/powerpoint/2010/main" val="2713182727"/>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9141"/>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Example 2</a:t>
            </a:r>
            <a:endParaRPr lang="en-US" dirty="0"/>
          </a:p>
        </p:txBody>
      </p:sp>
      <p:sp>
        <p:nvSpPr>
          <p:cNvPr id="5" name="TextBox 4"/>
          <p:cNvSpPr txBox="1"/>
          <p:nvPr/>
        </p:nvSpPr>
        <p:spPr>
          <a:xfrm>
            <a:off x="339634" y="914400"/>
            <a:ext cx="8543109" cy="369332"/>
          </a:xfrm>
          <a:prstGeom prst="rect">
            <a:avLst/>
          </a:prstGeom>
          <a:noFill/>
        </p:spPr>
        <p:txBody>
          <a:bodyPr wrap="square" rtlCol="0">
            <a:spAutoFit/>
          </a:bodyPr>
          <a:lstStyle/>
          <a:p>
            <a:r>
              <a:rPr lang="en-US" dirty="0" smtClean="0"/>
              <a:t>Let there be a reflection across line L and then a translation along vector AB.</a:t>
            </a:r>
            <a:endParaRPr lang="en-US" dirty="0"/>
          </a:p>
        </p:txBody>
      </p:sp>
      <p:grpSp>
        <p:nvGrpSpPr>
          <p:cNvPr id="22" name="Group 21"/>
          <p:cNvGrpSpPr/>
          <p:nvPr/>
        </p:nvGrpSpPr>
        <p:grpSpPr>
          <a:xfrm>
            <a:off x="3918860" y="4114798"/>
            <a:ext cx="2299060" cy="369332"/>
            <a:chOff x="3918860" y="4114798"/>
            <a:chExt cx="2299060" cy="369332"/>
          </a:xfrm>
        </p:grpSpPr>
        <p:sp>
          <p:nvSpPr>
            <p:cNvPr id="21" name="TextBox 20"/>
            <p:cNvSpPr txBox="1"/>
            <p:nvPr/>
          </p:nvSpPr>
          <p:spPr>
            <a:xfrm>
              <a:off x="3918860" y="4114798"/>
              <a:ext cx="574764" cy="369332"/>
            </a:xfrm>
            <a:prstGeom prst="rect">
              <a:avLst/>
            </a:prstGeom>
            <a:noFill/>
            <a:ln>
              <a:solidFill>
                <a:schemeClr val="bg1"/>
              </a:solidFill>
            </a:ln>
          </p:spPr>
          <p:txBody>
            <a:bodyPr wrap="square" rtlCol="0">
              <a:spAutoFit/>
            </a:bodyPr>
            <a:lstStyle/>
            <a:p>
              <a:r>
                <a:rPr lang="en-US" i="1" dirty="0" smtClean="0">
                  <a:solidFill>
                    <a:srgbClr val="FF0000"/>
                  </a:solidFill>
                </a:rPr>
                <a:t>E’</a:t>
              </a:r>
              <a:endParaRPr lang="en-US" i="1" dirty="0">
                <a:solidFill>
                  <a:srgbClr val="FF0000"/>
                </a:solidFill>
              </a:endParaRPr>
            </a:p>
          </p:txBody>
        </p:sp>
        <p:sp>
          <p:nvSpPr>
            <p:cNvPr id="20" name="Oval 19"/>
            <p:cNvSpPr/>
            <p:nvPr/>
          </p:nvSpPr>
          <p:spPr>
            <a:xfrm>
              <a:off x="4271554" y="4114798"/>
              <a:ext cx="1946366" cy="32657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708471" y="2285218"/>
            <a:ext cx="378823" cy="2299845"/>
            <a:chOff x="5708471" y="2285218"/>
            <a:chExt cx="378823" cy="2299845"/>
          </a:xfrm>
        </p:grpSpPr>
        <p:sp>
          <p:nvSpPr>
            <p:cNvPr id="7" name="Oval 6"/>
            <p:cNvSpPr/>
            <p:nvPr/>
          </p:nvSpPr>
          <p:spPr>
            <a:xfrm flipH="1">
              <a:off x="5708471" y="2625634"/>
              <a:ext cx="339634" cy="195942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08471" y="2285218"/>
              <a:ext cx="378823" cy="369332"/>
            </a:xfrm>
            <a:prstGeom prst="rect">
              <a:avLst/>
            </a:prstGeom>
            <a:noFill/>
          </p:spPr>
          <p:txBody>
            <a:bodyPr wrap="square" rtlCol="0">
              <a:spAutoFit/>
            </a:bodyPr>
            <a:lstStyle/>
            <a:p>
              <a:r>
                <a:rPr lang="en-US" b="1" i="1" dirty="0" smtClean="0"/>
                <a:t>E</a:t>
              </a:r>
              <a:endParaRPr lang="en-US" b="1" i="1" dirty="0"/>
            </a:p>
          </p:txBody>
        </p:sp>
      </p:grpSp>
      <p:grpSp>
        <p:nvGrpSpPr>
          <p:cNvPr id="16" name="Group 15"/>
          <p:cNvGrpSpPr/>
          <p:nvPr/>
        </p:nvGrpSpPr>
        <p:grpSpPr>
          <a:xfrm>
            <a:off x="2129247" y="2333897"/>
            <a:ext cx="1608906" cy="1042068"/>
            <a:chOff x="2129247" y="2333897"/>
            <a:chExt cx="1608906" cy="1042068"/>
          </a:xfrm>
        </p:grpSpPr>
        <p:cxnSp>
          <p:nvCxnSpPr>
            <p:cNvPr id="11" name="Straight Arrow Connector 10"/>
            <p:cNvCxnSpPr/>
            <p:nvPr/>
          </p:nvCxnSpPr>
          <p:spPr>
            <a:xfrm flipH="1">
              <a:off x="2390503" y="2625634"/>
              <a:ext cx="1240971" cy="646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29247" y="3006633"/>
              <a:ext cx="378823" cy="369332"/>
            </a:xfrm>
            <a:prstGeom prst="rect">
              <a:avLst/>
            </a:prstGeom>
            <a:noFill/>
          </p:spPr>
          <p:txBody>
            <a:bodyPr wrap="square" rtlCol="0">
              <a:spAutoFit/>
            </a:bodyPr>
            <a:lstStyle/>
            <a:p>
              <a:r>
                <a:rPr lang="en-US" b="1" i="1" dirty="0" smtClean="0"/>
                <a:t>B</a:t>
              </a:r>
              <a:endParaRPr lang="en-US" b="1" i="1" dirty="0"/>
            </a:p>
          </p:txBody>
        </p:sp>
        <p:sp>
          <p:nvSpPr>
            <p:cNvPr id="13" name="TextBox 12"/>
            <p:cNvSpPr txBox="1"/>
            <p:nvPr/>
          </p:nvSpPr>
          <p:spPr>
            <a:xfrm>
              <a:off x="3359330" y="2333897"/>
              <a:ext cx="378823" cy="369332"/>
            </a:xfrm>
            <a:prstGeom prst="rect">
              <a:avLst/>
            </a:prstGeom>
            <a:noFill/>
          </p:spPr>
          <p:txBody>
            <a:bodyPr wrap="square" rtlCol="0">
              <a:spAutoFit/>
            </a:bodyPr>
            <a:lstStyle/>
            <a:p>
              <a:r>
                <a:rPr lang="en-US" b="1" i="1" dirty="0" smtClean="0"/>
                <a:t>A</a:t>
              </a:r>
              <a:endParaRPr lang="en-US" b="1" i="1" dirty="0"/>
            </a:p>
          </p:txBody>
        </p:sp>
      </p:grpSp>
      <p:grpSp>
        <p:nvGrpSpPr>
          <p:cNvPr id="15" name="Group 14"/>
          <p:cNvGrpSpPr/>
          <p:nvPr/>
        </p:nvGrpSpPr>
        <p:grpSpPr>
          <a:xfrm>
            <a:off x="3370218" y="1645919"/>
            <a:ext cx="2834639" cy="2939144"/>
            <a:chOff x="3370218" y="1645919"/>
            <a:chExt cx="2834639" cy="2939144"/>
          </a:xfrm>
        </p:grpSpPr>
        <p:cxnSp>
          <p:nvCxnSpPr>
            <p:cNvPr id="3" name="Straight Connector 2"/>
            <p:cNvCxnSpPr/>
            <p:nvPr/>
          </p:nvCxnSpPr>
          <p:spPr>
            <a:xfrm>
              <a:off x="3631474" y="1959429"/>
              <a:ext cx="2573383" cy="2625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70218" y="1645919"/>
              <a:ext cx="378823" cy="369332"/>
            </a:xfrm>
            <a:prstGeom prst="rect">
              <a:avLst/>
            </a:prstGeom>
            <a:noFill/>
          </p:spPr>
          <p:txBody>
            <a:bodyPr wrap="square" rtlCol="0">
              <a:spAutoFit/>
            </a:bodyPr>
            <a:lstStyle/>
            <a:p>
              <a:r>
                <a:rPr lang="en-US" b="1" i="1" dirty="0" smtClean="0"/>
                <a:t>L</a:t>
              </a:r>
              <a:endParaRPr lang="en-US" b="1" i="1" dirty="0"/>
            </a:p>
          </p:txBody>
        </p:sp>
      </p:grpSp>
      <p:sp>
        <p:nvSpPr>
          <p:cNvPr id="24" name="Flowchart: Connector 23"/>
          <p:cNvSpPr/>
          <p:nvPr/>
        </p:nvSpPr>
        <p:spPr>
          <a:xfrm>
            <a:off x="3548741" y="2518563"/>
            <a:ext cx="189412" cy="184666"/>
          </a:xfrm>
          <a:prstGeom prst="flowChartConnector">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0495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77778E-7 -1.85185E-6 L -0.13003 0.08357 " pathEditMode="relative" rAng="0" ptsTypes="AA">
                                      <p:cBhvr>
                                        <p:cTn id="18" dur="2000" fill="hold"/>
                                        <p:tgtEl>
                                          <p:spTgt spid="22"/>
                                        </p:tgtEl>
                                        <p:attrNameLst>
                                          <p:attrName>ppt_x</p:attrName>
                                          <p:attrName>ppt_y</p:attrName>
                                        </p:attrNameLst>
                                      </p:cBhvr>
                                      <p:rCtr x="-6510" y="4167"/>
                                    </p:animMotion>
                                  </p:childTnLst>
                                </p:cTn>
                              </p:par>
                              <p:par>
                                <p:cTn id="19" presetID="35" presetClass="path" presetSubtype="0" accel="50000" decel="50000" fill="hold" grpId="1" nodeType="withEffect">
                                  <p:stCondLst>
                                    <p:cond delay="0"/>
                                  </p:stCondLst>
                                  <p:childTnLst>
                                    <p:animMotion origin="layout" path="M 2.5E-6 4.44444E-6 L -0.13264 0.0956 " pathEditMode="relative" rAng="0" ptsTypes="AA">
                                      <p:cBhvr>
                                        <p:cTn id="20" dur="2000" fill="hold"/>
                                        <p:tgtEl>
                                          <p:spTgt spid="24"/>
                                        </p:tgtEl>
                                        <p:attrNameLst>
                                          <p:attrName>ppt_x</p:attrName>
                                          <p:attrName>ppt_y</p:attrName>
                                        </p:attrNameLst>
                                      </p:cBhvr>
                                      <p:rCtr x="-6632" y="4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0605" y="1593669"/>
            <a:ext cx="5133703" cy="3722914"/>
          </a:xfrm>
          <a:prstGeom prst="rect">
            <a:avLst/>
          </a:prstGeom>
          <a:noFill/>
          <a:ln>
            <a:noFill/>
          </a:ln>
        </p:spPr>
      </p:pic>
    </p:spTree>
    <p:extLst>
      <p:ext uri="{BB962C8B-B14F-4D97-AF65-F5344CB8AC3E}">
        <p14:creationId xmlns:p14="http://schemas.microsoft.com/office/powerpoint/2010/main" val="3864851331"/>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9141"/>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Example 2</a:t>
            </a:r>
            <a:endParaRPr lang="en-US" dirty="0"/>
          </a:p>
        </p:txBody>
      </p:sp>
      <p:sp>
        <p:nvSpPr>
          <p:cNvPr id="5" name="TextBox 4"/>
          <p:cNvSpPr txBox="1"/>
          <p:nvPr/>
        </p:nvSpPr>
        <p:spPr>
          <a:xfrm>
            <a:off x="339634" y="914400"/>
            <a:ext cx="8543109" cy="369332"/>
          </a:xfrm>
          <a:prstGeom prst="rect">
            <a:avLst/>
          </a:prstGeom>
          <a:noFill/>
        </p:spPr>
        <p:txBody>
          <a:bodyPr wrap="square" rtlCol="0">
            <a:spAutoFit/>
          </a:bodyPr>
          <a:lstStyle/>
          <a:p>
            <a:r>
              <a:rPr lang="en-US" dirty="0" smtClean="0"/>
              <a:t>Let there be a translation along vector AB then a reflection </a:t>
            </a:r>
            <a:r>
              <a:rPr lang="en-US" dirty="0"/>
              <a:t>across line </a:t>
            </a:r>
            <a:r>
              <a:rPr lang="en-US" dirty="0" smtClean="0"/>
              <a:t>L.</a:t>
            </a:r>
            <a:endParaRPr lang="en-US" dirty="0"/>
          </a:p>
        </p:txBody>
      </p:sp>
      <p:grpSp>
        <p:nvGrpSpPr>
          <p:cNvPr id="6" name="Group 5"/>
          <p:cNvGrpSpPr/>
          <p:nvPr/>
        </p:nvGrpSpPr>
        <p:grpSpPr>
          <a:xfrm>
            <a:off x="5603973" y="2415421"/>
            <a:ext cx="378823" cy="2299845"/>
            <a:chOff x="5708471" y="2285218"/>
            <a:chExt cx="378823" cy="2299845"/>
          </a:xfrm>
        </p:grpSpPr>
        <p:sp>
          <p:nvSpPr>
            <p:cNvPr id="7" name="Oval 6"/>
            <p:cNvSpPr/>
            <p:nvPr/>
          </p:nvSpPr>
          <p:spPr>
            <a:xfrm flipH="1">
              <a:off x="5708471" y="2625634"/>
              <a:ext cx="339634" cy="195942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08471" y="2285218"/>
              <a:ext cx="378823" cy="369332"/>
            </a:xfrm>
            <a:prstGeom prst="rect">
              <a:avLst/>
            </a:prstGeom>
            <a:noFill/>
          </p:spPr>
          <p:txBody>
            <a:bodyPr wrap="square" rtlCol="0">
              <a:spAutoFit/>
            </a:bodyPr>
            <a:lstStyle/>
            <a:p>
              <a:r>
                <a:rPr lang="en-US" b="1" i="1" dirty="0" smtClean="0"/>
                <a:t>E</a:t>
              </a:r>
              <a:endParaRPr lang="en-US" b="1" i="1" dirty="0"/>
            </a:p>
          </p:txBody>
        </p:sp>
      </p:grpSp>
      <p:grpSp>
        <p:nvGrpSpPr>
          <p:cNvPr id="9" name="Group 8"/>
          <p:cNvGrpSpPr/>
          <p:nvPr/>
        </p:nvGrpSpPr>
        <p:grpSpPr>
          <a:xfrm>
            <a:off x="3396347" y="1776122"/>
            <a:ext cx="2834639" cy="2939144"/>
            <a:chOff x="3370218" y="1645919"/>
            <a:chExt cx="2834639" cy="2939144"/>
          </a:xfrm>
        </p:grpSpPr>
        <p:cxnSp>
          <p:nvCxnSpPr>
            <p:cNvPr id="10" name="Straight Connector 9"/>
            <p:cNvCxnSpPr/>
            <p:nvPr/>
          </p:nvCxnSpPr>
          <p:spPr>
            <a:xfrm>
              <a:off x="3631474" y="1959429"/>
              <a:ext cx="2573383" cy="2625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70218" y="1645919"/>
              <a:ext cx="378823" cy="369332"/>
            </a:xfrm>
            <a:prstGeom prst="rect">
              <a:avLst/>
            </a:prstGeom>
            <a:noFill/>
          </p:spPr>
          <p:txBody>
            <a:bodyPr wrap="square" rtlCol="0">
              <a:spAutoFit/>
            </a:bodyPr>
            <a:lstStyle/>
            <a:p>
              <a:r>
                <a:rPr lang="en-US" b="1" i="1" dirty="0" smtClean="0"/>
                <a:t>L</a:t>
              </a:r>
              <a:endParaRPr lang="en-US" b="1" i="1" dirty="0"/>
            </a:p>
          </p:txBody>
        </p:sp>
      </p:grpSp>
      <p:grpSp>
        <p:nvGrpSpPr>
          <p:cNvPr id="12" name="Group 11"/>
          <p:cNvGrpSpPr/>
          <p:nvPr/>
        </p:nvGrpSpPr>
        <p:grpSpPr>
          <a:xfrm>
            <a:off x="2129247" y="2333897"/>
            <a:ext cx="1608906" cy="1042068"/>
            <a:chOff x="2129247" y="2333897"/>
            <a:chExt cx="1608906" cy="1042068"/>
          </a:xfrm>
        </p:grpSpPr>
        <p:cxnSp>
          <p:nvCxnSpPr>
            <p:cNvPr id="13" name="Straight Arrow Connector 12"/>
            <p:cNvCxnSpPr/>
            <p:nvPr/>
          </p:nvCxnSpPr>
          <p:spPr>
            <a:xfrm flipH="1">
              <a:off x="2390503" y="2625634"/>
              <a:ext cx="1240971" cy="646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29247" y="3006633"/>
              <a:ext cx="378823" cy="369332"/>
            </a:xfrm>
            <a:prstGeom prst="rect">
              <a:avLst/>
            </a:prstGeom>
            <a:noFill/>
          </p:spPr>
          <p:txBody>
            <a:bodyPr wrap="square" rtlCol="0">
              <a:spAutoFit/>
            </a:bodyPr>
            <a:lstStyle/>
            <a:p>
              <a:r>
                <a:rPr lang="en-US" b="1" i="1" dirty="0" smtClean="0"/>
                <a:t>B</a:t>
              </a:r>
              <a:endParaRPr lang="en-US" b="1" i="1" dirty="0"/>
            </a:p>
          </p:txBody>
        </p:sp>
        <p:sp>
          <p:nvSpPr>
            <p:cNvPr id="15" name="TextBox 14"/>
            <p:cNvSpPr txBox="1"/>
            <p:nvPr/>
          </p:nvSpPr>
          <p:spPr>
            <a:xfrm>
              <a:off x="3359330" y="2333897"/>
              <a:ext cx="378823" cy="369332"/>
            </a:xfrm>
            <a:prstGeom prst="rect">
              <a:avLst/>
            </a:prstGeom>
            <a:noFill/>
          </p:spPr>
          <p:txBody>
            <a:bodyPr wrap="square" rtlCol="0">
              <a:spAutoFit/>
            </a:bodyPr>
            <a:lstStyle/>
            <a:p>
              <a:r>
                <a:rPr lang="en-US" b="1" i="1" dirty="0" smtClean="0"/>
                <a:t>A</a:t>
              </a:r>
              <a:endParaRPr lang="en-US" b="1" i="1" dirty="0"/>
            </a:p>
          </p:txBody>
        </p:sp>
      </p:grpSp>
      <p:sp>
        <p:nvSpPr>
          <p:cNvPr id="16" name="Flowchart: Connector 15"/>
          <p:cNvSpPr/>
          <p:nvPr/>
        </p:nvSpPr>
        <p:spPr>
          <a:xfrm>
            <a:off x="3548741" y="2518563"/>
            <a:ext cx="189412" cy="184666"/>
          </a:xfrm>
          <a:prstGeom prst="flowChartConnector">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500161" y="3069380"/>
            <a:ext cx="574764" cy="2300851"/>
            <a:chOff x="3402871" y="3760313"/>
            <a:chExt cx="574764" cy="2300851"/>
          </a:xfrm>
        </p:grpSpPr>
        <p:sp>
          <p:nvSpPr>
            <p:cNvPr id="18" name="TextBox 17"/>
            <p:cNvSpPr txBox="1"/>
            <p:nvPr/>
          </p:nvSpPr>
          <p:spPr>
            <a:xfrm>
              <a:off x="3402871" y="3760313"/>
              <a:ext cx="574764" cy="369332"/>
            </a:xfrm>
            <a:prstGeom prst="rect">
              <a:avLst/>
            </a:prstGeom>
            <a:noFill/>
            <a:ln>
              <a:solidFill>
                <a:schemeClr val="bg1"/>
              </a:solidFill>
            </a:ln>
          </p:spPr>
          <p:txBody>
            <a:bodyPr wrap="square" rtlCol="0">
              <a:spAutoFit/>
            </a:bodyPr>
            <a:lstStyle/>
            <a:p>
              <a:r>
                <a:rPr lang="en-US" i="1" dirty="0" smtClean="0">
                  <a:solidFill>
                    <a:srgbClr val="FF0000"/>
                  </a:solidFill>
                </a:rPr>
                <a:t>E’</a:t>
              </a:r>
              <a:endParaRPr lang="en-US" i="1" dirty="0">
                <a:solidFill>
                  <a:srgbClr val="FF0000"/>
                </a:solidFill>
              </a:endParaRPr>
            </a:p>
          </p:txBody>
        </p:sp>
        <p:sp>
          <p:nvSpPr>
            <p:cNvPr id="19" name="Oval 18"/>
            <p:cNvSpPr/>
            <p:nvPr/>
          </p:nvSpPr>
          <p:spPr>
            <a:xfrm rot="5400000">
              <a:off x="2619100" y="4924695"/>
              <a:ext cx="1946366" cy="32657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643854" y="3054533"/>
            <a:ext cx="2299060" cy="369332"/>
            <a:chOff x="3918860" y="4114798"/>
            <a:chExt cx="2299060" cy="369332"/>
          </a:xfrm>
        </p:grpSpPr>
        <p:sp>
          <p:nvSpPr>
            <p:cNvPr id="21" name="TextBox 20"/>
            <p:cNvSpPr txBox="1"/>
            <p:nvPr/>
          </p:nvSpPr>
          <p:spPr>
            <a:xfrm>
              <a:off x="3918860" y="4114798"/>
              <a:ext cx="574764" cy="369332"/>
            </a:xfrm>
            <a:prstGeom prst="rect">
              <a:avLst/>
            </a:prstGeom>
            <a:noFill/>
            <a:ln>
              <a:solidFill>
                <a:schemeClr val="bg1"/>
              </a:solidFill>
            </a:ln>
          </p:spPr>
          <p:txBody>
            <a:bodyPr wrap="square" rtlCol="0">
              <a:spAutoFit/>
            </a:bodyPr>
            <a:lstStyle/>
            <a:p>
              <a:r>
                <a:rPr lang="en-US" i="1" dirty="0" smtClean="0">
                  <a:solidFill>
                    <a:srgbClr val="FF0000"/>
                  </a:solidFill>
                </a:rPr>
                <a:t>E’</a:t>
              </a:r>
              <a:endParaRPr lang="en-US" i="1" dirty="0">
                <a:solidFill>
                  <a:srgbClr val="FF0000"/>
                </a:solidFill>
              </a:endParaRPr>
            </a:p>
          </p:txBody>
        </p:sp>
        <p:sp>
          <p:nvSpPr>
            <p:cNvPr id="22" name="Oval 21"/>
            <p:cNvSpPr/>
            <p:nvPr/>
          </p:nvSpPr>
          <p:spPr>
            <a:xfrm>
              <a:off x="4271554" y="4114798"/>
              <a:ext cx="1946366" cy="32657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28482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1" nodeType="clickEffect">
                                  <p:stCondLst>
                                    <p:cond delay="0"/>
                                  </p:stCondLst>
                                  <p:childTnLst>
                                    <p:animMotion origin="layout" path="M 2.5E-6 4.44444E-6 L -0.13264 0.0956 " pathEditMode="relative" rAng="0" ptsTypes="AA">
                                      <p:cBhvr>
                                        <p:cTn id="6" dur="2000" fill="hold"/>
                                        <p:tgtEl>
                                          <p:spTgt spid="16"/>
                                        </p:tgtEl>
                                        <p:attrNameLst>
                                          <p:attrName>ppt_x</p:attrName>
                                          <p:attrName>ppt_y</p:attrName>
                                        </p:attrNameLst>
                                      </p:cBhvr>
                                      <p:rCtr x="-6632" y="4769"/>
                                    </p:animMotion>
                                  </p:childTnLst>
                                </p:cTn>
                              </p:par>
                              <p:par>
                                <p:cTn id="7" presetID="35" presetClass="path" presetSubtype="0" accel="50000" decel="50000" fill="hold" nodeType="withEffect">
                                  <p:stCondLst>
                                    <p:cond delay="0"/>
                                  </p:stCondLst>
                                  <p:childTnLst>
                                    <p:animMotion origin="layout" path="M 3.05556E-6 2.59259E-6 L -0.11632 0.09722 " pathEditMode="relative" rAng="0" ptsTypes="AA">
                                      <p:cBhvr>
                                        <p:cTn id="8" dur="2000" fill="hold"/>
                                        <p:tgtEl>
                                          <p:spTgt spid="6"/>
                                        </p:tgtEl>
                                        <p:attrNameLst>
                                          <p:attrName>ppt_x</p:attrName>
                                          <p:attrName>ppt_y</p:attrName>
                                        </p:attrNameLst>
                                      </p:cBhvr>
                                      <p:rCtr x="-5816" y="4861"/>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7360" y="1308974"/>
            <a:ext cx="5183826" cy="387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850854"/>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074" y="992777"/>
            <a:ext cx="8255726" cy="369332"/>
          </a:xfrm>
          <a:prstGeom prst="rect">
            <a:avLst/>
          </a:prstGeom>
          <a:noFill/>
        </p:spPr>
        <p:txBody>
          <a:bodyPr wrap="square" rtlCol="0">
            <a:spAutoFit/>
          </a:bodyPr>
          <a:lstStyle/>
          <a:p>
            <a:r>
              <a:rPr lang="en-US" u="sng" dirty="0">
                <a:hlinkClick r:id="rId2"/>
              </a:rPr>
              <a:t>http://youtu.be/O2XPy3ZLU7Y</a:t>
            </a:r>
            <a:endParaRPr lang="en-US" dirty="0"/>
          </a:p>
        </p:txBody>
      </p:sp>
    </p:spTree>
    <p:extLst>
      <p:ext uri="{BB962C8B-B14F-4D97-AF65-F5344CB8AC3E}">
        <p14:creationId xmlns:p14="http://schemas.microsoft.com/office/powerpoint/2010/main" val="1667421172"/>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209006"/>
            <a:ext cx="8854440" cy="747930"/>
          </a:xfrm>
        </p:spPr>
        <p:txBody>
          <a:bodyPr>
            <a:normAutofit/>
          </a:bodyPr>
          <a:lstStyle/>
          <a:p>
            <a:r>
              <a:rPr lang="en-US" dirty="0" smtClean="0"/>
              <a:t>Notes – multiple reflections/translations</a:t>
            </a:r>
            <a:endParaRPr lang="en-US" dirty="0"/>
          </a:p>
        </p:txBody>
      </p:sp>
      <p:sp>
        <p:nvSpPr>
          <p:cNvPr id="3" name="Content Placeholder 2"/>
          <p:cNvSpPr>
            <a:spLocks noGrp="1"/>
          </p:cNvSpPr>
          <p:nvPr>
            <p:ph idx="1"/>
          </p:nvPr>
        </p:nvSpPr>
        <p:spPr>
          <a:xfrm>
            <a:off x="457200" y="983062"/>
            <a:ext cx="8229600" cy="5326299"/>
          </a:xfrm>
        </p:spPr>
        <p:txBody>
          <a:bodyPr>
            <a:normAutofit/>
          </a:bodyPr>
          <a:lstStyle/>
          <a:p>
            <a:pPr marL="0" indent="0">
              <a:buNone/>
            </a:pPr>
            <a:r>
              <a:rPr lang="en-US" sz="2800" dirty="0" smtClean="0"/>
              <a:t>When you reflect a figure over a line and then back again, you map the figure back onto itself.</a:t>
            </a:r>
          </a:p>
          <a:p>
            <a:pPr marL="0" indent="0">
              <a:buNone/>
            </a:pPr>
            <a:endParaRPr lang="en-US" sz="2800" dirty="0"/>
          </a:p>
          <a:p>
            <a:pPr marL="0" indent="0">
              <a:buNone/>
            </a:pPr>
            <a:r>
              <a:rPr lang="en-US" sz="2800" dirty="0" smtClean="0"/>
              <a:t>A reflection then translation does not create the same image as a translation then a reflection.</a:t>
            </a:r>
            <a:br>
              <a:rPr lang="en-US" sz="2800" dirty="0" smtClean="0"/>
            </a:br>
            <a:r>
              <a:rPr lang="en-US" sz="2800" dirty="0" smtClean="0"/>
              <a:t>Therefore, the order of transformations matters.</a:t>
            </a:r>
          </a:p>
        </p:txBody>
      </p:sp>
    </p:spTree>
    <p:extLst>
      <p:ext uri="{BB962C8B-B14F-4D97-AF65-F5344CB8AC3E}">
        <p14:creationId xmlns:p14="http://schemas.microsoft.com/office/powerpoint/2010/main" val="3963818952"/>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Finish lesson 7 </a:t>
            </a:r>
            <a:r>
              <a:rPr lang="en-US" dirty="0" err="1" smtClean="0"/>
              <a:t>cw</a:t>
            </a:r>
            <a:r>
              <a:rPr lang="en-US" dirty="0" smtClean="0"/>
              <a:t> #1-6</a:t>
            </a:r>
          </a:p>
          <a:p>
            <a:r>
              <a:rPr lang="en-US" dirty="0" smtClean="0"/>
              <a:t>Lesson 8 #1-6</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PARCC Scientific notation</a:t>
            </a:r>
          </a:p>
          <a:p>
            <a:r>
              <a:rPr lang="en-US" dirty="0" smtClean="0"/>
              <a:t>Fluency practice</a:t>
            </a:r>
          </a:p>
          <a:p>
            <a:pPr lvl="1"/>
            <a:r>
              <a:rPr lang="en-US" dirty="0" smtClean="0"/>
              <a:t>Online</a:t>
            </a:r>
          </a:p>
          <a:p>
            <a:pPr lvl="1"/>
            <a:r>
              <a:rPr lang="en-US" dirty="0" smtClean="0"/>
              <a:t>Puzzles</a:t>
            </a:r>
          </a:p>
          <a:p>
            <a:pPr lvl="1"/>
            <a:r>
              <a:rPr lang="en-US" dirty="0" smtClean="0"/>
              <a:t>Flash cards</a:t>
            </a:r>
          </a:p>
          <a:p>
            <a:pPr lvl="1"/>
            <a:r>
              <a:rPr lang="en-US" dirty="0" smtClean="0"/>
              <a:t>Integer games</a:t>
            </a:r>
          </a:p>
          <a:p>
            <a:pPr lvl="1"/>
            <a:endParaRPr lang="en-US" dirty="0" smtClean="0"/>
          </a:p>
          <a:p>
            <a:endParaRPr lang="en-US" dirty="0"/>
          </a:p>
        </p:txBody>
      </p:sp>
    </p:spTree>
    <p:extLst>
      <p:ext uri="{BB962C8B-B14F-4D97-AF65-F5344CB8AC3E}">
        <p14:creationId xmlns:p14="http://schemas.microsoft.com/office/powerpoint/2010/main" val="1556255399"/>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9</a:t>
            </a:r>
            <a:endParaRPr lang="en-US" dirty="0"/>
          </a:p>
        </p:txBody>
      </p:sp>
      <p:sp>
        <p:nvSpPr>
          <p:cNvPr id="3" name="Subtitle 2"/>
          <p:cNvSpPr>
            <a:spLocks noGrp="1"/>
          </p:cNvSpPr>
          <p:nvPr>
            <p:ph type="subTitle" idx="1"/>
          </p:nvPr>
        </p:nvSpPr>
        <p:spPr/>
        <p:txBody>
          <a:bodyPr/>
          <a:lstStyle/>
          <a:p>
            <a:r>
              <a:rPr lang="en-US" dirty="0" smtClean="0"/>
              <a:t>Workshop, exit ticket, notes</a:t>
            </a:r>
            <a:endParaRPr lang="en-US" dirty="0"/>
          </a:p>
        </p:txBody>
      </p:sp>
    </p:spTree>
    <p:extLst>
      <p:ext uri="{BB962C8B-B14F-4D97-AF65-F5344CB8AC3E}">
        <p14:creationId xmlns:p14="http://schemas.microsoft.com/office/powerpoint/2010/main" val="1802361915"/>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Finish Lesson 8 #1-6</a:t>
            </a:r>
          </a:p>
          <a:p>
            <a:r>
              <a:rPr lang="en-US" dirty="0" smtClean="0"/>
              <a:t>Exit ticket (lesson 7&amp;8)</a:t>
            </a:r>
          </a:p>
          <a:p>
            <a:r>
              <a:rPr lang="en-US" dirty="0" smtClean="0"/>
              <a:t>Lesson 9 #1-5</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Can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Algebra practice (for alg. Students)</a:t>
            </a:r>
          </a:p>
          <a:p>
            <a:r>
              <a:rPr lang="en-US" dirty="0" smtClean="0"/>
              <a:t>Extra practice sheet</a:t>
            </a:r>
          </a:p>
          <a:p>
            <a:r>
              <a:rPr lang="en-US" dirty="0" smtClean="0"/>
              <a:t>PARCC tasks on white boards</a:t>
            </a:r>
          </a:p>
          <a:p>
            <a:pPr marL="0" indent="0">
              <a:buNone/>
            </a:pPr>
            <a:endParaRPr lang="en-US" dirty="0" smtClean="0"/>
          </a:p>
          <a:p>
            <a:endParaRPr lang="en-US" dirty="0"/>
          </a:p>
        </p:txBody>
      </p:sp>
    </p:spTree>
    <p:extLst>
      <p:ext uri="{BB962C8B-B14F-4D97-AF65-F5344CB8AC3E}">
        <p14:creationId xmlns:p14="http://schemas.microsoft.com/office/powerpoint/2010/main" val="3448754626"/>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006"/>
            <a:ext cx="8229600" cy="747930"/>
          </a:xfrm>
        </p:spPr>
        <p:txBody>
          <a:bodyPr/>
          <a:lstStyle/>
          <a:p>
            <a:r>
              <a:rPr lang="en-US" dirty="0" smtClean="0"/>
              <a:t>Notes</a:t>
            </a:r>
            <a:endParaRPr lang="en-US" dirty="0"/>
          </a:p>
        </p:txBody>
      </p:sp>
      <p:sp>
        <p:nvSpPr>
          <p:cNvPr id="3" name="Content Placeholder 2"/>
          <p:cNvSpPr>
            <a:spLocks noGrp="1"/>
          </p:cNvSpPr>
          <p:nvPr>
            <p:ph idx="1"/>
          </p:nvPr>
        </p:nvSpPr>
        <p:spPr>
          <a:xfrm>
            <a:off x="457200" y="983062"/>
            <a:ext cx="8229600" cy="5326299"/>
          </a:xfrm>
        </p:spPr>
        <p:txBody>
          <a:bodyPr>
            <a:normAutofit/>
          </a:bodyPr>
          <a:lstStyle/>
          <a:p>
            <a:pPr marL="0" indent="0">
              <a:buNone/>
            </a:pPr>
            <a:r>
              <a:rPr lang="en-US" sz="2800" dirty="0" smtClean="0"/>
              <a:t>Sequences of rotations still preserve side and angle measures.</a:t>
            </a:r>
          </a:p>
          <a:p>
            <a:pPr marL="0" indent="0">
              <a:buNone/>
            </a:pPr>
            <a:endParaRPr lang="en-US" sz="2800" dirty="0"/>
          </a:p>
          <a:p>
            <a:pPr marL="0" indent="0">
              <a:buNone/>
            </a:pPr>
            <a:r>
              <a:rPr lang="en-US" sz="2800" dirty="0" smtClean="0"/>
              <a:t>The order of rotations around </a:t>
            </a:r>
            <a:r>
              <a:rPr lang="en-US" sz="2800" u="sng" dirty="0" smtClean="0"/>
              <a:t>different</a:t>
            </a:r>
            <a:r>
              <a:rPr lang="en-US" sz="2800" dirty="0" smtClean="0"/>
              <a:t> centers matters.</a:t>
            </a:r>
          </a:p>
          <a:p>
            <a:pPr marL="0" indent="0">
              <a:buNone/>
            </a:pPr>
            <a:r>
              <a:rPr lang="en-US" sz="2800" dirty="0" smtClean="0"/>
              <a:t>The order of rotations around the </a:t>
            </a:r>
            <a:r>
              <a:rPr lang="en-US" sz="2800" u="sng" dirty="0" smtClean="0"/>
              <a:t>same</a:t>
            </a:r>
            <a:r>
              <a:rPr lang="en-US" sz="2800" dirty="0" smtClean="0"/>
              <a:t> center does not matter.</a:t>
            </a:r>
          </a:p>
        </p:txBody>
      </p:sp>
    </p:spTree>
    <p:extLst>
      <p:ext uri="{BB962C8B-B14F-4D97-AF65-F5344CB8AC3E}">
        <p14:creationId xmlns:p14="http://schemas.microsoft.com/office/powerpoint/2010/main" val="31245331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59080"/>
            <a:ext cx="8229600" cy="990600"/>
          </a:xfrm>
        </p:spPr>
        <p:txBody>
          <a:bodyPr/>
          <a:lstStyle/>
          <a:p>
            <a:r>
              <a:rPr lang="en-US" dirty="0" smtClean="0"/>
              <a:t>Notes: Transformations</a:t>
            </a:r>
            <a:endParaRPr lang="en-US" dirty="0"/>
          </a:p>
        </p:txBody>
      </p:sp>
      <p:sp>
        <p:nvSpPr>
          <p:cNvPr id="3" name="Content Placeholder 2"/>
          <p:cNvSpPr>
            <a:spLocks noGrp="1"/>
          </p:cNvSpPr>
          <p:nvPr>
            <p:ph idx="1"/>
          </p:nvPr>
        </p:nvSpPr>
        <p:spPr>
          <a:xfrm>
            <a:off x="274320" y="1325880"/>
            <a:ext cx="8229600" cy="4876800"/>
          </a:xfrm>
        </p:spPr>
        <p:txBody>
          <a:bodyPr/>
          <a:lstStyle/>
          <a:p>
            <a:pPr marL="0" indent="0">
              <a:buNone/>
            </a:pPr>
            <a:r>
              <a:rPr lang="en-US" dirty="0" smtClean="0"/>
              <a:t>So if we want to know if two figures (lines, angles, or shapes) are the same, we need to see if we can move one onto the other and if they line up perfectly. </a:t>
            </a:r>
          </a:p>
          <a:p>
            <a:pPr marL="0" indent="0">
              <a:buNone/>
            </a:pPr>
            <a:endParaRPr lang="en-US" dirty="0"/>
          </a:p>
          <a:p>
            <a:pPr marL="0" indent="0">
              <a:buNone/>
            </a:pPr>
            <a:r>
              <a:rPr lang="en-US" dirty="0" smtClean="0"/>
              <a:t>There are three standard moves we can use: </a:t>
            </a:r>
            <a:r>
              <a:rPr lang="en-US" u="sng" dirty="0" smtClean="0"/>
              <a:t>slides, flips, and turns.</a:t>
            </a:r>
          </a:p>
          <a:p>
            <a:pPr marL="0" indent="0">
              <a:buNone/>
            </a:pPr>
            <a:endParaRPr lang="en-US" dirty="0"/>
          </a:p>
          <a:p>
            <a:pPr marL="0" indent="0">
              <a:buNone/>
            </a:pPr>
            <a:r>
              <a:rPr lang="en-US" sz="2800" b="1" dirty="0" smtClean="0"/>
              <a:t>Key question: How do we move things around while keeping the lines and angles the same?</a:t>
            </a:r>
            <a:endParaRPr lang="en-US" sz="2800" b="1" dirty="0"/>
          </a:p>
        </p:txBody>
      </p:sp>
    </p:spTree>
    <p:extLst>
      <p:ext uri="{BB962C8B-B14F-4D97-AF65-F5344CB8AC3E}">
        <p14:creationId xmlns:p14="http://schemas.microsoft.com/office/powerpoint/2010/main" val="2301785157"/>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10</a:t>
            </a:r>
            <a:endParaRPr lang="en-US" dirty="0"/>
          </a:p>
        </p:txBody>
      </p:sp>
      <p:sp>
        <p:nvSpPr>
          <p:cNvPr id="3" name="Subtitle 2"/>
          <p:cNvSpPr>
            <a:spLocks noGrp="1"/>
          </p:cNvSpPr>
          <p:nvPr>
            <p:ph type="subTitle" idx="1"/>
          </p:nvPr>
        </p:nvSpPr>
        <p:spPr/>
        <p:txBody>
          <a:bodyPr/>
          <a:lstStyle/>
          <a:p>
            <a:r>
              <a:rPr lang="en-US" dirty="0" smtClean="0"/>
              <a:t>Examples, video, notes, </a:t>
            </a:r>
            <a:r>
              <a:rPr lang="en-US" dirty="0"/>
              <a:t>w</a:t>
            </a:r>
            <a:r>
              <a:rPr lang="en-US" dirty="0" smtClean="0"/>
              <a:t>orkshop</a:t>
            </a:r>
            <a:endParaRPr lang="en-US" dirty="0"/>
          </a:p>
        </p:txBody>
      </p:sp>
    </p:spTree>
    <p:extLst>
      <p:ext uri="{BB962C8B-B14F-4D97-AF65-F5344CB8AC3E}">
        <p14:creationId xmlns:p14="http://schemas.microsoft.com/office/powerpoint/2010/main" val="1080534945"/>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88" y="235131"/>
            <a:ext cx="8229600" cy="875212"/>
          </a:xfrm>
        </p:spPr>
        <p:txBody>
          <a:bodyPr>
            <a:normAutofit/>
          </a:bodyPr>
          <a:lstStyle/>
          <a:p>
            <a:r>
              <a:rPr lang="en-US" dirty="0" smtClean="0"/>
              <a:t>Example</a:t>
            </a:r>
            <a:endParaRPr lang="en-US" dirty="0"/>
          </a:p>
        </p:txBody>
      </p:sp>
      <p:sp>
        <p:nvSpPr>
          <p:cNvPr id="3" name="TextBox 2"/>
          <p:cNvSpPr txBox="1"/>
          <p:nvPr/>
        </p:nvSpPr>
        <p:spPr>
          <a:xfrm>
            <a:off x="274320" y="940524"/>
            <a:ext cx="8516983" cy="1015663"/>
          </a:xfrm>
          <a:prstGeom prst="rect">
            <a:avLst/>
          </a:prstGeom>
          <a:noFill/>
        </p:spPr>
        <p:txBody>
          <a:bodyPr wrap="square" rtlCol="0">
            <a:spAutoFit/>
          </a:bodyPr>
          <a:lstStyle/>
          <a:p>
            <a:r>
              <a:rPr lang="en-US" sz="2000" dirty="0" smtClean="0"/>
              <a:t>Let E denote the ellipse in the coordinate plane. Let there be a translation along the vector from (1,0) to (-1,1) and let there be a rotation 90 degrees around (-1,1) and a reflection across the line joining (-3,0) and (0,3).</a:t>
            </a:r>
            <a:endParaRPr lang="en-US" sz="20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645" y="2034895"/>
            <a:ext cx="7550332" cy="4098834"/>
          </a:xfrm>
          <a:prstGeom prst="rect">
            <a:avLst/>
          </a:prstGeom>
          <a:noFill/>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w15="http://schemas.microsoft.com/office/word/2012/wordml"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5" name="Oval 4"/>
          <p:cNvSpPr/>
          <p:nvPr/>
        </p:nvSpPr>
        <p:spPr>
          <a:xfrm>
            <a:off x="4924697" y="3513905"/>
            <a:ext cx="535577" cy="101890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428997" y="2726562"/>
            <a:ext cx="764181" cy="1296794"/>
            <a:chOff x="8105499" y="2399208"/>
            <a:chExt cx="764181" cy="1296794"/>
          </a:xfrm>
        </p:grpSpPr>
        <p:sp>
          <p:nvSpPr>
            <p:cNvPr id="7" name="Oval 6"/>
            <p:cNvSpPr/>
            <p:nvPr/>
          </p:nvSpPr>
          <p:spPr>
            <a:xfrm>
              <a:off x="8105499" y="2399208"/>
              <a:ext cx="535577" cy="1018903"/>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8438605" y="3326670"/>
              <a:ext cx="431075" cy="369332"/>
            </a:xfrm>
            <a:prstGeom prst="rect">
              <a:avLst/>
            </a:prstGeom>
            <a:noFill/>
          </p:spPr>
          <p:txBody>
            <a:bodyPr wrap="square" rtlCol="0">
              <a:spAutoFit/>
            </a:bodyPr>
            <a:lstStyle/>
            <a:p>
              <a:r>
                <a:rPr lang="en-US" dirty="0" smtClean="0">
                  <a:solidFill>
                    <a:srgbClr val="FF0000"/>
                  </a:solidFill>
                </a:rPr>
                <a:t>E’</a:t>
              </a:r>
              <a:endParaRPr lang="en-US" dirty="0">
                <a:solidFill>
                  <a:srgbClr val="FF0000"/>
                </a:solidFill>
              </a:endParaRPr>
            </a:p>
          </p:txBody>
        </p:sp>
      </p:grpSp>
      <p:grpSp>
        <p:nvGrpSpPr>
          <p:cNvPr id="11" name="Group 10"/>
          <p:cNvGrpSpPr/>
          <p:nvPr/>
        </p:nvGrpSpPr>
        <p:grpSpPr>
          <a:xfrm>
            <a:off x="1632853" y="4469061"/>
            <a:ext cx="1149537" cy="906298"/>
            <a:chOff x="7850773" y="4265019"/>
            <a:chExt cx="1149537" cy="906298"/>
          </a:xfrm>
        </p:grpSpPr>
        <p:sp>
          <p:nvSpPr>
            <p:cNvPr id="6" name="Oval 5"/>
            <p:cNvSpPr/>
            <p:nvPr/>
          </p:nvSpPr>
          <p:spPr>
            <a:xfrm rot="16200000">
              <a:off x="8092436" y="4023356"/>
              <a:ext cx="535577" cy="1018903"/>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51665" y="4801985"/>
              <a:ext cx="548645" cy="369332"/>
            </a:xfrm>
            <a:prstGeom prst="rect">
              <a:avLst/>
            </a:prstGeom>
            <a:noFill/>
          </p:spPr>
          <p:txBody>
            <a:bodyPr wrap="square" rtlCol="0">
              <a:spAutoFit/>
            </a:bodyPr>
            <a:lstStyle/>
            <a:p>
              <a:r>
                <a:rPr lang="en-US" dirty="0" smtClean="0">
                  <a:solidFill>
                    <a:srgbClr val="0070C0"/>
                  </a:solidFill>
                </a:rPr>
                <a:t>E’’</a:t>
              </a:r>
              <a:endParaRPr lang="en-US" dirty="0">
                <a:solidFill>
                  <a:srgbClr val="0070C0"/>
                </a:solidFill>
              </a:endParaRPr>
            </a:p>
          </p:txBody>
        </p:sp>
      </p:grpSp>
      <p:sp>
        <p:nvSpPr>
          <p:cNvPr id="13" name="Flowchart: Connector 12"/>
          <p:cNvSpPr/>
          <p:nvPr/>
        </p:nvSpPr>
        <p:spPr>
          <a:xfrm>
            <a:off x="5045528" y="5367262"/>
            <a:ext cx="133894" cy="19672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651756" y="4958741"/>
            <a:ext cx="842559" cy="1304717"/>
            <a:chOff x="8092436" y="4023356"/>
            <a:chExt cx="842559" cy="1304717"/>
          </a:xfrm>
        </p:grpSpPr>
        <p:sp>
          <p:nvSpPr>
            <p:cNvPr id="17" name="Oval 16"/>
            <p:cNvSpPr/>
            <p:nvPr/>
          </p:nvSpPr>
          <p:spPr>
            <a:xfrm>
              <a:off x="8092436" y="4023356"/>
              <a:ext cx="535577" cy="1018903"/>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386350" y="4958741"/>
              <a:ext cx="548645" cy="369332"/>
            </a:xfrm>
            <a:prstGeom prst="rect">
              <a:avLst/>
            </a:prstGeom>
            <a:noFill/>
          </p:spPr>
          <p:txBody>
            <a:bodyPr wrap="square" rtlCol="0">
              <a:spAutoFit/>
            </a:bodyPr>
            <a:lstStyle/>
            <a:p>
              <a:r>
                <a:rPr lang="en-US" dirty="0" smtClean="0">
                  <a:solidFill>
                    <a:srgbClr val="00B050"/>
                  </a:solidFill>
                </a:rPr>
                <a:t>E’’’</a:t>
              </a:r>
              <a:endParaRPr lang="en-US" dirty="0">
                <a:solidFill>
                  <a:srgbClr val="00B050"/>
                </a:solidFill>
              </a:endParaRPr>
            </a:p>
          </p:txBody>
        </p:sp>
      </p:grpSp>
    </p:spTree>
    <p:extLst>
      <p:ext uri="{BB962C8B-B14F-4D97-AF65-F5344CB8AC3E}">
        <p14:creationId xmlns:p14="http://schemas.microsoft.com/office/powerpoint/2010/main" val="28806918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94444E-6 -4.07407E-6 L -0.1651 -0.11412 " pathEditMode="relative" rAng="0" ptsTypes="AA">
                                      <p:cBhvr>
                                        <p:cTn id="6" dur="2000" fill="hold"/>
                                        <p:tgtEl>
                                          <p:spTgt spid="5"/>
                                        </p:tgtEl>
                                        <p:attrNameLst>
                                          <p:attrName>ppt_x</p:attrName>
                                          <p:attrName>ppt_y</p:attrName>
                                        </p:attrNameLst>
                                      </p:cBhvr>
                                      <p:rCtr x="-8264" y="-5718"/>
                                    </p:animMotion>
                                  </p:childTnLst>
                                </p:cTn>
                              </p:par>
                              <p:par>
                                <p:cTn id="7" presetID="35" presetClass="path" presetSubtype="0" accel="50000" decel="50000" fill="hold" grpId="0" nodeType="withEffect">
                                  <p:stCondLst>
                                    <p:cond delay="0"/>
                                  </p:stCondLst>
                                  <p:childTnLst>
                                    <p:animMotion origin="layout" path="M 2.22222E-6 -7.40741E-7 L -0.15625 -0.1037 " pathEditMode="relative" rAng="0" ptsTypes="AA">
                                      <p:cBhvr>
                                        <p:cTn id="8" dur="2000" fill="hold"/>
                                        <p:tgtEl>
                                          <p:spTgt spid="13"/>
                                        </p:tgtEl>
                                        <p:attrNameLst>
                                          <p:attrName>ppt_x</p:attrName>
                                          <p:attrName>ppt_y</p:attrName>
                                        </p:attrNameLst>
                                      </p:cBhvr>
                                      <p:rCtr x="-7813" y="-5185"/>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074" y="992777"/>
            <a:ext cx="8255726" cy="369332"/>
          </a:xfrm>
          <a:prstGeom prst="rect">
            <a:avLst/>
          </a:prstGeom>
          <a:noFill/>
        </p:spPr>
        <p:txBody>
          <a:bodyPr wrap="square" rtlCol="0">
            <a:spAutoFit/>
          </a:bodyPr>
          <a:lstStyle/>
          <a:p>
            <a:r>
              <a:rPr lang="en-US" u="sng" dirty="0">
                <a:hlinkClick r:id="rId2"/>
              </a:rPr>
              <a:t>http://youtu.be/O2XPy3ZLU7Y</a:t>
            </a:r>
            <a:endParaRPr lang="en-US" dirty="0"/>
          </a:p>
        </p:txBody>
      </p:sp>
    </p:spTree>
    <p:extLst>
      <p:ext uri="{BB962C8B-B14F-4D97-AF65-F5344CB8AC3E}">
        <p14:creationId xmlns:p14="http://schemas.microsoft.com/office/powerpoint/2010/main" val="2737348889"/>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006"/>
            <a:ext cx="8229600" cy="747930"/>
          </a:xfrm>
        </p:spPr>
        <p:txBody>
          <a:bodyPr/>
          <a:lstStyle/>
          <a:p>
            <a:r>
              <a:rPr lang="en-US" dirty="0" smtClean="0"/>
              <a:t>Notes</a:t>
            </a:r>
            <a:endParaRPr lang="en-US" dirty="0"/>
          </a:p>
        </p:txBody>
      </p:sp>
      <p:sp>
        <p:nvSpPr>
          <p:cNvPr id="3" name="Content Placeholder 2"/>
          <p:cNvSpPr>
            <a:spLocks noGrp="1"/>
          </p:cNvSpPr>
          <p:nvPr>
            <p:ph idx="1"/>
          </p:nvPr>
        </p:nvSpPr>
        <p:spPr>
          <a:xfrm>
            <a:off x="209005" y="983062"/>
            <a:ext cx="8739051" cy="5326299"/>
          </a:xfrm>
        </p:spPr>
        <p:txBody>
          <a:bodyPr>
            <a:normAutofit/>
          </a:bodyPr>
          <a:lstStyle/>
          <a:p>
            <a:pPr marL="0" indent="0">
              <a:buNone/>
            </a:pPr>
            <a:r>
              <a:rPr lang="en-US" sz="2800" dirty="0" smtClean="0"/>
              <a:t>Summary: we can move figures around a plane by using and combining translations, reflections, and rotations.</a:t>
            </a:r>
          </a:p>
          <a:p>
            <a:pPr marL="0" indent="0">
              <a:buNone/>
            </a:pPr>
            <a:endParaRPr lang="en-US" sz="2800" dirty="0"/>
          </a:p>
          <a:p>
            <a:pPr marL="0" indent="0">
              <a:buNone/>
            </a:pPr>
            <a:r>
              <a:rPr lang="en-US" sz="2800" dirty="0" smtClean="0"/>
              <a:t>When describing them:</a:t>
            </a:r>
          </a:p>
          <a:p>
            <a:pPr marL="0" indent="0">
              <a:buNone/>
            </a:pPr>
            <a:r>
              <a:rPr lang="en-US" sz="2600" dirty="0" smtClean="0"/>
              <a:t>Translations – need to give/show a vector that tells distance and direction.</a:t>
            </a:r>
          </a:p>
          <a:p>
            <a:pPr marL="0" indent="0">
              <a:buNone/>
            </a:pPr>
            <a:r>
              <a:rPr lang="en-US" sz="2600" dirty="0" smtClean="0"/>
              <a:t>Reflections – need to give/draw the line of reflection</a:t>
            </a:r>
          </a:p>
          <a:p>
            <a:pPr marL="0" indent="0">
              <a:buNone/>
            </a:pPr>
            <a:r>
              <a:rPr lang="en-US" sz="2600" dirty="0" smtClean="0"/>
              <a:t>Rotations – need to give a center and direction of rotation.</a:t>
            </a:r>
            <a:endParaRPr lang="en-US" sz="2600" dirty="0"/>
          </a:p>
        </p:txBody>
      </p:sp>
    </p:spTree>
    <p:extLst>
      <p:ext uri="{BB962C8B-B14F-4D97-AF65-F5344CB8AC3E}">
        <p14:creationId xmlns:p14="http://schemas.microsoft.com/office/powerpoint/2010/main" val="3323628435"/>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006"/>
            <a:ext cx="8229600" cy="747930"/>
          </a:xfrm>
        </p:spPr>
        <p:txBody>
          <a:bodyPr/>
          <a:lstStyle/>
          <a:p>
            <a:r>
              <a:rPr lang="en-US" dirty="0" smtClean="0"/>
              <a:t>Notes – Using the transparency</a:t>
            </a:r>
            <a:endParaRPr lang="en-US" dirty="0"/>
          </a:p>
        </p:txBody>
      </p:sp>
      <p:sp>
        <p:nvSpPr>
          <p:cNvPr id="3" name="Content Placeholder 2"/>
          <p:cNvSpPr>
            <a:spLocks noGrp="1"/>
          </p:cNvSpPr>
          <p:nvPr>
            <p:ph idx="1"/>
          </p:nvPr>
        </p:nvSpPr>
        <p:spPr>
          <a:xfrm>
            <a:off x="209005" y="983062"/>
            <a:ext cx="8739051" cy="5326299"/>
          </a:xfrm>
        </p:spPr>
        <p:txBody>
          <a:bodyPr>
            <a:normAutofit fontScale="92500" lnSpcReduction="10000"/>
          </a:bodyPr>
          <a:lstStyle/>
          <a:p>
            <a:pPr marL="0" indent="0">
              <a:buNone/>
            </a:pPr>
            <a:r>
              <a:rPr lang="en-US" sz="2800" u="sng" dirty="0" smtClean="0"/>
              <a:t>Translation</a:t>
            </a:r>
            <a:r>
              <a:rPr lang="en-US" sz="2800" dirty="0" smtClean="0"/>
              <a:t>:</a:t>
            </a:r>
          </a:p>
          <a:p>
            <a:r>
              <a:rPr lang="en-US" sz="2800" dirty="0" smtClean="0"/>
              <a:t>Trace entire figure(s) and the vector</a:t>
            </a:r>
          </a:p>
          <a:p>
            <a:r>
              <a:rPr lang="en-US" sz="2800" dirty="0" smtClean="0"/>
              <a:t>Slide the transparency along the vector</a:t>
            </a:r>
          </a:p>
          <a:p>
            <a:r>
              <a:rPr lang="en-US" sz="2800" dirty="0" smtClean="0"/>
              <a:t>Re-draw the figure (the image) and label it</a:t>
            </a:r>
          </a:p>
          <a:p>
            <a:pPr marL="0" indent="0">
              <a:buNone/>
            </a:pPr>
            <a:r>
              <a:rPr lang="en-US" sz="2800" u="sng" dirty="0" smtClean="0"/>
              <a:t>Reflection</a:t>
            </a:r>
            <a:r>
              <a:rPr lang="en-US" sz="2800" dirty="0" smtClean="0"/>
              <a:t>:</a:t>
            </a:r>
          </a:p>
          <a:p>
            <a:r>
              <a:rPr lang="en-US" sz="2800" dirty="0" smtClean="0"/>
              <a:t>Travel entire figure(s) and line of reflection</a:t>
            </a:r>
          </a:p>
          <a:p>
            <a:r>
              <a:rPr lang="en-US" sz="2800" dirty="0" smtClean="0"/>
              <a:t>Pick up transparency and flip over the line</a:t>
            </a:r>
          </a:p>
          <a:p>
            <a:r>
              <a:rPr lang="en-US" sz="2800" dirty="0" smtClean="0"/>
              <a:t>Re-draw the figure (image) and label it</a:t>
            </a:r>
          </a:p>
          <a:p>
            <a:pPr marL="0" indent="0">
              <a:buNone/>
            </a:pPr>
            <a:r>
              <a:rPr lang="en-US" sz="2800" u="sng" dirty="0" smtClean="0"/>
              <a:t>Rotation</a:t>
            </a:r>
            <a:r>
              <a:rPr lang="en-US" sz="2800" dirty="0" smtClean="0"/>
              <a:t>:</a:t>
            </a:r>
          </a:p>
          <a:p>
            <a:r>
              <a:rPr lang="en-US" sz="2800" dirty="0" smtClean="0"/>
              <a:t>Trace the entire figure(s) and center of rotation</a:t>
            </a:r>
          </a:p>
          <a:p>
            <a:r>
              <a:rPr lang="en-US" sz="2800" dirty="0" smtClean="0"/>
              <a:t>Keep center in place and turn transparency</a:t>
            </a:r>
          </a:p>
          <a:p>
            <a:r>
              <a:rPr lang="en-US" sz="2800" dirty="0" smtClean="0"/>
              <a:t>Positive = counterclockwise; negative = clockwise</a:t>
            </a:r>
            <a:endParaRPr lang="en-US" sz="2600" dirty="0"/>
          </a:p>
        </p:txBody>
      </p:sp>
    </p:spTree>
    <p:extLst>
      <p:ext uri="{BB962C8B-B14F-4D97-AF65-F5344CB8AC3E}">
        <p14:creationId xmlns:p14="http://schemas.microsoft.com/office/powerpoint/2010/main" val="2519217199"/>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Finish Lesson 9 #1-5</a:t>
            </a:r>
          </a:p>
          <a:p>
            <a:r>
              <a:rPr lang="en-US" dirty="0" smtClean="0"/>
              <a:t>Lesson 10 #1-5</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PARCC tasks on white boards</a:t>
            </a:r>
          </a:p>
          <a:p>
            <a:r>
              <a:rPr lang="en-US" dirty="0" smtClean="0"/>
              <a:t>Fluency games</a:t>
            </a:r>
          </a:p>
          <a:p>
            <a:r>
              <a:rPr lang="en-US" dirty="0" smtClean="0"/>
              <a:t>Notes sheet</a:t>
            </a:r>
          </a:p>
          <a:p>
            <a:r>
              <a:rPr lang="en-US" dirty="0" smtClean="0"/>
              <a:t>Folder organize</a:t>
            </a:r>
          </a:p>
          <a:p>
            <a:r>
              <a:rPr lang="en-US" dirty="0" smtClean="0"/>
              <a:t>Make </a:t>
            </a:r>
            <a:r>
              <a:rPr lang="en-US" smtClean="0"/>
              <a:t>up work</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188805104"/>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Finish ALL CW &amp; HW problems!!!</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Extra practice sheet</a:t>
            </a:r>
          </a:p>
          <a:p>
            <a:r>
              <a:rPr lang="en-US" dirty="0" smtClean="0"/>
              <a:t>PARCC tasks on transparency sheets (sci. notation)</a:t>
            </a:r>
          </a:p>
          <a:p>
            <a:r>
              <a:rPr lang="en-US" dirty="0" smtClean="0"/>
              <a:t>Folder organize</a:t>
            </a:r>
          </a:p>
          <a:p>
            <a:r>
              <a:rPr lang="en-US" dirty="0" smtClean="0"/>
              <a:t>Note sheet</a:t>
            </a:r>
          </a:p>
          <a:p>
            <a:pPr marL="0" indent="0">
              <a:buNone/>
            </a:pPr>
            <a:endParaRPr lang="en-US" dirty="0" smtClean="0"/>
          </a:p>
          <a:p>
            <a:endParaRPr lang="en-US" dirty="0"/>
          </a:p>
        </p:txBody>
      </p:sp>
    </p:spTree>
    <p:extLst>
      <p:ext uri="{BB962C8B-B14F-4D97-AF65-F5344CB8AC3E}">
        <p14:creationId xmlns:p14="http://schemas.microsoft.com/office/powerpoint/2010/main" val="3602809719"/>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11</a:t>
            </a:r>
            <a:endParaRPr lang="en-US" dirty="0"/>
          </a:p>
        </p:txBody>
      </p:sp>
      <p:sp>
        <p:nvSpPr>
          <p:cNvPr id="3" name="Subtitle 2"/>
          <p:cNvSpPr>
            <a:spLocks noGrp="1"/>
          </p:cNvSpPr>
          <p:nvPr>
            <p:ph type="subTitle" idx="1"/>
          </p:nvPr>
        </p:nvSpPr>
        <p:spPr/>
        <p:txBody>
          <a:bodyPr/>
          <a:lstStyle/>
          <a:p>
            <a:r>
              <a:rPr lang="en-US" dirty="0" smtClean="0"/>
              <a:t>Examples, notes, </a:t>
            </a:r>
            <a:r>
              <a:rPr lang="en-US" dirty="0"/>
              <a:t>w</a:t>
            </a:r>
            <a:r>
              <a:rPr lang="en-US" dirty="0" smtClean="0"/>
              <a:t>orkshop</a:t>
            </a:r>
            <a:endParaRPr lang="en-US" dirty="0"/>
          </a:p>
        </p:txBody>
      </p:sp>
    </p:spTree>
    <p:extLst>
      <p:ext uri="{BB962C8B-B14F-4D97-AF65-F5344CB8AC3E}">
        <p14:creationId xmlns:p14="http://schemas.microsoft.com/office/powerpoint/2010/main" val="3939222564"/>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88" y="235131"/>
            <a:ext cx="8229600" cy="875212"/>
          </a:xfrm>
        </p:spPr>
        <p:txBody>
          <a:bodyPr>
            <a:normAutofit/>
          </a:bodyPr>
          <a:lstStyle/>
          <a:p>
            <a:r>
              <a:rPr lang="en-US" dirty="0" smtClean="0"/>
              <a:t>Example 1</a:t>
            </a:r>
            <a:endParaRPr lang="en-US" dirty="0"/>
          </a:p>
        </p:txBody>
      </p:sp>
      <p:sp>
        <p:nvSpPr>
          <p:cNvPr id="3" name="TextBox 2"/>
          <p:cNvSpPr txBox="1"/>
          <p:nvPr/>
        </p:nvSpPr>
        <p:spPr>
          <a:xfrm>
            <a:off x="274320" y="940524"/>
            <a:ext cx="8516983" cy="707886"/>
          </a:xfrm>
          <a:prstGeom prst="rect">
            <a:avLst/>
          </a:prstGeom>
          <a:noFill/>
        </p:spPr>
        <p:txBody>
          <a:bodyPr wrap="square" rtlCol="0">
            <a:spAutoFit/>
          </a:bodyPr>
          <a:lstStyle/>
          <a:p>
            <a:r>
              <a:rPr lang="en-US" sz="2000" dirty="0" smtClean="0"/>
              <a:t>Describe a sequence of rigid motions (transformations) that show these two triangles are congruent.</a:t>
            </a:r>
            <a:endParaRPr 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426" y="1882139"/>
            <a:ext cx="6125729" cy="32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5966"/>
          <a:stretch/>
        </p:blipFill>
        <p:spPr bwMode="auto">
          <a:xfrm>
            <a:off x="4132217" y="1882139"/>
            <a:ext cx="3309938" cy="32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53143" y="5525589"/>
            <a:ext cx="7720145" cy="646331"/>
          </a:xfrm>
          <a:prstGeom prst="rect">
            <a:avLst/>
          </a:prstGeom>
          <a:noFill/>
        </p:spPr>
        <p:txBody>
          <a:bodyPr wrap="square" rtlCol="0">
            <a:spAutoFit/>
          </a:bodyPr>
          <a:lstStyle/>
          <a:p>
            <a:r>
              <a:rPr lang="en-US" dirty="0" smtClean="0"/>
              <a:t>Therefore we have shown that these figures are congruent through a translation and rotation, which we know preserve lengths and angles.</a:t>
            </a:r>
            <a:endParaRPr lang="en-US" dirty="0"/>
          </a:p>
        </p:txBody>
      </p:sp>
    </p:spTree>
    <p:extLst>
      <p:ext uri="{BB962C8B-B14F-4D97-AF65-F5344CB8AC3E}">
        <p14:creationId xmlns:p14="http://schemas.microsoft.com/office/powerpoint/2010/main" val="173161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8.33333E-7 -2.96296E-6 L -0.25 -0.0537 " pathEditMode="relative" rAng="0" ptsTypes="AA">
                                      <p:cBhvr>
                                        <p:cTn id="6" dur="2000" fill="hold"/>
                                        <p:tgtEl>
                                          <p:spTgt spid="6"/>
                                        </p:tgtEl>
                                        <p:attrNameLst>
                                          <p:attrName>ppt_x</p:attrName>
                                          <p:attrName>ppt_y</p:attrName>
                                        </p:attrNameLst>
                                      </p:cBhvr>
                                      <p:rCtr x="-12500" y="-268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720" y="1857725"/>
            <a:ext cx="7774568" cy="342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39" t="30811" r="57088" b="27146"/>
          <a:stretch/>
        </p:blipFill>
        <p:spPr bwMode="auto">
          <a:xfrm>
            <a:off x="757648" y="3631474"/>
            <a:ext cx="1240972" cy="1449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39" t="30811" r="57088" b="27146"/>
          <a:stretch/>
        </p:blipFill>
        <p:spPr bwMode="auto">
          <a:xfrm>
            <a:off x="796837" y="3631474"/>
            <a:ext cx="1240972" cy="1449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3688" y="235131"/>
            <a:ext cx="8229600" cy="875212"/>
          </a:xfrm>
        </p:spPr>
        <p:txBody>
          <a:bodyPr>
            <a:normAutofit/>
          </a:bodyPr>
          <a:lstStyle/>
          <a:p>
            <a:r>
              <a:rPr lang="en-US" dirty="0" smtClean="0"/>
              <a:t>Example 2</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274320" y="940524"/>
                <a:ext cx="8516983" cy="707886"/>
              </a:xfrm>
              <a:prstGeom prst="rect">
                <a:avLst/>
              </a:prstGeom>
              <a:noFill/>
            </p:spPr>
            <p:txBody>
              <a:bodyPr wrap="square" rtlCol="0">
                <a:spAutoFit/>
              </a:bodyPr>
              <a:lstStyle/>
              <a:p>
                <a:r>
                  <a:rPr lang="en-US" sz="2000" dirty="0" smtClean="0"/>
                  <a:t>Congruency works in both directions (S </a:t>
                </a:r>
                <a14:m>
                  <m:oMath xmlns:m="http://schemas.openxmlformats.org/officeDocument/2006/math">
                    <m:r>
                      <a:rPr lang="en-US" sz="2000" i="1" smtClean="0">
                        <a:latin typeface="Cambria Math"/>
                        <a:ea typeface="Cambria Math"/>
                      </a:rPr>
                      <m:t>≅</m:t>
                    </m:r>
                  </m:oMath>
                </a14:m>
                <a:r>
                  <a:rPr lang="en-US" sz="2000" dirty="0" smtClean="0"/>
                  <a:t>S’ and S’ </a:t>
                </a:r>
                <a14:m>
                  <m:oMath xmlns:m="http://schemas.openxmlformats.org/officeDocument/2006/math">
                    <m:r>
                      <a:rPr lang="en-US" sz="2000" i="1">
                        <a:latin typeface="Cambria Math"/>
                        <a:ea typeface="Cambria Math"/>
                      </a:rPr>
                      <m:t>≅</m:t>
                    </m:r>
                  </m:oMath>
                </a14:m>
                <a:r>
                  <a:rPr lang="en-US" sz="2000" dirty="0" smtClean="0"/>
                  <a:t>S) because you can undo transformations.</a:t>
                </a:r>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274320" y="940524"/>
                <a:ext cx="8516983" cy="707886"/>
              </a:xfrm>
              <a:prstGeom prst="rect">
                <a:avLst/>
              </a:prstGeom>
              <a:blipFill rotWithShape="1">
                <a:blip r:embed="rId4" cstate="print"/>
                <a:stretch>
                  <a:fillRect l="-716" t="-3448" b="-15517"/>
                </a:stretch>
              </a:blipFill>
            </p:spPr>
            <p:txBody>
              <a:bodyPr/>
              <a:lstStyle/>
              <a:p>
                <a:r>
                  <a:rPr lang="en-US">
                    <a:noFill/>
                  </a:rPr>
                  <a:t> </a:t>
                </a:r>
              </a:p>
            </p:txBody>
          </p:sp>
        </mc:Fallback>
      </mc:AlternateContent>
      <p:sp>
        <p:nvSpPr>
          <p:cNvPr id="4" name="TextBox 3"/>
          <p:cNvSpPr txBox="1"/>
          <p:nvPr/>
        </p:nvSpPr>
        <p:spPr>
          <a:xfrm>
            <a:off x="1097281" y="4049485"/>
            <a:ext cx="320042" cy="430887"/>
          </a:xfrm>
          <a:prstGeom prst="rect">
            <a:avLst/>
          </a:prstGeom>
          <a:noFill/>
        </p:spPr>
        <p:txBody>
          <a:bodyPr wrap="square" rtlCol="0">
            <a:spAutoFit/>
          </a:bodyPr>
          <a:lstStyle/>
          <a:p>
            <a:r>
              <a:rPr lang="en-US" sz="2200" b="1" dirty="0" smtClean="0"/>
              <a:t>S</a:t>
            </a:r>
            <a:endParaRPr lang="en-US" sz="2200" b="1" dirty="0"/>
          </a:p>
        </p:txBody>
      </p:sp>
    </p:spTree>
    <p:extLst>
      <p:ext uri="{BB962C8B-B14F-4D97-AF65-F5344CB8AC3E}">
        <p14:creationId xmlns:p14="http://schemas.microsoft.com/office/powerpoint/2010/main" val="32304159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72222E-6 4.81481E-6 L 0.21337 -0.10186 " pathEditMode="relative" rAng="0" ptsTypes="AA">
                                      <p:cBhvr>
                                        <p:cTn id="6" dur="2000" fill="hold"/>
                                        <p:tgtEl>
                                          <p:spTgt spid="12"/>
                                        </p:tgtEl>
                                        <p:attrNameLst>
                                          <p:attrName>ppt_x</p:attrName>
                                          <p:attrName>ppt_y</p:attrName>
                                        </p:attrNameLst>
                                      </p:cBhvr>
                                      <p:rCtr x="10660" y="-5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9006"/>
            <a:ext cx="8229600" cy="747930"/>
          </a:xfrm>
        </p:spPr>
        <p:txBody>
          <a:bodyPr/>
          <a:lstStyle/>
          <a:p>
            <a:r>
              <a:rPr lang="en-US" dirty="0" smtClean="0"/>
              <a:t>Transformation - Vocabulary</a:t>
            </a:r>
            <a:endParaRPr lang="en-US" dirty="0"/>
          </a:p>
        </p:txBody>
      </p:sp>
      <p:sp>
        <p:nvSpPr>
          <p:cNvPr id="3" name="Content Placeholder 2"/>
          <p:cNvSpPr>
            <a:spLocks noGrp="1"/>
          </p:cNvSpPr>
          <p:nvPr>
            <p:ph idx="1"/>
          </p:nvPr>
        </p:nvSpPr>
        <p:spPr>
          <a:xfrm>
            <a:off x="457200" y="983062"/>
            <a:ext cx="8229600" cy="5326299"/>
          </a:xfrm>
        </p:spPr>
        <p:txBody>
          <a:bodyPr>
            <a:normAutofit fontScale="85000" lnSpcReduction="20000"/>
          </a:bodyPr>
          <a:lstStyle/>
          <a:p>
            <a:pPr marL="0" indent="0">
              <a:buNone/>
            </a:pPr>
            <a:r>
              <a:rPr lang="en-US" sz="2800" dirty="0" smtClean="0"/>
              <a:t>Transformation – Moving things around on a plane</a:t>
            </a:r>
          </a:p>
          <a:p>
            <a:pPr marL="0" indent="0">
              <a:buNone/>
            </a:pPr>
            <a:endParaRPr lang="en-US" sz="2800" dirty="0" smtClean="0"/>
          </a:p>
          <a:p>
            <a:pPr marL="0" indent="0">
              <a:buNone/>
            </a:pPr>
            <a:r>
              <a:rPr lang="en-US" sz="2800" dirty="0" smtClean="0"/>
              <a:t>Image – the copy or duplicate figure</a:t>
            </a:r>
          </a:p>
          <a:p>
            <a:pPr marL="0" indent="0">
              <a:buNone/>
            </a:pPr>
            <a:endParaRPr lang="en-US" sz="2800" dirty="0" smtClean="0"/>
          </a:p>
          <a:p>
            <a:pPr marL="0" indent="0">
              <a:buNone/>
            </a:pPr>
            <a:r>
              <a:rPr lang="en-US" sz="2800" dirty="0" smtClean="0"/>
              <a:t>P’ / “P-prime” – Used for referring to points on the image. Sometimes called </a:t>
            </a:r>
            <a:r>
              <a:rPr lang="en-US" sz="2800" i="1" dirty="0" smtClean="0"/>
              <a:t>F(P)</a:t>
            </a:r>
          </a:p>
          <a:p>
            <a:pPr marL="0" indent="0">
              <a:buNone/>
            </a:pPr>
            <a:endParaRPr lang="en-US" sz="2800" dirty="0"/>
          </a:p>
          <a:p>
            <a:pPr marL="0" indent="0">
              <a:buNone/>
            </a:pPr>
            <a:r>
              <a:rPr lang="en-US" sz="2800" dirty="0" smtClean="0"/>
              <a:t>Map – A verb used to describe transforming an original onto an image</a:t>
            </a:r>
          </a:p>
          <a:p>
            <a:pPr marL="0" indent="0">
              <a:buNone/>
            </a:pPr>
            <a:endParaRPr lang="en-US" sz="2800" dirty="0" smtClean="0"/>
          </a:p>
          <a:p>
            <a:pPr marL="0" indent="0">
              <a:buNone/>
            </a:pPr>
            <a:r>
              <a:rPr lang="en-US" sz="2800" dirty="0" smtClean="0"/>
              <a:t>Distance-preserving – Keeping line segments equal length</a:t>
            </a:r>
          </a:p>
          <a:p>
            <a:pPr marL="0" indent="0">
              <a:buNone/>
            </a:pPr>
            <a:endParaRPr lang="en-US" sz="2800" dirty="0" smtClean="0"/>
          </a:p>
          <a:p>
            <a:pPr marL="0" indent="0">
              <a:buNone/>
            </a:pPr>
            <a:r>
              <a:rPr lang="en-US" sz="2800" dirty="0" smtClean="0"/>
              <a:t>Rigid motion – Another name for distance preserving transformations</a:t>
            </a:r>
          </a:p>
          <a:p>
            <a:pPr marL="0" indent="0">
              <a:buNone/>
            </a:pPr>
            <a:endParaRPr lang="en-US" sz="2800" dirty="0" smtClean="0"/>
          </a:p>
        </p:txBody>
      </p:sp>
    </p:spTree>
    <p:extLst>
      <p:ext uri="{BB962C8B-B14F-4D97-AF65-F5344CB8AC3E}">
        <p14:creationId xmlns:p14="http://schemas.microsoft.com/office/powerpoint/2010/main" val="1009507834"/>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 y="324394"/>
            <a:ext cx="8229600" cy="990600"/>
          </a:xfrm>
        </p:spPr>
        <p:txBody>
          <a:bodyPr/>
          <a:lstStyle/>
          <a:p>
            <a:r>
              <a:rPr lang="en-US" dirty="0" smtClean="0"/>
              <a:t>Lesson 11 Notes</a:t>
            </a:r>
            <a:endParaRPr lang="en-US" dirty="0"/>
          </a:p>
        </p:txBody>
      </p:sp>
      <p:sp>
        <p:nvSpPr>
          <p:cNvPr id="3" name="Content Placeholder 2"/>
          <p:cNvSpPr>
            <a:spLocks noGrp="1"/>
          </p:cNvSpPr>
          <p:nvPr>
            <p:ph idx="1"/>
          </p:nvPr>
        </p:nvSpPr>
        <p:spPr>
          <a:xfrm>
            <a:off x="248194" y="1077685"/>
            <a:ext cx="8229600" cy="3050178"/>
          </a:xfrm>
        </p:spPr>
        <p:txBody>
          <a:bodyPr>
            <a:normAutofit lnSpcReduction="10000"/>
          </a:bodyPr>
          <a:lstStyle/>
          <a:p>
            <a:pPr marL="0" indent="0">
              <a:buNone/>
            </a:pPr>
            <a:r>
              <a:rPr lang="en-US" dirty="0" smtClean="0"/>
              <a:t>Congruency – </a:t>
            </a:r>
          </a:p>
          <a:p>
            <a:pPr marL="274320" lvl="1" indent="0">
              <a:buNone/>
            </a:pPr>
            <a:r>
              <a:rPr lang="en-US" sz="2400" dirty="0" smtClean="0"/>
              <a:t>Two figures are congruent if they have the same size and shape because one can map onto the other using transformations. Therefore line and angle measures are preserved and the shape doesn’t change.</a:t>
            </a:r>
          </a:p>
          <a:p>
            <a:pPr marL="274320" lvl="1" indent="0">
              <a:buNone/>
            </a:pPr>
            <a:endParaRPr lang="en-US" sz="2400" dirty="0" smtClean="0"/>
          </a:p>
          <a:p>
            <a:pPr marL="274320" lvl="1" indent="0">
              <a:buNone/>
            </a:pPr>
            <a:r>
              <a:rPr lang="en-US" sz="2400" dirty="0" smtClean="0"/>
              <a:t>Because transformations can be undone, congruency works both ways (it has the commutative property).</a:t>
            </a:r>
          </a:p>
          <a:p>
            <a:pPr marL="0" indent="0">
              <a:buNone/>
            </a:pPr>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4" name="Rectangle 3"/>
              <p:cNvSpPr/>
              <p:nvPr/>
            </p:nvSpPr>
            <p:spPr>
              <a:xfrm>
                <a:off x="339634" y="4322727"/>
                <a:ext cx="8229599" cy="892552"/>
              </a:xfrm>
              <a:prstGeom prst="rect">
                <a:avLst/>
              </a:prstGeom>
            </p:spPr>
            <p:txBody>
              <a:bodyPr wrap="square">
                <a:spAutoFit/>
              </a:bodyPr>
              <a:lstStyle/>
              <a:p>
                <a:r>
                  <a:rPr lang="en-US" sz="2400" dirty="0" smtClean="0"/>
                  <a:t>Congruent: shapes that have the same size and shape; symbol </a:t>
                </a:r>
                <a:r>
                  <a:rPr lang="en-US" sz="2400" dirty="0"/>
                  <a:t>is </a:t>
                </a:r>
                <a14:m>
                  <m:oMath xmlns:m="http://schemas.openxmlformats.org/officeDocument/2006/math">
                    <m:r>
                      <a:rPr lang="en-US" sz="2800" b="1" i="1">
                        <a:latin typeface="Cambria Math"/>
                        <a:ea typeface="Cambria Math"/>
                      </a:rPr>
                      <m:t>≅</m:t>
                    </m:r>
                  </m:oMath>
                </a14:m>
                <a:endParaRPr lang="en-US" sz="2400" b="1" dirty="0"/>
              </a:p>
            </p:txBody>
          </p:sp>
        </mc:Choice>
        <mc:Fallback xmlns="">
          <p:sp>
            <p:nvSpPr>
              <p:cNvPr id="4" name="Rectangle 3"/>
              <p:cNvSpPr>
                <a:spLocks noRot="1" noChangeAspect="1" noMove="1" noResize="1" noEditPoints="1" noAdjustHandles="1" noChangeArrowheads="1" noChangeShapeType="1" noTextEdit="1"/>
              </p:cNvSpPr>
              <p:nvPr/>
            </p:nvSpPr>
            <p:spPr>
              <a:xfrm>
                <a:off x="339634" y="4322727"/>
                <a:ext cx="8229599" cy="892552"/>
              </a:xfrm>
              <a:prstGeom prst="rect">
                <a:avLst/>
              </a:prstGeom>
              <a:blipFill rotWithShape="1">
                <a:blip r:embed="rId2" cstate="print"/>
                <a:stretch>
                  <a:fillRect l="-1185" t="-4762" b="-13605"/>
                </a:stretch>
              </a:blipFill>
            </p:spPr>
            <p:txBody>
              <a:bodyPr/>
              <a:lstStyle/>
              <a:p>
                <a:r>
                  <a:rPr lang="en-US">
                    <a:noFill/>
                  </a:rPr>
                  <a:t> </a:t>
                </a:r>
              </a:p>
            </p:txBody>
          </p:sp>
        </mc:Fallback>
      </mc:AlternateContent>
    </p:spTree>
    <p:extLst>
      <p:ext uri="{BB962C8B-B14F-4D97-AF65-F5344CB8AC3E}">
        <p14:creationId xmlns:p14="http://schemas.microsoft.com/office/powerpoint/2010/main" val="3352521113"/>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Lesson 11 </a:t>
            </a:r>
            <a:r>
              <a:rPr lang="en-US" dirty="0" err="1" smtClean="0"/>
              <a:t>cw</a:t>
            </a:r>
            <a:r>
              <a:rPr lang="en-US" dirty="0" smtClean="0"/>
              <a:t> #1-2</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Test re-writes</a:t>
            </a:r>
          </a:p>
          <a:p>
            <a:r>
              <a:rPr lang="en-US" dirty="0" smtClean="0"/>
              <a:t>Fluency practice or retests</a:t>
            </a:r>
          </a:p>
          <a:p>
            <a:r>
              <a:rPr lang="en-US" dirty="0" smtClean="0"/>
              <a:t>PARCC tasks on “white boards”</a:t>
            </a:r>
          </a:p>
          <a:p>
            <a:pPr marL="0" indent="0">
              <a:buNone/>
            </a:pPr>
            <a:endParaRPr lang="en-US" dirty="0" smtClean="0"/>
          </a:p>
          <a:p>
            <a:endParaRPr lang="en-US" dirty="0"/>
          </a:p>
        </p:txBody>
      </p:sp>
    </p:spTree>
    <p:extLst>
      <p:ext uri="{BB962C8B-B14F-4D97-AF65-F5344CB8AC3E}">
        <p14:creationId xmlns:p14="http://schemas.microsoft.com/office/powerpoint/2010/main" val="3032999053"/>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12</a:t>
            </a:r>
            <a:endParaRPr lang="en-US" dirty="0"/>
          </a:p>
        </p:txBody>
      </p:sp>
      <p:sp>
        <p:nvSpPr>
          <p:cNvPr id="3" name="Subtitle 2"/>
          <p:cNvSpPr>
            <a:spLocks noGrp="1"/>
          </p:cNvSpPr>
          <p:nvPr>
            <p:ph type="subTitle" idx="1"/>
          </p:nvPr>
        </p:nvSpPr>
        <p:spPr/>
        <p:txBody>
          <a:bodyPr/>
          <a:lstStyle/>
          <a:p>
            <a:r>
              <a:rPr lang="en-US" dirty="0" smtClean="0"/>
              <a:t>Workshop, discussion, notes</a:t>
            </a:r>
            <a:endParaRPr lang="en-US" dirty="0"/>
          </a:p>
        </p:txBody>
      </p:sp>
    </p:spTree>
    <p:extLst>
      <p:ext uri="{BB962C8B-B14F-4D97-AF65-F5344CB8AC3E}">
        <p14:creationId xmlns:p14="http://schemas.microsoft.com/office/powerpoint/2010/main" val="3984256427"/>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normAutofit fontScale="92500" lnSpcReduction="10000"/>
          </a:bodyPr>
          <a:lstStyle/>
          <a:p>
            <a:r>
              <a:rPr lang="en-US" dirty="0" smtClean="0"/>
              <a:t>Finish Lesson 11 </a:t>
            </a:r>
            <a:r>
              <a:rPr lang="en-US" dirty="0" err="1" smtClean="0"/>
              <a:t>cw</a:t>
            </a:r>
            <a:r>
              <a:rPr lang="en-US" dirty="0" smtClean="0"/>
              <a:t> #1-2</a:t>
            </a:r>
          </a:p>
          <a:p>
            <a:r>
              <a:rPr lang="en-US" dirty="0" smtClean="0"/>
              <a:t>Lesson 12 </a:t>
            </a:r>
            <a:r>
              <a:rPr lang="en-US" dirty="0" err="1" smtClean="0"/>
              <a:t>cw</a:t>
            </a:r>
            <a:r>
              <a:rPr lang="en-US" dirty="0" smtClean="0"/>
              <a:t> #1-2</a:t>
            </a:r>
          </a:p>
          <a:p>
            <a:pPr marL="0" indent="0">
              <a:buNone/>
            </a:pPr>
            <a:endParaRPr lang="en-US" dirty="0" smtClean="0"/>
          </a:p>
          <a:p>
            <a:pPr marL="0" indent="0">
              <a:buNone/>
            </a:pPr>
            <a:r>
              <a:rPr lang="en-US" dirty="0" smtClean="0"/>
              <a:t>Protractor Directions:</a:t>
            </a:r>
          </a:p>
          <a:p>
            <a:pPr marL="0" indent="0">
              <a:buNone/>
            </a:pPr>
            <a:r>
              <a:rPr lang="en-US" dirty="0" smtClean="0"/>
              <a:t>--Extend rays</a:t>
            </a:r>
          </a:p>
          <a:p>
            <a:pPr marL="0" indent="0">
              <a:buNone/>
            </a:pPr>
            <a:r>
              <a:rPr lang="en-US" dirty="0" smtClean="0"/>
              <a:t>--Put hole on vertex</a:t>
            </a:r>
          </a:p>
          <a:p>
            <a:pPr marL="0" indent="0">
              <a:buNone/>
            </a:pPr>
            <a:r>
              <a:rPr lang="en-US" dirty="0" smtClean="0"/>
              <a:t>--Line one ray up with 0</a:t>
            </a:r>
          </a:p>
          <a:p>
            <a:pPr marL="0" indent="0">
              <a:buNone/>
            </a:pPr>
            <a:r>
              <a:rPr lang="en-US" dirty="0" smtClean="0"/>
              <a:t>--See where other ray is</a:t>
            </a:r>
          </a:p>
          <a:p>
            <a:pPr marL="0" indent="0">
              <a:buNone/>
            </a:pPr>
            <a:r>
              <a:rPr lang="en-US" dirty="0"/>
              <a:t>	</a:t>
            </a:r>
            <a:r>
              <a:rPr lang="en-US" dirty="0" smtClean="0"/>
              <a:t>--acute is &lt;90</a:t>
            </a:r>
          </a:p>
          <a:p>
            <a:pPr marL="0" indent="0">
              <a:buNone/>
            </a:pPr>
            <a:r>
              <a:rPr lang="en-US" dirty="0"/>
              <a:t>	</a:t>
            </a:r>
            <a:r>
              <a:rPr lang="en-US" dirty="0" smtClean="0"/>
              <a:t>--obtuse is &gt;90</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Test re-writes</a:t>
            </a:r>
          </a:p>
          <a:p>
            <a:r>
              <a:rPr lang="en-US" dirty="0" smtClean="0"/>
              <a:t>PARCC tasks on white boards</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319886744"/>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737" y="690563"/>
            <a:ext cx="747712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4320" y="378823"/>
            <a:ext cx="8752114" cy="646331"/>
          </a:xfrm>
          <a:prstGeom prst="rect">
            <a:avLst/>
          </a:prstGeom>
          <a:noFill/>
        </p:spPr>
        <p:txBody>
          <a:bodyPr wrap="square" rtlCol="0">
            <a:spAutoFit/>
          </a:bodyPr>
          <a:lstStyle/>
          <a:p>
            <a:r>
              <a:rPr lang="en-US" dirty="0" smtClean="0"/>
              <a:t>Which angles were equal to each other? Why are they equal? Can we map one on to the other?</a:t>
            </a:r>
            <a:endParaRPr lang="en-US" dirty="0"/>
          </a:p>
        </p:txBody>
      </p:sp>
      <p:pic>
        <p:nvPicPr>
          <p:cNvPr id="4"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8000" t="18064" r="44002" b="63873"/>
          <a:stretch/>
        </p:blipFill>
        <p:spPr bwMode="auto">
          <a:xfrm>
            <a:off x="2942645" y="1690310"/>
            <a:ext cx="2093526" cy="98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459813"/>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0" y="1114425"/>
            <a:ext cx="74295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4320" y="378823"/>
            <a:ext cx="8752114" cy="646331"/>
          </a:xfrm>
          <a:prstGeom prst="rect">
            <a:avLst/>
          </a:prstGeom>
          <a:noFill/>
        </p:spPr>
        <p:txBody>
          <a:bodyPr wrap="square" rtlCol="0">
            <a:spAutoFit/>
          </a:bodyPr>
          <a:lstStyle/>
          <a:p>
            <a:r>
              <a:rPr lang="en-US" dirty="0" smtClean="0"/>
              <a:t>Which angles were equal to each other? Why are they equal? Can we map one on to the other?</a:t>
            </a:r>
            <a:endParaRPr lang="en-US" dirty="0"/>
          </a:p>
        </p:txBody>
      </p:sp>
      <p:pic>
        <p:nvPicPr>
          <p:cNvPr id="4"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334" t="11293" r="62601" b="56537"/>
          <a:stretch/>
        </p:blipFill>
        <p:spPr bwMode="auto">
          <a:xfrm>
            <a:off x="1397723" y="1632857"/>
            <a:ext cx="2233749" cy="148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4821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7.40741E-7 L 0.29497 0.2456 " pathEditMode="relative" rAng="0" ptsTypes="AA">
                                      <p:cBhvr>
                                        <p:cTn id="6" dur="2000" fill="hold"/>
                                        <p:tgtEl>
                                          <p:spTgt spid="4"/>
                                        </p:tgtEl>
                                        <p:attrNameLst>
                                          <p:attrName>ppt_x</p:attrName>
                                          <p:attrName>ppt_y</p:attrName>
                                        </p:attrNameLst>
                                      </p:cBhvr>
                                      <p:rCtr x="14740" y="1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2" y="350520"/>
            <a:ext cx="8229600" cy="851263"/>
          </a:xfrm>
        </p:spPr>
        <p:txBody>
          <a:bodyPr/>
          <a:lstStyle/>
          <a:p>
            <a:r>
              <a:rPr lang="en-US" dirty="0" smtClean="0"/>
              <a:t>Notes -</a:t>
            </a:r>
            <a:endParaRPr lang="en-US" dirty="0"/>
          </a:p>
        </p:txBody>
      </p:sp>
      <p:sp>
        <p:nvSpPr>
          <p:cNvPr id="3" name="Content Placeholder 2"/>
          <p:cNvSpPr>
            <a:spLocks noGrp="1"/>
          </p:cNvSpPr>
          <p:nvPr>
            <p:ph idx="1"/>
          </p:nvPr>
        </p:nvSpPr>
        <p:spPr>
          <a:xfrm>
            <a:off x="457200" y="1182189"/>
            <a:ext cx="8229600" cy="4876800"/>
          </a:xfrm>
        </p:spPr>
        <p:txBody>
          <a:bodyPr>
            <a:normAutofit lnSpcReduction="10000"/>
          </a:bodyPr>
          <a:lstStyle/>
          <a:p>
            <a:pPr marL="0" indent="0">
              <a:buNone/>
            </a:pPr>
            <a:r>
              <a:rPr lang="en-US" sz="2800" dirty="0" smtClean="0"/>
              <a:t>Transversal: a line cutting through parallel lines</a:t>
            </a:r>
          </a:p>
          <a:p>
            <a:pPr marL="0" indent="0">
              <a:buNone/>
            </a:pPr>
            <a:endParaRPr lang="en-US" sz="2800" dirty="0" smtClean="0"/>
          </a:p>
          <a:p>
            <a:pPr marL="0" indent="0">
              <a:buNone/>
            </a:pPr>
            <a:r>
              <a:rPr lang="en-US" sz="2800" dirty="0" smtClean="0"/>
              <a:t>Corresponding angles: same position around a </a:t>
            </a:r>
          </a:p>
          <a:p>
            <a:pPr marL="0" indent="0">
              <a:buNone/>
            </a:pPr>
            <a:r>
              <a:rPr lang="en-US" sz="2800" dirty="0"/>
              <a:t>	</a:t>
            </a:r>
            <a:r>
              <a:rPr lang="en-US" sz="2800" dirty="0" smtClean="0"/>
              <a:t>transversal</a:t>
            </a:r>
            <a:endParaRPr lang="en-US" sz="2800" dirty="0"/>
          </a:p>
          <a:p>
            <a:endParaRPr lang="en-US" sz="2800" dirty="0"/>
          </a:p>
          <a:p>
            <a:pPr marL="0" indent="0">
              <a:buNone/>
            </a:pPr>
            <a:r>
              <a:rPr lang="en-US" sz="2800" dirty="0"/>
              <a:t>Alternate interior </a:t>
            </a:r>
            <a:r>
              <a:rPr lang="en-US" sz="2800" dirty="0" smtClean="0"/>
              <a:t>angles: opposite sides of the </a:t>
            </a:r>
          </a:p>
          <a:p>
            <a:pPr marL="0" indent="0">
              <a:buNone/>
            </a:pPr>
            <a:r>
              <a:rPr lang="en-US" sz="2800" dirty="0"/>
              <a:t>	</a:t>
            </a:r>
            <a:r>
              <a:rPr lang="en-US" sz="2800" dirty="0" smtClean="0"/>
              <a:t>transversal and between the parallel lines</a:t>
            </a:r>
            <a:endParaRPr lang="en-US" sz="2800" dirty="0"/>
          </a:p>
          <a:p>
            <a:pPr marL="0" indent="0">
              <a:buNone/>
            </a:pPr>
            <a:endParaRPr lang="en-US" sz="2800" dirty="0"/>
          </a:p>
          <a:p>
            <a:pPr marL="0" indent="0">
              <a:buNone/>
            </a:pPr>
            <a:r>
              <a:rPr lang="en-US" sz="2800" dirty="0"/>
              <a:t>Alternate exterior </a:t>
            </a:r>
            <a:r>
              <a:rPr lang="en-US" sz="2800" dirty="0" smtClean="0"/>
              <a:t>angles: </a:t>
            </a:r>
            <a:r>
              <a:rPr lang="en-US" sz="2800" dirty="0"/>
              <a:t>opposite sides of the </a:t>
            </a:r>
            <a:endParaRPr lang="en-US" sz="2800" dirty="0" smtClean="0"/>
          </a:p>
          <a:p>
            <a:pPr marL="0" indent="0">
              <a:buNone/>
            </a:pPr>
            <a:r>
              <a:rPr lang="en-US" sz="2800" dirty="0"/>
              <a:t>	</a:t>
            </a:r>
            <a:r>
              <a:rPr lang="en-US" sz="2800" dirty="0" smtClean="0"/>
              <a:t>transversal and outside the </a:t>
            </a:r>
            <a:r>
              <a:rPr lang="en-US" sz="2800" dirty="0"/>
              <a:t>parallel lines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07760151"/>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2" y="167638"/>
            <a:ext cx="8229600" cy="851263"/>
          </a:xfrm>
        </p:spPr>
        <p:txBody>
          <a:bodyPr/>
          <a:lstStyle/>
          <a:p>
            <a:r>
              <a:rPr lang="en-US" dirty="0" smtClean="0"/>
              <a:t>Notes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49040" y="1638600"/>
            <a:ext cx="4937760" cy="3495103"/>
          </a:xfrm>
          <a:prstGeom prst="rect">
            <a:avLst/>
          </a:prstGeom>
          <a:noFill/>
          <a:ln>
            <a:noFill/>
          </a:ln>
        </p:spPr>
      </p:pic>
      <p:sp>
        <p:nvSpPr>
          <p:cNvPr id="5" name="TextBox 4"/>
          <p:cNvSpPr txBox="1"/>
          <p:nvPr/>
        </p:nvSpPr>
        <p:spPr>
          <a:xfrm>
            <a:off x="326570" y="1018901"/>
            <a:ext cx="3631475" cy="5909310"/>
          </a:xfrm>
          <a:prstGeom prst="rect">
            <a:avLst/>
          </a:prstGeom>
          <a:noFill/>
        </p:spPr>
        <p:txBody>
          <a:bodyPr wrap="square" rtlCol="0">
            <a:spAutoFit/>
          </a:bodyPr>
          <a:lstStyle/>
          <a:p>
            <a:r>
              <a:rPr lang="en-US" sz="2000" dirty="0" smtClean="0"/>
              <a:t>When parallel lines are cut by a transversal, angles 1, 7, 3, and 5 are equal in measure and angles 2, 8, 4, and 6 are also equal in measure.</a:t>
            </a:r>
          </a:p>
          <a:p>
            <a:endParaRPr lang="en-US" sz="2000" dirty="0"/>
          </a:p>
          <a:p>
            <a:r>
              <a:rPr lang="en-US" sz="2000" dirty="0" smtClean="0"/>
              <a:t>You can translate angles 1, 8, 2, and 7 onto angles 3, 6, 4, and 5</a:t>
            </a:r>
          </a:p>
          <a:p>
            <a:endParaRPr lang="en-US" sz="2000" dirty="0"/>
          </a:p>
          <a:p>
            <a:r>
              <a:rPr lang="en-US" sz="2000" dirty="0" smtClean="0"/>
              <a:t>Corresponding angle pairs:</a:t>
            </a:r>
          </a:p>
          <a:p>
            <a:r>
              <a:rPr lang="en-US" sz="2000" dirty="0" smtClean="0"/>
              <a:t>1 &amp; 3</a:t>
            </a:r>
            <a:r>
              <a:rPr lang="en-US" sz="2000" dirty="0"/>
              <a:t> </a:t>
            </a:r>
            <a:r>
              <a:rPr lang="en-US" sz="2000" dirty="0" smtClean="0"/>
              <a:t>   8 &amp; 6</a:t>
            </a:r>
            <a:r>
              <a:rPr lang="en-US" sz="2000" dirty="0"/>
              <a:t> </a:t>
            </a:r>
            <a:r>
              <a:rPr lang="en-US" sz="2000" dirty="0" smtClean="0"/>
              <a:t>   2 &amp; 4</a:t>
            </a:r>
            <a:r>
              <a:rPr lang="en-US" sz="2000" dirty="0"/>
              <a:t> </a:t>
            </a:r>
            <a:r>
              <a:rPr lang="en-US" sz="2000" dirty="0" smtClean="0"/>
              <a:t>   7 &amp; 5</a:t>
            </a:r>
          </a:p>
          <a:p>
            <a:endParaRPr lang="en-US" sz="2000" dirty="0"/>
          </a:p>
          <a:p>
            <a:r>
              <a:rPr lang="en-US" sz="2000" dirty="0" smtClean="0"/>
              <a:t>Alternate interior pairs:</a:t>
            </a:r>
          </a:p>
          <a:p>
            <a:r>
              <a:rPr lang="en-US" sz="2000" dirty="0" smtClean="0"/>
              <a:t>2 &amp; 6        3 &amp; 7</a:t>
            </a:r>
          </a:p>
          <a:p>
            <a:endParaRPr lang="en-US" sz="2000" dirty="0"/>
          </a:p>
          <a:p>
            <a:r>
              <a:rPr lang="en-US" sz="2000" dirty="0" smtClean="0"/>
              <a:t>Alternate exterior pairs:</a:t>
            </a:r>
          </a:p>
          <a:p>
            <a:r>
              <a:rPr lang="en-US" sz="2000" dirty="0" smtClean="0"/>
              <a:t>1 &amp; 5        8 &amp; 4</a:t>
            </a:r>
          </a:p>
          <a:p>
            <a:endParaRPr lang="en-US" dirty="0"/>
          </a:p>
        </p:txBody>
      </p:sp>
    </p:spTree>
    <p:extLst>
      <p:ext uri="{BB962C8B-B14F-4D97-AF65-F5344CB8AC3E}">
        <p14:creationId xmlns:p14="http://schemas.microsoft.com/office/powerpoint/2010/main" val="1500860641"/>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13</a:t>
            </a:r>
            <a:endParaRPr lang="en-US" dirty="0"/>
          </a:p>
        </p:txBody>
      </p:sp>
      <p:sp>
        <p:nvSpPr>
          <p:cNvPr id="3" name="Subtitle 2"/>
          <p:cNvSpPr>
            <a:spLocks noGrp="1"/>
          </p:cNvSpPr>
          <p:nvPr>
            <p:ph type="subTitle" idx="1"/>
          </p:nvPr>
        </p:nvSpPr>
        <p:spPr/>
        <p:txBody>
          <a:bodyPr/>
          <a:lstStyle/>
          <a:p>
            <a:r>
              <a:rPr lang="en-US" dirty="0" smtClean="0"/>
              <a:t>Triangle review, workshop, discussion</a:t>
            </a:r>
            <a:endParaRPr lang="en-US" dirty="0"/>
          </a:p>
        </p:txBody>
      </p:sp>
    </p:spTree>
    <p:extLst>
      <p:ext uri="{BB962C8B-B14F-4D97-AF65-F5344CB8AC3E}">
        <p14:creationId xmlns:p14="http://schemas.microsoft.com/office/powerpoint/2010/main" val="1865191794"/>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98"/>
          <a:stretch/>
        </p:blipFill>
        <p:spPr bwMode="auto">
          <a:xfrm>
            <a:off x="192760" y="1423849"/>
            <a:ext cx="8766136" cy="303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2760" y="350520"/>
            <a:ext cx="8229600" cy="990600"/>
          </a:xfrm>
        </p:spPr>
        <p:txBody>
          <a:bodyPr/>
          <a:lstStyle/>
          <a:p>
            <a:r>
              <a:rPr lang="en-US" dirty="0" smtClean="0"/>
              <a:t>Recall:</a:t>
            </a:r>
            <a:endParaRPr lang="en-US" dirty="0"/>
          </a:p>
        </p:txBody>
      </p:sp>
      <p:sp>
        <p:nvSpPr>
          <p:cNvPr id="3" name="TextBox 2"/>
          <p:cNvSpPr txBox="1"/>
          <p:nvPr/>
        </p:nvSpPr>
        <p:spPr>
          <a:xfrm>
            <a:off x="603116" y="1147747"/>
            <a:ext cx="6019754" cy="369332"/>
          </a:xfrm>
          <a:prstGeom prst="rect">
            <a:avLst/>
          </a:prstGeom>
          <a:noFill/>
        </p:spPr>
        <p:txBody>
          <a:bodyPr wrap="square" rtlCol="0">
            <a:spAutoFit/>
          </a:bodyPr>
          <a:lstStyle/>
          <a:p>
            <a:r>
              <a:rPr lang="en-US" dirty="0" smtClean="0"/>
              <a:t>The sum of the 3 angles in a triangle total 180 degree.</a:t>
            </a:r>
            <a:endParaRPr lang="en-US" dirty="0"/>
          </a:p>
        </p:txBody>
      </p:sp>
      <p:sp>
        <p:nvSpPr>
          <p:cNvPr id="4" name="TextBox 3"/>
          <p:cNvSpPr txBox="1"/>
          <p:nvPr/>
        </p:nvSpPr>
        <p:spPr>
          <a:xfrm>
            <a:off x="404949" y="4859383"/>
            <a:ext cx="8334102" cy="1200329"/>
          </a:xfrm>
          <a:prstGeom prst="rect">
            <a:avLst/>
          </a:prstGeom>
          <a:noFill/>
        </p:spPr>
        <p:txBody>
          <a:bodyPr wrap="square" rtlCol="0">
            <a:spAutoFit/>
          </a:bodyPr>
          <a:lstStyle/>
          <a:p>
            <a:r>
              <a:rPr lang="en-US" dirty="0" smtClean="0"/>
              <a:t>Also remember:</a:t>
            </a:r>
          </a:p>
          <a:p>
            <a:pPr marL="285750" indent="-285750">
              <a:buFont typeface="Arial" pitchFamily="34" charset="0"/>
              <a:buChar char="•"/>
            </a:pPr>
            <a:r>
              <a:rPr lang="en-US" dirty="0" smtClean="0"/>
              <a:t>Straight lines makes 180 degrees</a:t>
            </a:r>
          </a:p>
          <a:p>
            <a:pPr marL="285750" indent="-285750">
              <a:buFont typeface="Arial" pitchFamily="34" charset="0"/>
              <a:buChar char="•"/>
            </a:pPr>
            <a:r>
              <a:rPr lang="en-US" dirty="0" smtClean="0"/>
              <a:t>Corresponding angles of parallel lines are congruent</a:t>
            </a:r>
          </a:p>
          <a:p>
            <a:pPr marL="285750" indent="-285750">
              <a:buFont typeface="Arial" pitchFamily="34" charset="0"/>
              <a:buChar char="•"/>
            </a:pPr>
            <a:r>
              <a:rPr lang="en-US" dirty="0" smtClean="0"/>
              <a:t>Alternate interior angles of parallel lines are congruent</a:t>
            </a:r>
            <a:endParaRPr lang="en-US" dirty="0"/>
          </a:p>
        </p:txBody>
      </p:sp>
    </p:spTree>
    <p:extLst>
      <p:ext uri="{BB962C8B-B14F-4D97-AF65-F5344CB8AC3E}">
        <p14:creationId xmlns:p14="http://schemas.microsoft.com/office/powerpoint/2010/main" val="100424075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Exploratory challenge</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Test corrections</a:t>
            </a:r>
          </a:p>
          <a:p>
            <a:r>
              <a:rPr lang="en-US" dirty="0" smtClean="0"/>
              <a:t>Test make up</a:t>
            </a:r>
          </a:p>
          <a:p>
            <a:r>
              <a:rPr lang="en-US" dirty="0" smtClean="0"/>
              <a:t>PARCC tasks</a:t>
            </a:r>
          </a:p>
          <a:p>
            <a:r>
              <a:rPr lang="en-US" dirty="0" smtClean="0"/>
              <a:t>24 or Set</a:t>
            </a:r>
          </a:p>
          <a:p>
            <a:r>
              <a:rPr lang="en-US" dirty="0" smtClean="0"/>
              <a:t>Fluency games</a:t>
            </a:r>
          </a:p>
          <a:p>
            <a:pPr marL="0" indent="0">
              <a:buNone/>
            </a:pPr>
            <a:endParaRPr lang="en-US" dirty="0" smtClean="0"/>
          </a:p>
          <a:p>
            <a:endParaRPr lang="en-US" dirty="0"/>
          </a:p>
        </p:txBody>
      </p:sp>
    </p:spTree>
    <p:extLst>
      <p:ext uri="{BB962C8B-B14F-4D97-AF65-F5344CB8AC3E}">
        <p14:creationId xmlns:p14="http://schemas.microsoft.com/office/powerpoint/2010/main" val="1663327524"/>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normAutofit/>
          </a:bodyPr>
          <a:lstStyle/>
          <a:p>
            <a:r>
              <a:rPr lang="en-US" dirty="0" smtClean="0"/>
              <a:t>Finish 12 </a:t>
            </a:r>
            <a:r>
              <a:rPr lang="en-US" dirty="0" err="1" smtClean="0"/>
              <a:t>cw</a:t>
            </a:r>
            <a:r>
              <a:rPr lang="en-US" dirty="0" smtClean="0"/>
              <a:t> #1-2</a:t>
            </a:r>
          </a:p>
          <a:p>
            <a:r>
              <a:rPr lang="en-US" dirty="0" smtClean="0"/>
              <a:t>Lesson 13 </a:t>
            </a:r>
            <a:r>
              <a:rPr lang="en-US" dirty="0" err="1" smtClean="0"/>
              <a:t>cw</a:t>
            </a:r>
            <a:r>
              <a:rPr lang="en-US" dirty="0" smtClean="0"/>
              <a:t> #1-2</a:t>
            </a:r>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a:xfrm>
            <a:off x="4859384" y="2438400"/>
            <a:ext cx="3931920" cy="3951288"/>
          </a:xfrm>
        </p:spPr>
        <p:txBody>
          <a:bodyPr/>
          <a:lstStyle/>
          <a:p>
            <a:r>
              <a:rPr lang="en-US" dirty="0" smtClean="0"/>
              <a:t>Khan Academy</a:t>
            </a:r>
          </a:p>
          <a:p>
            <a:r>
              <a:rPr lang="en-US" dirty="0" smtClean="0"/>
              <a:t>Test re-writes</a:t>
            </a:r>
          </a:p>
          <a:p>
            <a:r>
              <a:rPr lang="en-US" dirty="0" smtClean="0"/>
              <a:t>Fluency practice</a:t>
            </a:r>
          </a:p>
          <a:p>
            <a:r>
              <a:rPr lang="en-US" dirty="0" smtClean="0"/>
              <a:t>PARCC tasks</a:t>
            </a:r>
          </a:p>
          <a:p>
            <a:pPr marL="0" indent="0">
              <a:buNone/>
            </a:pPr>
            <a:endParaRPr lang="en-US" dirty="0" smtClean="0"/>
          </a:p>
          <a:p>
            <a:endParaRPr lang="en-US" dirty="0"/>
          </a:p>
        </p:txBody>
      </p:sp>
    </p:spTree>
    <p:extLst>
      <p:ext uri="{BB962C8B-B14F-4D97-AF65-F5344CB8AC3E}">
        <p14:creationId xmlns:p14="http://schemas.microsoft.com/office/powerpoint/2010/main" val="1511154334"/>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93" y="1097415"/>
            <a:ext cx="8286735" cy="3670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439329"/>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09" y="770709"/>
            <a:ext cx="8914738" cy="499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674627"/>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14</a:t>
            </a:r>
            <a:endParaRPr lang="en-US" dirty="0"/>
          </a:p>
        </p:txBody>
      </p:sp>
      <p:sp>
        <p:nvSpPr>
          <p:cNvPr id="3" name="Subtitle 2"/>
          <p:cNvSpPr>
            <a:spLocks noGrp="1"/>
          </p:cNvSpPr>
          <p:nvPr>
            <p:ph type="subTitle" idx="1"/>
          </p:nvPr>
        </p:nvSpPr>
        <p:spPr/>
        <p:txBody>
          <a:bodyPr/>
          <a:lstStyle/>
          <a:p>
            <a:r>
              <a:rPr lang="en-US" dirty="0" smtClean="0"/>
              <a:t>Examples, workshop</a:t>
            </a:r>
            <a:endParaRPr lang="en-US" dirty="0"/>
          </a:p>
        </p:txBody>
      </p:sp>
    </p:spTree>
    <p:extLst>
      <p:ext uri="{BB962C8B-B14F-4D97-AF65-F5344CB8AC3E}">
        <p14:creationId xmlns:p14="http://schemas.microsoft.com/office/powerpoint/2010/main" val="767387029"/>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269"/>
            <a:ext cx="8229600" cy="668383"/>
          </a:xfrm>
        </p:spPr>
        <p:txBody>
          <a:bodyPr>
            <a:normAutofit fontScale="90000"/>
          </a:bodyPr>
          <a:lstStyle/>
          <a:p>
            <a:r>
              <a:rPr lang="en-US" dirty="0" smtClean="0"/>
              <a:t>Example 1</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4363" y="1528355"/>
            <a:ext cx="6038902" cy="262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920240" y="1802674"/>
            <a:ext cx="5251269" cy="19855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5390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31"/>
          <a:stretch/>
        </p:blipFill>
        <p:spPr bwMode="auto">
          <a:xfrm>
            <a:off x="874075" y="558436"/>
            <a:ext cx="7446965" cy="462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 y="285205"/>
            <a:ext cx="8229600" cy="694509"/>
          </a:xfrm>
        </p:spPr>
        <p:txBody>
          <a:bodyPr>
            <a:normAutofit fontScale="90000"/>
          </a:bodyPr>
          <a:lstStyle/>
          <a:p>
            <a:r>
              <a:rPr lang="en-US" dirty="0" smtClean="0"/>
              <a:t>Example 2</a:t>
            </a:r>
            <a:endParaRPr lang="en-US" dirty="0"/>
          </a:p>
        </p:txBody>
      </p:sp>
      <p:sp>
        <p:nvSpPr>
          <p:cNvPr id="3" name="TextBox 2"/>
          <p:cNvSpPr txBox="1"/>
          <p:nvPr/>
        </p:nvSpPr>
        <p:spPr>
          <a:xfrm>
            <a:off x="444137" y="5434149"/>
            <a:ext cx="8307977" cy="646331"/>
          </a:xfrm>
          <a:prstGeom prst="rect">
            <a:avLst/>
          </a:prstGeom>
          <a:noFill/>
        </p:spPr>
        <p:txBody>
          <a:bodyPr wrap="square" rtlCol="0">
            <a:spAutoFit/>
          </a:bodyPr>
          <a:lstStyle/>
          <a:p>
            <a:r>
              <a:rPr lang="en-US" dirty="0" smtClean="0"/>
              <a:t>The measure of the exterior angle must equal the sum of the other two angles in the triangle because a triangle and a straight line both add up to 180°.</a:t>
            </a:r>
            <a:endParaRPr lang="en-US" dirty="0"/>
          </a:p>
        </p:txBody>
      </p:sp>
    </p:spTree>
    <p:extLst>
      <p:ext uri="{BB962C8B-B14F-4D97-AF65-F5344CB8AC3E}">
        <p14:creationId xmlns:p14="http://schemas.microsoft.com/office/powerpoint/2010/main" val="30666621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6" y="311332"/>
            <a:ext cx="8229600" cy="629194"/>
          </a:xfrm>
        </p:spPr>
        <p:txBody>
          <a:bodyPr>
            <a:normAutofit fontScale="90000"/>
          </a:bodyPr>
          <a:lstStyle/>
          <a:p>
            <a:r>
              <a:rPr lang="en-US" dirty="0" smtClean="0"/>
              <a:t>Example 3</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141" y="1306285"/>
            <a:ext cx="7653252" cy="256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502219"/>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6" y="311332"/>
            <a:ext cx="8229600" cy="629194"/>
          </a:xfrm>
        </p:spPr>
        <p:txBody>
          <a:bodyPr>
            <a:normAutofit fontScale="90000"/>
          </a:bodyPr>
          <a:lstStyle/>
          <a:p>
            <a:r>
              <a:rPr lang="en-US" dirty="0" smtClean="0"/>
              <a:t>Example 4</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6303" y="1058092"/>
            <a:ext cx="6388349" cy="389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571528"/>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6" y="311332"/>
            <a:ext cx="8229600" cy="629194"/>
          </a:xfrm>
        </p:spPr>
        <p:txBody>
          <a:bodyPr>
            <a:normAutofit fontScale="90000"/>
          </a:bodyPr>
          <a:lstStyle/>
          <a:p>
            <a:r>
              <a:rPr lang="en-US" dirty="0" smtClean="0"/>
              <a:t>Example 5</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081" y="1306286"/>
            <a:ext cx="7655085" cy="330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360818"/>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6" y="311332"/>
            <a:ext cx="8229600" cy="629194"/>
          </a:xfrm>
        </p:spPr>
        <p:txBody>
          <a:bodyPr>
            <a:normAutofit fontScale="90000"/>
          </a:bodyPr>
          <a:lstStyle/>
          <a:p>
            <a:r>
              <a:rPr lang="en-US" dirty="0" smtClean="0"/>
              <a:t>Example 6</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473" y="1267098"/>
            <a:ext cx="5279178" cy="378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166312"/>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2509</TotalTime>
  <Words>2745</Words>
  <Application>Microsoft Office PowerPoint</Application>
  <PresentationFormat>On-screen Show (4:3)</PresentationFormat>
  <Paragraphs>525</Paragraphs>
  <Slides>113</Slides>
  <Notes>2</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Clarity</vt:lpstr>
      <vt:lpstr>Congruence</vt:lpstr>
      <vt:lpstr>Lesson 1</vt:lpstr>
      <vt:lpstr>PowerPoint Presentation</vt:lpstr>
      <vt:lpstr>PowerPoint Presentation</vt:lpstr>
      <vt:lpstr>PowerPoint Presentation</vt:lpstr>
      <vt:lpstr>PowerPoint Presentation</vt:lpstr>
      <vt:lpstr>Notes: Transformations</vt:lpstr>
      <vt:lpstr>Transformation - Vocabulary</vt:lpstr>
      <vt:lpstr>Workshop</vt:lpstr>
      <vt:lpstr>Lesson 2</vt:lpstr>
      <vt:lpstr>What’s the easiest transformation?</vt:lpstr>
      <vt:lpstr>Notes - Translations</vt:lpstr>
      <vt:lpstr>Example 1</vt:lpstr>
      <vt:lpstr>Example 2</vt:lpstr>
      <vt:lpstr>Example 3</vt:lpstr>
      <vt:lpstr>Example 4</vt:lpstr>
      <vt:lpstr>Workshop</vt:lpstr>
      <vt:lpstr>Lesson 3</vt:lpstr>
      <vt:lpstr>Example (exercise1)</vt:lpstr>
      <vt:lpstr>Notes - Translations</vt:lpstr>
      <vt:lpstr>Workshop</vt:lpstr>
      <vt:lpstr>Lesson 4</vt:lpstr>
      <vt:lpstr>Example 1</vt:lpstr>
      <vt:lpstr>Example 1</vt:lpstr>
      <vt:lpstr>Example 1</vt:lpstr>
      <vt:lpstr>Notes - Reflections</vt:lpstr>
      <vt:lpstr>Notes – so far…</vt:lpstr>
      <vt:lpstr>Example 2</vt:lpstr>
      <vt:lpstr>Example 3</vt:lpstr>
      <vt:lpstr>Example 4</vt:lpstr>
      <vt:lpstr>Example 5</vt:lpstr>
      <vt:lpstr>Notes</vt:lpstr>
      <vt:lpstr>Workshop</vt:lpstr>
      <vt:lpstr>Lesson 5</vt:lpstr>
      <vt:lpstr>Example 1</vt:lpstr>
      <vt:lpstr>Example 1</vt:lpstr>
      <vt:lpstr>Example 2</vt:lpstr>
      <vt:lpstr>Example 3</vt:lpstr>
      <vt:lpstr>Example 4</vt:lpstr>
      <vt:lpstr>Notes - Rotations</vt:lpstr>
      <vt:lpstr>Notes – so far</vt:lpstr>
      <vt:lpstr>Workshop</vt:lpstr>
      <vt:lpstr>Lesson 6</vt:lpstr>
      <vt:lpstr>Example 1</vt:lpstr>
      <vt:lpstr>Example 1 continued</vt:lpstr>
      <vt:lpstr>Example 2</vt:lpstr>
      <vt:lpstr>Example 2 continued</vt:lpstr>
      <vt:lpstr>Notes – so far…</vt:lpstr>
      <vt:lpstr>Workshop</vt:lpstr>
      <vt:lpstr>Lesson 7</vt:lpstr>
      <vt:lpstr>Example 1</vt:lpstr>
      <vt:lpstr>Example 1 - ANIMATED</vt:lpstr>
      <vt:lpstr>Example 1</vt:lpstr>
      <vt:lpstr>Example 2 - ANIMATED</vt:lpstr>
      <vt:lpstr>Example 2 continued - ANIMATED</vt:lpstr>
      <vt:lpstr>Notes – Multiple translations</vt:lpstr>
      <vt:lpstr>Workshop</vt:lpstr>
      <vt:lpstr>Lesson 8</vt:lpstr>
      <vt:lpstr>Example 1</vt:lpstr>
      <vt:lpstr>PowerPoint Presentation</vt:lpstr>
      <vt:lpstr>PowerPoint Presentation</vt:lpstr>
      <vt:lpstr>PowerPoint Presentation</vt:lpstr>
      <vt:lpstr>PowerPoint Presentation</vt:lpstr>
      <vt:lpstr>PowerPoint Presentation</vt:lpstr>
      <vt:lpstr>Notes – multiple reflections/translations</vt:lpstr>
      <vt:lpstr>Workshop</vt:lpstr>
      <vt:lpstr>Lesson 9</vt:lpstr>
      <vt:lpstr>Workshop</vt:lpstr>
      <vt:lpstr>Notes</vt:lpstr>
      <vt:lpstr>Lesson 10</vt:lpstr>
      <vt:lpstr>Example</vt:lpstr>
      <vt:lpstr>PowerPoint Presentation</vt:lpstr>
      <vt:lpstr>Notes</vt:lpstr>
      <vt:lpstr>Notes – Using the transparency</vt:lpstr>
      <vt:lpstr>Workshop</vt:lpstr>
      <vt:lpstr>Workshop</vt:lpstr>
      <vt:lpstr>Lesson 11</vt:lpstr>
      <vt:lpstr>Example 1</vt:lpstr>
      <vt:lpstr>Example 2</vt:lpstr>
      <vt:lpstr>Lesson 11 Notes</vt:lpstr>
      <vt:lpstr>Workshop</vt:lpstr>
      <vt:lpstr>Lesson 12</vt:lpstr>
      <vt:lpstr>Workshop</vt:lpstr>
      <vt:lpstr>PowerPoint Presentation</vt:lpstr>
      <vt:lpstr>PowerPoint Presentation</vt:lpstr>
      <vt:lpstr>Notes -</vt:lpstr>
      <vt:lpstr>Notes</vt:lpstr>
      <vt:lpstr>Lesson 13</vt:lpstr>
      <vt:lpstr>Recall:</vt:lpstr>
      <vt:lpstr>Workshop</vt:lpstr>
      <vt:lpstr>PowerPoint Presentation</vt:lpstr>
      <vt:lpstr>PowerPoint Presentation</vt:lpstr>
      <vt:lpstr>Lesson 14</vt:lpstr>
      <vt:lpstr>Example 1</vt:lpstr>
      <vt:lpstr>Example 2</vt:lpstr>
      <vt:lpstr>Example 3</vt:lpstr>
      <vt:lpstr>Example 4</vt:lpstr>
      <vt:lpstr>Example 5</vt:lpstr>
      <vt:lpstr>Example 6</vt:lpstr>
      <vt:lpstr>Workshop</vt:lpstr>
      <vt:lpstr>Lesson 15</vt:lpstr>
      <vt:lpstr>Notes</vt:lpstr>
      <vt:lpstr>PowerPoint Presentation</vt:lpstr>
      <vt:lpstr>Example 1</vt:lpstr>
      <vt:lpstr>Example 2</vt:lpstr>
      <vt:lpstr>Workshop</vt:lpstr>
      <vt:lpstr>Lesson 16</vt:lpstr>
      <vt:lpstr>Example 1</vt:lpstr>
      <vt:lpstr>Example 2</vt:lpstr>
      <vt:lpstr>Example 3</vt:lpstr>
      <vt:lpstr>Example 4</vt:lpstr>
      <vt:lpstr>Example 5</vt:lpstr>
      <vt:lpstr>Workshop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Plocher</dc:creator>
  <cp:lastModifiedBy>FCS</cp:lastModifiedBy>
  <cp:revision>329</cp:revision>
  <dcterms:created xsi:type="dcterms:W3CDTF">2017-09-23T20:54:56Z</dcterms:created>
  <dcterms:modified xsi:type="dcterms:W3CDTF">2018-10-25T14:52:51Z</dcterms:modified>
</cp:coreProperties>
</file>