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77"/>
  </p:notesMasterIdLst>
  <p:sldIdLst>
    <p:sldId id="256" r:id="rId2"/>
    <p:sldId id="269" r:id="rId3"/>
    <p:sldId id="266" r:id="rId4"/>
    <p:sldId id="271" r:id="rId5"/>
    <p:sldId id="351" r:id="rId6"/>
    <p:sldId id="352" r:id="rId7"/>
    <p:sldId id="355" r:id="rId8"/>
    <p:sldId id="356" r:id="rId9"/>
    <p:sldId id="257" r:id="rId10"/>
    <p:sldId id="357" r:id="rId11"/>
    <p:sldId id="358" r:id="rId12"/>
    <p:sldId id="359" r:id="rId13"/>
    <p:sldId id="360" r:id="rId14"/>
    <p:sldId id="361" r:id="rId15"/>
    <p:sldId id="362" r:id="rId16"/>
    <p:sldId id="363" r:id="rId17"/>
    <p:sldId id="364" r:id="rId18"/>
    <p:sldId id="365" r:id="rId19"/>
    <p:sldId id="371" r:id="rId20"/>
    <p:sldId id="366" r:id="rId21"/>
    <p:sldId id="367" r:id="rId22"/>
    <p:sldId id="368" r:id="rId23"/>
    <p:sldId id="369" r:id="rId24"/>
    <p:sldId id="370" r:id="rId25"/>
    <p:sldId id="372" r:id="rId26"/>
    <p:sldId id="373" r:id="rId27"/>
    <p:sldId id="374" r:id="rId28"/>
    <p:sldId id="375" r:id="rId29"/>
    <p:sldId id="376" r:id="rId30"/>
    <p:sldId id="377" r:id="rId31"/>
    <p:sldId id="378" r:id="rId32"/>
    <p:sldId id="379" r:id="rId33"/>
    <p:sldId id="380" r:id="rId34"/>
    <p:sldId id="385" r:id="rId35"/>
    <p:sldId id="386" r:id="rId36"/>
    <p:sldId id="381" r:id="rId37"/>
    <p:sldId id="382" r:id="rId38"/>
    <p:sldId id="383" r:id="rId39"/>
    <p:sldId id="384" r:id="rId40"/>
    <p:sldId id="387" r:id="rId41"/>
    <p:sldId id="392" r:id="rId42"/>
    <p:sldId id="388" r:id="rId43"/>
    <p:sldId id="389" r:id="rId44"/>
    <p:sldId id="390" r:id="rId45"/>
    <p:sldId id="391" r:id="rId46"/>
    <p:sldId id="393" r:id="rId47"/>
    <p:sldId id="394" r:id="rId48"/>
    <p:sldId id="395" r:id="rId49"/>
    <p:sldId id="396" r:id="rId50"/>
    <p:sldId id="422" r:id="rId51"/>
    <p:sldId id="397" r:id="rId52"/>
    <p:sldId id="398" r:id="rId53"/>
    <p:sldId id="421" r:id="rId54"/>
    <p:sldId id="399" r:id="rId55"/>
    <p:sldId id="400" r:id="rId56"/>
    <p:sldId id="401" r:id="rId57"/>
    <p:sldId id="402" r:id="rId58"/>
    <p:sldId id="403" r:id="rId59"/>
    <p:sldId id="404" r:id="rId60"/>
    <p:sldId id="405" r:id="rId61"/>
    <p:sldId id="406" r:id="rId62"/>
    <p:sldId id="407" r:id="rId63"/>
    <p:sldId id="409" r:id="rId64"/>
    <p:sldId id="410" r:id="rId65"/>
    <p:sldId id="411" r:id="rId66"/>
    <p:sldId id="408" r:id="rId67"/>
    <p:sldId id="412" r:id="rId68"/>
    <p:sldId id="413" r:id="rId69"/>
    <p:sldId id="414" r:id="rId70"/>
    <p:sldId id="418" r:id="rId71"/>
    <p:sldId id="416" r:id="rId72"/>
    <p:sldId id="417" r:id="rId73"/>
    <p:sldId id="419" r:id="rId74"/>
    <p:sldId id="420" r:id="rId75"/>
    <p:sldId id="41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25"/>
    <p:restoredTop sz="93313"/>
  </p:normalViewPr>
  <p:slideViewPr>
    <p:cSldViewPr snapToGrid="0" snapToObjects="1">
      <p:cViewPr varScale="1">
        <p:scale>
          <a:sx n="86" d="100"/>
          <a:sy n="86" d="100"/>
        </p:scale>
        <p:origin x="1976"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4"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image" Target="../media/image38.emf"/><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 Id="rId9"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4"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image" Target="../media/image48.emf"/><Relationship Id="rId1" Type="http://schemas.openxmlformats.org/officeDocument/2006/relationships/image" Target="../media/image47.emf"/><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 Id="rId9" Type="http://schemas.openxmlformats.org/officeDocument/2006/relationships/image" Target="../media/image5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7D9A2-4276-4913-BD55-C616ADBF163F}" type="datetimeFigureOut">
              <a:rPr lang="en-US" smtClean="0"/>
              <a:pPr/>
              <a:t>3/18/19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FD5DC-82E1-41FB-B481-E45EAD246C1D}" type="slidenum">
              <a:rPr lang="en-US" smtClean="0"/>
              <a:pPr/>
              <a:t>‹#›</a:t>
            </a:fld>
            <a:endParaRPr lang="en-US"/>
          </a:p>
        </p:txBody>
      </p:sp>
    </p:spTree>
    <p:extLst>
      <p:ext uri="{BB962C8B-B14F-4D97-AF65-F5344CB8AC3E}">
        <p14:creationId xmlns:p14="http://schemas.microsoft.com/office/powerpoint/2010/main" val="211648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2FD5DC-82E1-41FB-B481-E45EAD246C1D}" type="slidenum">
              <a:rPr lang="en-US" smtClean="0"/>
              <a:pPr/>
              <a:t>41</a:t>
            </a:fld>
            <a:endParaRPr lang="en-US"/>
          </a:p>
        </p:txBody>
      </p:sp>
    </p:spTree>
    <p:extLst>
      <p:ext uri="{BB962C8B-B14F-4D97-AF65-F5344CB8AC3E}">
        <p14:creationId xmlns:p14="http://schemas.microsoft.com/office/powerpoint/2010/main" val="301865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2FD5DC-82E1-41FB-B481-E45EAD246C1D}"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Monday, March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Monday, March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Monday, March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Monday, March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Monday, March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Monday, March 18,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Monday, March 18,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Monday, March 18,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Monday, March 18,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Monday, March 18,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Monday, March 18,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Monday, March 18,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9.emf"/><Relationship Id="rId3" Type="http://schemas.openxmlformats.org/officeDocument/2006/relationships/notesSlide" Target="../notesSlides/notesSlide1.xml"/><Relationship Id="rId7" Type="http://schemas.openxmlformats.org/officeDocument/2006/relationships/image" Target="../media/image26.e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8.emf"/><Relationship Id="rId5" Type="http://schemas.openxmlformats.org/officeDocument/2006/relationships/image" Target="../media/image25.emf"/><Relationship Id="rId15" Type="http://schemas.openxmlformats.org/officeDocument/2006/relationships/image" Target="../media/image30.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7.emf"/><Relationship Id="rId1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oleObject8.bin"/><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oleObject" Target="../embeddings/oleObject10.bin"/></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oleObject" Target="../embeddings/oleObject16.bin"/><Relationship Id="rId18" Type="http://schemas.openxmlformats.org/officeDocument/2006/relationships/image" Target="../media/image45.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42.emf"/><Relationship Id="rId17"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image" Target="../media/image44.emf"/><Relationship Id="rId20" Type="http://schemas.openxmlformats.org/officeDocument/2006/relationships/image" Target="../media/image46.emf"/><Relationship Id="rId1" Type="http://schemas.openxmlformats.org/officeDocument/2006/relationships/vmlDrawing" Target="../drawings/vmlDrawing3.vml"/><Relationship Id="rId6" Type="http://schemas.openxmlformats.org/officeDocument/2006/relationships/image" Target="../media/image39.e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41.emf"/><Relationship Id="rId19" Type="http://schemas.openxmlformats.org/officeDocument/2006/relationships/oleObject" Target="../embeddings/oleObject19.bin"/><Relationship Id="rId4" Type="http://schemas.openxmlformats.org/officeDocument/2006/relationships/image" Target="../media/image38.emf"/><Relationship Id="rId9" Type="http://schemas.openxmlformats.org/officeDocument/2006/relationships/oleObject" Target="../embeddings/oleObject14.bin"/><Relationship Id="rId14" Type="http://schemas.openxmlformats.org/officeDocument/2006/relationships/image" Target="../media/image4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3.emf"/><Relationship Id="rId5" Type="http://schemas.openxmlformats.org/officeDocument/2006/relationships/oleObject" Target="../embeddings/oleObject21.bin"/><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oleObject" Target="../embeddings/oleObject23.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oleObject" Target="../embeddings/oleObject29.bin"/><Relationship Id="rId18" Type="http://schemas.openxmlformats.org/officeDocument/2006/relationships/image" Target="../media/image54.e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51.emf"/><Relationship Id="rId17" Type="http://schemas.openxmlformats.org/officeDocument/2006/relationships/oleObject" Target="../embeddings/oleObject31.bin"/><Relationship Id="rId2" Type="http://schemas.openxmlformats.org/officeDocument/2006/relationships/slideLayout" Target="../slideLayouts/slideLayout2.xml"/><Relationship Id="rId16" Type="http://schemas.openxmlformats.org/officeDocument/2006/relationships/image" Target="../media/image53.emf"/><Relationship Id="rId20" Type="http://schemas.openxmlformats.org/officeDocument/2006/relationships/image" Target="../media/image55.emf"/><Relationship Id="rId1" Type="http://schemas.openxmlformats.org/officeDocument/2006/relationships/vmlDrawing" Target="../drawings/vmlDrawing5.vml"/><Relationship Id="rId6" Type="http://schemas.openxmlformats.org/officeDocument/2006/relationships/image" Target="../media/image48.e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50.emf"/><Relationship Id="rId19" Type="http://schemas.openxmlformats.org/officeDocument/2006/relationships/oleObject" Target="../embeddings/oleObject32.bin"/><Relationship Id="rId4" Type="http://schemas.openxmlformats.org/officeDocument/2006/relationships/image" Target="../media/image47.emf"/><Relationship Id="rId9" Type="http://schemas.openxmlformats.org/officeDocument/2006/relationships/oleObject" Target="../embeddings/oleObject27.bin"/><Relationship Id="rId14" Type="http://schemas.openxmlformats.org/officeDocument/2006/relationships/image" Target="../media/image52.emf"/></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KrX_zLuwOvc"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3" Type="http://schemas.openxmlformats.org/officeDocument/2006/relationships/hyperlink" Target="http://youtu.be/0ZACAU4SGyM" TargetMode="External"/><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oleObject" Target="../embeddings/oleObject33.bin"/><Relationship Id="rId7"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5.emf"/><Relationship Id="rId5" Type="http://schemas.openxmlformats.org/officeDocument/2006/relationships/oleObject" Target="../embeddings/oleObject34.bin"/><Relationship Id="rId4" Type="http://schemas.openxmlformats.org/officeDocument/2006/relationships/image" Target="../media/image54.emf"/></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hyperlink" Target="http://www.youtube.com/watch?v=aLyQddyY8ik" TargetMode="External"/><Relationship Id="rId5" Type="http://schemas.openxmlformats.org/officeDocument/2006/relationships/image" Target="../media/image74.png"/><Relationship Id="rId4" Type="http://schemas.openxmlformats.org/officeDocument/2006/relationships/image" Target="../media/image73.png"/></Relationships>
</file>

<file path=ppt/slides/_rels/slide7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oleObject" Target="../embeddings/oleObject35.bin"/><Relationship Id="rId7"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5.emf"/><Relationship Id="rId5" Type="http://schemas.openxmlformats.org/officeDocument/2006/relationships/oleObject" Target="../embeddings/oleObject36.bin"/><Relationship Id="rId10" Type="http://schemas.openxmlformats.org/officeDocument/2006/relationships/image" Target="../media/image80.png"/><Relationship Id="rId4" Type="http://schemas.openxmlformats.org/officeDocument/2006/relationships/image" Target="../media/image54.emf"/><Relationship Id="rId9" Type="http://schemas.openxmlformats.org/officeDocument/2006/relationships/image" Target="../media/image79.png"/></Relationships>
</file>

<file path=ppt/slides/_rels/slide7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200" dirty="0"/>
              <a:t>Geometry Functions</a:t>
            </a:r>
          </a:p>
        </p:txBody>
      </p:sp>
      <p:sp>
        <p:nvSpPr>
          <p:cNvPr id="3" name="Subtitle 2"/>
          <p:cNvSpPr>
            <a:spLocks noGrp="1"/>
          </p:cNvSpPr>
          <p:nvPr>
            <p:ph type="subTitle" idx="1"/>
          </p:nvPr>
        </p:nvSpPr>
        <p:spPr/>
        <p:txBody>
          <a:bodyPr/>
          <a:lstStyle/>
          <a:p>
            <a:r>
              <a:rPr lang="en-US" dirty="0"/>
              <a:t>Eureka Math</a:t>
            </a:r>
          </a:p>
          <a:p>
            <a:r>
              <a:rPr lang="en-US" dirty="0"/>
              <a:t>8</a:t>
            </a:r>
            <a:r>
              <a:rPr lang="en-US" baseline="30000" dirty="0"/>
              <a:t>th</a:t>
            </a:r>
            <a:r>
              <a:rPr lang="en-US" dirty="0"/>
              <a:t> Grade Module 5</a:t>
            </a:r>
          </a:p>
          <a:p>
            <a:r>
              <a:rPr lang="en-US" dirty="0"/>
              <a:t>Topic A</a:t>
            </a:r>
          </a:p>
        </p:txBody>
      </p:sp>
    </p:spTree>
    <p:extLst>
      <p:ext uri="{BB962C8B-B14F-4D97-AF65-F5344CB8AC3E}">
        <p14:creationId xmlns:p14="http://schemas.microsoft.com/office/powerpoint/2010/main" val="36967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2</a:t>
            </a:r>
          </a:p>
        </p:txBody>
      </p:sp>
      <p:sp>
        <p:nvSpPr>
          <p:cNvPr id="3" name="Subtitle 2"/>
          <p:cNvSpPr>
            <a:spLocks noGrp="1"/>
          </p:cNvSpPr>
          <p:nvPr>
            <p:ph type="subTitle" idx="1"/>
          </p:nvPr>
        </p:nvSpPr>
        <p:spPr/>
        <p:txBody>
          <a:bodyPr/>
          <a:lstStyle/>
          <a:p>
            <a:r>
              <a:rPr lang="en-US" dirty="0"/>
              <a:t>Opener, notes, examples(1), workshop</a:t>
            </a:r>
          </a:p>
        </p:txBody>
      </p:sp>
    </p:spTree>
    <p:extLst>
      <p:ext uri="{BB962C8B-B14F-4D97-AF65-F5344CB8AC3E}">
        <p14:creationId xmlns:p14="http://schemas.microsoft.com/office/powerpoint/2010/main" val="107989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1920"/>
            <a:ext cx="8229600" cy="990600"/>
          </a:xfrm>
        </p:spPr>
        <p:txBody>
          <a:bodyPr/>
          <a:lstStyle/>
          <a:p>
            <a:r>
              <a:rPr lang="en-US" dirty="0"/>
              <a:t>Opening</a:t>
            </a:r>
          </a:p>
        </p:txBody>
      </p:sp>
      <p:sp>
        <p:nvSpPr>
          <p:cNvPr id="3" name="Content Placeholder 2"/>
          <p:cNvSpPr>
            <a:spLocks noGrp="1"/>
          </p:cNvSpPr>
          <p:nvPr>
            <p:ph idx="1"/>
          </p:nvPr>
        </p:nvSpPr>
        <p:spPr>
          <a:xfrm>
            <a:off x="228600" y="1127760"/>
            <a:ext cx="8610600" cy="4876800"/>
          </a:xfrm>
        </p:spPr>
        <p:txBody>
          <a:bodyPr/>
          <a:lstStyle/>
          <a:p>
            <a:pPr marL="0" indent="0">
              <a:buNone/>
            </a:pPr>
            <a:r>
              <a:rPr lang="en-US" dirty="0"/>
              <a:t>Shown below is the table from Example 2 of the last lesson and another table of values for the alleged motion of a second moving object. What do you NOTICE or WONDER?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254" y="2502694"/>
            <a:ext cx="8359066" cy="309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36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t>Notes – Functions</a:t>
            </a:r>
          </a:p>
        </p:txBody>
      </p:sp>
      <p:sp>
        <p:nvSpPr>
          <p:cNvPr id="3" name="Content Placeholder 2"/>
          <p:cNvSpPr>
            <a:spLocks noGrp="1"/>
          </p:cNvSpPr>
          <p:nvPr>
            <p:ph idx="1"/>
          </p:nvPr>
        </p:nvSpPr>
        <p:spPr>
          <a:xfrm>
            <a:off x="365760" y="1103812"/>
            <a:ext cx="8229600" cy="4876800"/>
          </a:xfrm>
        </p:spPr>
        <p:txBody>
          <a:bodyPr>
            <a:normAutofit/>
          </a:bodyPr>
          <a:lstStyle/>
          <a:p>
            <a:pPr marL="0" indent="0">
              <a:buNone/>
            </a:pPr>
            <a:r>
              <a:rPr lang="en-US" u="sng" dirty="0"/>
              <a:t>Function</a:t>
            </a:r>
            <a:r>
              <a:rPr lang="en-US" dirty="0"/>
              <a:t> – a clearly defined rule that assigns each value of one quantity to exactly one value of a second quantity.</a:t>
            </a:r>
          </a:p>
          <a:p>
            <a:pPr marL="0" indent="0">
              <a:buNone/>
            </a:pPr>
            <a:endParaRPr lang="en-US" dirty="0"/>
          </a:p>
          <a:p>
            <a:pPr marL="0" indent="0">
              <a:buNone/>
            </a:pPr>
            <a:r>
              <a:rPr lang="en-US" dirty="0"/>
              <a:t>Often times functions come with a formula (equation) but sometimes they are unclear or difficult to write.</a:t>
            </a:r>
          </a:p>
          <a:p>
            <a:pPr marL="0" indent="0">
              <a:buNone/>
            </a:pPr>
            <a:endParaRPr lang="en-US" dirty="0"/>
          </a:p>
          <a:p>
            <a:pPr marL="0" indent="0">
              <a:buNone/>
            </a:pPr>
            <a:r>
              <a:rPr lang="en-US" dirty="0"/>
              <a:t>You need to be mindful of context when giving answers. Not all numeric answers make sense in the situation.</a:t>
            </a:r>
          </a:p>
          <a:p>
            <a:pPr marL="0" indent="0">
              <a:buNone/>
            </a:pPr>
            <a:endParaRPr lang="en-US" dirty="0"/>
          </a:p>
        </p:txBody>
      </p:sp>
    </p:spTree>
    <p:extLst>
      <p:ext uri="{BB962C8B-B14F-4D97-AF65-F5344CB8AC3E}">
        <p14:creationId xmlns:p14="http://schemas.microsoft.com/office/powerpoint/2010/main" val="102655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1920"/>
            <a:ext cx="8229600" cy="990600"/>
          </a:xfrm>
        </p:spPr>
        <p:txBody>
          <a:bodyPr/>
          <a:lstStyle/>
          <a:p>
            <a:r>
              <a:rPr lang="en-US" dirty="0"/>
              <a:t>Opening</a:t>
            </a:r>
          </a:p>
        </p:txBody>
      </p:sp>
      <p:sp>
        <p:nvSpPr>
          <p:cNvPr id="3" name="Content Placeholder 2"/>
          <p:cNvSpPr>
            <a:spLocks noGrp="1"/>
          </p:cNvSpPr>
          <p:nvPr>
            <p:ph idx="1"/>
          </p:nvPr>
        </p:nvSpPr>
        <p:spPr>
          <a:xfrm>
            <a:off x="228600" y="929640"/>
            <a:ext cx="8610600" cy="1051560"/>
          </a:xfrm>
        </p:spPr>
        <p:txBody>
          <a:bodyPr/>
          <a:lstStyle/>
          <a:p>
            <a:pPr marL="0" indent="0">
              <a:buNone/>
            </a:pPr>
            <a:r>
              <a:rPr lang="en-US" dirty="0"/>
              <a:t>Let’s formalize this “assigning.”</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4513"/>
          <a:stretch/>
        </p:blipFill>
        <p:spPr bwMode="auto">
          <a:xfrm>
            <a:off x="228600" y="1557814"/>
            <a:ext cx="3802306" cy="309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30906" y="1557814"/>
            <a:ext cx="4975934" cy="523220"/>
          </a:xfrm>
          <a:prstGeom prst="rect">
            <a:avLst/>
          </a:prstGeom>
          <a:noFill/>
        </p:spPr>
        <p:txBody>
          <a:bodyPr wrap="square" rtlCol="0">
            <a:spAutoFit/>
          </a:bodyPr>
          <a:lstStyle/>
          <a:p>
            <a:r>
              <a:rPr lang="en-US" sz="2800" dirty="0"/>
              <a:t>Like an input-output machine</a:t>
            </a:r>
            <a:r>
              <a:rPr lang="en-US" dirty="0"/>
              <a: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2040" y="2072640"/>
            <a:ext cx="2346960" cy="285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18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t>Notes –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5760" y="1103812"/>
                <a:ext cx="8229600" cy="4876800"/>
              </a:xfrm>
            </p:spPr>
            <p:txBody>
              <a:bodyPr>
                <a:normAutofit/>
              </a:bodyPr>
              <a:lstStyle/>
              <a:p>
                <a:pPr marL="0" indent="0">
                  <a:buNone/>
                </a:pPr>
                <a:r>
                  <a:rPr lang="en-US" u="sng" dirty="0"/>
                  <a:t>Function</a:t>
                </a:r>
                <a:r>
                  <a:rPr lang="en-US" dirty="0"/>
                  <a:t> – a clearly defined rule that assigns each value of one quantity to exactly one value of a second quantity.</a:t>
                </a:r>
              </a:p>
              <a:p>
                <a:pPr marL="0" indent="0">
                  <a:buNone/>
                </a:pPr>
                <a:endParaRPr lang="en-US" dirty="0"/>
              </a:p>
              <a:p>
                <a:pPr marL="0" indent="0">
                  <a:buNone/>
                </a:pPr>
                <a:r>
                  <a:rPr lang="en-US" dirty="0"/>
                  <a:t>Often times functions come with a formula (equation) but sometimes they are unclear or difficult to write.</a:t>
                </a:r>
              </a:p>
              <a:p>
                <a:pPr marL="0" indent="0">
                  <a:buNone/>
                </a:pPr>
                <a:endParaRPr lang="en-US" dirty="0"/>
              </a:p>
              <a:p>
                <a:pPr marL="0" indent="0">
                  <a:buNone/>
                </a:pPr>
                <a:r>
                  <a:rPr lang="en-US" dirty="0"/>
                  <a:t>You need to be mindful of context when giving answers. Not all numeric answers make sense in the situation.</a:t>
                </a:r>
              </a:p>
              <a:p>
                <a:pPr marL="0" indent="0">
                  <a:buNone/>
                </a:pPr>
                <a:endParaRPr lang="en-US" dirty="0"/>
              </a:p>
              <a:p>
                <a:pPr marL="0" indent="0">
                  <a:buNone/>
                </a:pPr>
                <a:r>
                  <a:rPr lang="en-US" sz="2800" b="0" dirty="0"/>
                  <a:t>Motion of falling object equation: </a:t>
                </a:r>
                <a14:m>
                  <m:oMath xmlns:m="http://schemas.openxmlformats.org/officeDocument/2006/math">
                    <m:r>
                      <a:rPr lang="en-US" sz="2800" b="0" i="1" smtClean="0">
                        <a:latin typeface="Cambria Math"/>
                      </a:rPr>
                      <m:t>𝐷</m:t>
                    </m:r>
                    <m:r>
                      <a:rPr lang="en-US" sz="2800" b="0" i="1" smtClean="0">
                        <a:latin typeface="Cambria Math"/>
                      </a:rPr>
                      <m:t>=16</m:t>
                    </m:r>
                    <m:sSup>
                      <m:sSupPr>
                        <m:ctrlPr>
                          <a:rPr lang="en-US" sz="2800" b="0" i="1" smtClean="0">
                            <a:latin typeface="Cambria Math" panose="02040503050406030204" pitchFamily="18" charset="0"/>
                          </a:rPr>
                        </m:ctrlPr>
                      </m:sSupPr>
                      <m:e>
                        <m:r>
                          <a:rPr lang="en-US" sz="2800" b="0" i="1" smtClean="0">
                            <a:latin typeface="Cambria Math"/>
                          </a:rPr>
                          <m:t>𝑡</m:t>
                        </m:r>
                      </m:e>
                      <m:sup>
                        <m:r>
                          <a:rPr lang="en-US" sz="2800" b="0" i="1" smtClean="0">
                            <a:latin typeface="Cambria Math"/>
                          </a:rPr>
                          <m:t>2</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5760" y="1103812"/>
                <a:ext cx="8229600" cy="4876800"/>
              </a:xfrm>
              <a:blipFill>
                <a:blip r:embed="rId2"/>
                <a:stretch>
                  <a:fillRect l="-1541" t="-779" r="-770"/>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393" y="5499123"/>
            <a:ext cx="5213358" cy="962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07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52400"/>
            <a:ext cx="8229600" cy="990600"/>
          </a:xfrm>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005840"/>
                <a:ext cx="8229600" cy="5516880"/>
              </a:xfrm>
            </p:spPr>
            <p:txBody>
              <a:bodyPr>
                <a:normAutofit/>
              </a:bodyPr>
              <a:lstStyle/>
              <a:p>
                <a:pPr marL="0" indent="0">
                  <a:buNone/>
                </a:pPr>
                <a:r>
                  <a:rPr lang="en-US" dirty="0"/>
                  <a:t>Let </a:t>
                </a:r>
                <a14:m>
                  <m:oMath xmlns:m="http://schemas.openxmlformats.org/officeDocument/2006/math">
                    <m:r>
                      <a:rPr lang="en-US" i="1">
                        <a:latin typeface="Cambria Math"/>
                      </a:rPr>
                      <m:t>𝐷</m:t>
                    </m:r>
                  </m:oMath>
                </a14:m>
                <a:r>
                  <a:rPr lang="en-US" dirty="0"/>
                  <a:t> be the distance traveled in time</a:t>
                </a:r>
                <a14:m>
                  <m:oMath xmlns:m="http://schemas.openxmlformats.org/officeDocument/2006/math">
                    <m:r>
                      <a:rPr lang="en-US" i="1">
                        <a:latin typeface="Cambria Math"/>
                      </a:rPr>
                      <m:t> </m:t>
                    </m:r>
                    <m:r>
                      <a:rPr lang="en-US" i="1">
                        <a:latin typeface="Cambria Math"/>
                      </a:rPr>
                      <m:t>𝑡</m:t>
                    </m:r>
                  </m:oMath>
                </a14:m>
                <a:r>
                  <a:rPr lang="en-US" dirty="0"/>
                  <a:t>.  Use the equation </a:t>
                </a:r>
                <a14:m>
                  <m:oMath xmlns:m="http://schemas.openxmlformats.org/officeDocument/2006/math">
                    <m:r>
                      <a:rPr lang="en-US" i="1">
                        <a:latin typeface="Cambria Math"/>
                      </a:rPr>
                      <m:t>𝐷</m:t>
                    </m:r>
                    <m:r>
                      <a:rPr lang="en-US" i="1">
                        <a:latin typeface="Cambria Math"/>
                      </a:rPr>
                      <m:t>=16</m:t>
                    </m:r>
                    <m:sSup>
                      <m:sSupPr>
                        <m:ctrlPr>
                          <a:rPr lang="en-US" i="1">
                            <a:latin typeface="Cambria Math" panose="02040503050406030204" pitchFamily="18" charset="0"/>
                          </a:rPr>
                        </m:ctrlPr>
                      </m:sSupPr>
                      <m:e>
                        <m:r>
                          <a:rPr lang="en-US" i="1">
                            <a:latin typeface="Cambria Math"/>
                          </a:rPr>
                          <m:t>𝑡</m:t>
                        </m:r>
                      </m:e>
                      <m:sup>
                        <m:r>
                          <a:rPr lang="en-US" i="1">
                            <a:latin typeface="Cambria Math"/>
                          </a:rPr>
                          <m:t>2</m:t>
                        </m:r>
                      </m:sup>
                    </m:sSup>
                  </m:oMath>
                </a14:m>
                <a:r>
                  <a:rPr lang="en-US" dirty="0"/>
                  <a:t> to calculate the distance the stone dropped for the given time </a:t>
                </a:r>
                <a14:m>
                  <m:oMath xmlns:m="http://schemas.openxmlformats.org/officeDocument/2006/math">
                    <m:r>
                      <a:rPr lang="en-US" i="1">
                        <a:latin typeface="Cambria Math"/>
                      </a:rPr>
                      <m:t>𝑡</m:t>
                    </m:r>
                  </m:oMath>
                </a14:m>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Are the distances you calculated equal to the table from Lesson 1? </a:t>
                </a:r>
              </a:p>
              <a:p>
                <a:r>
                  <a:rPr lang="en-US" dirty="0"/>
                  <a:t>Does the function </a:t>
                </a:r>
                <a14:m>
                  <m:oMath xmlns:m="http://schemas.openxmlformats.org/officeDocument/2006/math">
                    <m:r>
                      <a:rPr lang="en-US" i="1">
                        <a:latin typeface="Cambria Math"/>
                      </a:rPr>
                      <m:t>𝐷</m:t>
                    </m:r>
                    <m:r>
                      <a:rPr lang="en-US" i="1">
                        <a:latin typeface="Cambria Math"/>
                      </a:rPr>
                      <m:t>=16</m:t>
                    </m:r>
                    <m:sSup>
                      <m:sSupPr>
                        <m:ctrlPr>
                          <a:rPr lang="en-US" i="1">
                            <a:latin typeface="Cambria Math" panose="02040503050406030204" pitchFamily="18" charset="0"/>
                          </a:rPr>
                        </m:ctrlPr>
                      </m:sSupPr>
                      <m:e>
                        <m:r>
                          <a:rPr lang="en-US" i="1">
                            <a:latin typeface="Cambria Math"/>
                          </a:rPr>
                          <m:t>𝑡</m:t>
                        </m:r>
                      </m:e>
                      <m:sup>
                        <m:r>
                          <a:rPr lang="en-US" i="1">
                            <a:latin typeface="Cambria Math"/>
                          </a:rPr>
                          <m:t>2</m:t>
                        </m:r>
                      </m:sup>
                    </m:sSup>
                  </m:oMath>
                </a14:m>
                <a:r>
                  <a:rPr lang="en-US" dirty="0"/>
                  <a:t> accurately represent the distance the stone fell after a given time </a:t>
                </a:r>
                <a14:m>
                  <m:oMath xmlns:m="http://schemas.openxmlformats.org/officeDocument/2006/math">
                    <m:r>
                      <a:rPr lang="en-US" i="1">
                        <a:latin typeface="Cambria Math"/>
                      </a:rPr>
                      <m:t>𝑡</m:t>
                    </m:r>
                  </m:oMath>
                </a14:m>
                <a:r>
                  <a:rPr lang="en-US" dirty="0"/>
                  <a:t>?  In other words, does the function described by this rule assign to </a:t>
                </a:r>
                <a14:m>
                  <m:oMath xmlns:m="http://schemas.openxmlformats.org/officeDocument/2006/math">
                    <m:r>
                      <a:rPr lang="en-US" i="1">
                        <a:latin typeface="Cambria Math"/>
                      </a:rPr>
                      <m:t>𝑡</m:t>
                    </m:r>
                  </m:oMath>
                </a14:m>
                <a:r>
                  <a:rPr lang="en-US" dirty="0"/>
                  <a:t> the correct distance?  Explain.  </a:t>
                </a:r>
              </a:p>
              <a:p>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005840"/>
                <a:ext cx="8229600" cy="5516880"/>
              </a:xfrm>
              <a:blipFill rotWithShape="1">
                <a:blip r:embed="rId2" cstate="print"/>
                <a:stretch>
                  <a:fillRect l="-1185" t="-773"/>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3" y="2205990"/>
            <a:ext cx="7758441" cy="151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280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lstStyle/>
          <a:p>
            <a:r>
              <a:rPr lang="en-US" dirty="0"/>
              <a:t>Lesson 1 </a:t>
            </a:r>
            <a:r>
              <a:rPr lang="en-US" dirty="0" err="1"/>
              <a:t>cw</a:t>
            </a:r>
            <a:r>
              <a:rPr lang="en-US" dirty="0"/>
              <a:t> #1-6</a:t>
            </a:r>
          </a:p>
          <a:p>
            <a:r>
              <a:rPr lang="en-US" dirty="0"/>
              <a:t>Lesson 2 </a:t>
            </a:r>
            <a:r>
              <a:rPr lang="en-US" dirty="0" err="1"/>
              <a:t>cw</a:t>
            </a:r>
            <a:r>
              <a:rPr lang="en-US" dirty="0"/>
              <a:t> #1-6</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Independent work packet</a:t>
            </a:r>
          </a:p>
          <a:p>
            <a:r>
              <a:rPr lang="en-US" dirty="0"/>
              <a:t>Linear equation practice</a:t>
            </a:r>
          </a:p>
          <a:p>
            <a:r>
              <a:rPr lang="en-US" dirty="0"/>
              <a:t>Slope extra practice</a:t>
            </a:r>
          </a:p>
          <a:p>
            <a:r>
              <a:rPr lang="en-US" dirty="0"/>
              <a:t>PARCC tasks</a:t>
            </a:r>
          </a:p>
          <a:p>
            <a:r>
              <a:rPr lang="en-US" dirty="0"/>
              <a:t>Test rewrites</a:t>
            </a:r>
          </a:p>
          <a:p>
            <a:pPr marL="0" indent="0">
              <a:buNone/>
            </a:pPr>
            <a:endParaRPr lang="en-US" dirty="0"/>
          </a:p>
          <a:p>
            <a:endParaRPr lang="en-US" dirty="0"/>
          </a:p>
        </p:txBody>
      </p:sp>
    </p:spTree>
    <p:extLst>
      <p:ext uri="{BB962C8B-B14F-4D97-AF65-F5344CB8AC3E}">
        <p14:creationId xmlns:p14="http://schemas.microsoft.com/office/powerpoint/2010/main" val="3111048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3</a:t>
            </a:r>
          </a:p>
        </p:txBody>
      </p:sp>
      <p:sp>
        <p:nvSpPr>
          <p:cNvPr id="3" name="Subtitle 2"/>
          <p:cNvSpPr>
            <a:spLocks noGrp="1"/>
          </p:cNvSpPr>
          <p:nvPr>
            <p:ph type="subTitle" idx="1"/>
          </p:nvPr>
        </p:nvSpPr>
        <p:spPr/>
        <p:txBody>
          <a:bodyPr/>
          <a:lstStyle/>
          <a:p>
            <a:r>
              <a:rPr lang="en-US" dirty="0"/>
              <a:t>Opener, examples(4), workshop</a:t>
            </a:r>
          </a:p>
        </p:txBody>
      </p:sp>
    </p:spTree>
    <p:extLst>
      <p:ext uri="{BB962C8B-B14F-4D97-AF65-F5344CB8AC3E}">
        <p14:creationId xmlns:p14="http://schemas.microsoft.com/office/powerpoint/2010/main" val="277137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1920"/>
            <a:ext cx="8229600" cy="990600"/>
          </a:xfrm>
        </p:spPr>
        <p:txBody>
          <a:bodyPr/>
          <a:lstStyle/>
          <a:p>
            <a:r>
              <a:rPr lang="en-US" dirty="0"/>
              <a:t>Opening</a:t>
            </a:r>
          </a:p>
        </p:txBody>
      </p:sp>
      <p:pic>
        <p:nvPicPr>
          <p:cNvPr id="7" name="Picture 6" descr="Screen Shot 2018-02-24 at 9.05.19 PM.png"/>
          <p:cNvPicPr>
            <a:picLocks noChangeAspect="1"/>
          </p:cNvPicPr>
          <p:nvPr/>
        </p:nvPicPr>
        <p:blipFill rotWithShape="1">
          <a:blip r:embed="rId2" cstate="print">
            <a:extLst>
              <a:ext uri="{28A0092B-C50C-407E-A947-70E740481C1C}">
                <a14:useLocalDpi xmlns:a14="http://schemas.microsoft.com/office/drawing/2010/main" val="0"/>
              </a:ext>
            </a:extLst>
          </a:blip>
          <a:srcRect l="7219" t="31004" r="4099"/>
          <a:stretch/>
        </p:blipFill>
        <p:spPr>
          <a:xfrm>
            <a:off x="224116" y="993589"/>
            <a:ext cx="8721203" cy="1307352"/>
          </a:xfrm>
          <a:prstGeom prst="rect">
            <a:avLst/>
          </a:prstGeom>
        </p:spPr>
      </p:pic>
      <p:sp>
        <p:nvSpPr>
          <p:cNvPr id="8" name="TextBox 7"/>
          <p:cNvSpPr txBox="1"/>
          <p:nvPr/>
        </p:nvSpPr>
        <p:spPr>
          <a:xfrm>
            <a:off x="397815" y="4023768"/>
            <a:ext cx="8430611" cy="923330"/>
          </a:xfrm>
          <a:prstGeom prst="rect">
            <a:avLst/>
          </a:prstGeom>
          <a:noFill/>
        </p:spPr>
        <p:txBody>
          <a:bodyPr wrap="square" rtlCol="0">
            <a:spAutoFit/>
          </a:bodyPr>
          <a:lstStyle/>
          <a:p>
            <a:r>
              <a:rPr lang="en-US" dirty="0"/>
              <a:t>Is this a function?</a:t>
            </a:r>
          </a:p>
          <a:p>
            <a:r>
              <a:rPr lang="en-US" dirty="0"/>
              <a:t>Is it linear?</a:t>
            </a:r>
          </a:p>
          <a:p>
            <a:endParaRPr lang="en-US" dirty="0"/>
          </a:p>
        </p:txBody>
      </p:sp>
    </p:spTree>
    <p:extLst>
      <p:ext uri="{BB962C8B-B14F-4D97-AF65-F5344CB8AC3E}">
        <p14:creationId xmlns:p14="http://schemas.microsoft.com/office/powerpoint/2010/main" val="1225668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1920"/>
            <a:ext cx="8229600" cy="990600"/>
          </a:xfrm>
        </p:spPr>
        <p:txBody>
          <a:bodyPr/>
          <a:lstStyle/>
          <a:p>
            <a:r>
              <a:rPr lang="en-US" dirty="0"/>
              <a:t>Opening</a:t>
            </a:r>
          </a:p>
        </p:txBody>
      </p:sp>
      <p:pic>
        <p:nvPicPr>
          <p:cNvPr id="7" name="Picture 6" descr="Screen Shot 2018-02-24 at 9.05.19 PM.png"/>
          <p:cNvPicPr>
            <a:picLocks noChangeAspect="1"/>
          </p:cNvPicPr>
          <p:nvPr/>
        </p:nvPicPr>
        <p:blipFill rotWithShape="1">
          <a:blip r:embed="rId2" cstate="print">
            <a:extLst>
              <a:ext uri="{28A0092B-C50C-407E-A947-70E740481C1C}">
                <a14:useLocalDpi xmlns:a14="http://schemas.microsoft.com/office/drawing/2010/main" val="0"/>
              </a:ext>
            </a:extLst>
          </a:blip>
          <a:srcRect l="7219" t="31004" r="4099"/>
          <a:stretch/>
        </p:blipFill>
        <p:spPr>
          <a:xfrm>
            <a:off x="224116" y="993589"/>
            <a:ext cx="8721203" cy="1307352"/>
          </a:xfrm>
          <a:prstGeom prst="rect">
            <a:avLst/>
          </a:prstGeom>
        </p:spPr>
      </p:pic>
      <p:pic>
        <p:nvPicPr>
          <p:cNvPr id="3" name="Picture 2" descr="Screen Shot 2018-02-24 at 9.15.16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16" y="2478519"/>
            <a:ext cx="3706335" cy="4118150"/>
          </a:xfrm>
          <a:prstGeom prst="rect">
            <a:avLst/>
          </a:prstGeom>
        </p:spPr>
      </p:pic>
      <p:sp>
        <p:nvSpPr>
          <p:cNvPr id="4" name="TextBox 3"/>
          <p:cNvSpPr txBox="1"/>
          <p:nvPr/>
        </p:nvSpPr>
        <p:spPr>
          <a:xfrm>
            <a:off x="4299459" y="2922204"/>
            <a:ext cx="4437163" cy="2862323"/>
          </a:xfrm>
          <a:prstGeom prst="rect">
            <a:avLst/>
          </a:prstGeom>
          <a:noFill/>
        </p:spPr>
        <p:txBody>
          <a:bodyPr wrap="square" rtlCol="0">
            <a:spAutoFit/>
          </a:bodyPr>
          <a:lstStyle/>
          <a:p>
            <a:r>
              <a:rPr lang="en-US" dirty="0"/>
              <a:t>What</a:t>
            </a:r>
            <a:r>
              <a:rPr lang="mr-IN" dirty="0"/>
              <a:t>’</a:t>
            </a:r>
            <a:r>
              <a:rPr lang="en-US" dirty="0"/>
              <a:t>s the rule for this linear function?</a:t>
            </a:r>
          </a:p>
          <a:p>
            <a:endParaRPr lang="en-US" dirty="0"/>
          </a:p>
          <a:p>
            <a:endParaRPr lang="en-US" dirty="0"/>
          </a:p>
          <a:p>
            <a:r>
              <a:rPr lang="en-US" dirty="0"/>
              <a:t>Notice the format: y=</a:t>
            </a:r>
            <a:r>
              <a:rPr lang="en-US" dirty="0" err="1"/>
              <a:t>mx+b</a:t>
            </a:r>
            <a:endParaRPr lang="en-US" dirty="0"/>
          </a:p>
          <a:p>
            <a:endParaRPr lang="en-US" dirty="0"/>
          </a:p>
          <a:p>
            <a:r>
              <a:rPr lang="en-US" dirty="0"/>
              <a:t>Does the table represent all inputs possible?</a:t>
            </a:r>
          </a:p>
          <a:p>
            <a:endParaRPr lang="en-US" dirty="0"/>
          </a:p>
          <a:p>
            <a:r>
              <a:rPr lang="en-US" dirty="0"/>
              <a:t>What inputs are not possible/don’t make sense?</a:t>
            </a:r>
          </a:p>
        </p:txBody>
      </p:sp>
    </p:spTree>
    <p:extLst>
      <p:ext uri="{BB962C8B-B14F-4D97-AF65-F5344CB8AC3E}">
        <p14:creationId xmlns:p14="http://schemas.microsoft.com/office/powerpoint/2010/main" val="10432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a:t>
            </a:r>
          </a:p>
        </p:txBody>
      </p:sp>
      <p:sp>
        <p:nvSpPr>
          <p:cNvPr id="3" name="Subtitle 2"/>
          <p:cNvSpPr>
            <a:spLocks noGrp="1"/>
          </p:cNvSpPr>
          <p:nvPr>
            <p:ph type="subTitle" idx="1"/>
          </p:nvPr>
        </p:nvSpPr>
        <p:spPr/>
        <p:txBody>
          <a:bodyPr/>
          <a:lstStyle/>
          <a:p>
            <a:r>
              <a:rPr lang="en-US" dirty="0"/>
              <a:t>Notes, examples(2), video, workshop</a:t>
            </a:r>
          </a:p>
        </p:txBody>
      </p:sp>
    </p:spTree>
    <p:extLst>
      <p:ext uri="{BB962C8B-B14F-4D97-AF65-F5344CB8AC3E}">
        <p14:creationId xmlns:p14="http://schemas.microsoft.com/office/powerpoint/2010/main" val="119519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52400"/>
            <a:ext cx="8229600" cy="990600"/>
          </a:xfrm>
        </p:spPr>
        <p:txBody>
          <a:bodyPr/>
          <a:lstStyle/>
          <a:p>
            <a:r>
              <a:rPr lang="en-US" dirty="0"/>
              <a:t>Example 1 - COPY</a:t>
            </a:r>
          </a:p>
        </p:txBody>
      </p:sp>
      <p:sp>
        <p:nvSpPr>
          <p:cNvPr id="4" name="Content Placeholder 3"/>
          <p:cNvSpPr>
            <a:spLocks noGrp="1"/>
          </p:cNvSpPr>
          <p:nvPr>
            <p:ph idx="1"/>
          </p:nvPr>
        </p:nvSpPr>
        <p:spPr>
          <a:xfrm>
            <a:off x="319495" y="988220"/>
            <a:ext cx="8229600" cy="4876800"/>
          </a:xfrm>
        </p:spPr>
        <p:txBody>
          <a:bodyPr/>
          <a:lstStyle/>
          <a:p>
            <a:pPr marL="0" indent="0">
              <a:buNone/>
            </a:pPr>
            <a:r>
              <a:rPr lang="en-US" dirty="0"/>
              <a:t>Walter walks at a constant speed of 8 miles every 2 hours.  Describe a linear function for the number of miles he walks in </a:t>
            </a:r>
            <a:r>
              <a:rPr lang="en-US" i="1" dirty="0"/>
              <a:t>x</a:t>
            </a:r>
            <a:r>
              <a:rPr lang="en-US" dirty="0"/>
              <a:t> hours.  What is a reasonable range of </a:t>
            </a:r>
            <a:r>
              <a:rPr lang="en-US" i="1" dirty="0"/>
              <a:t>x</a:t>
            </a:r>
            <a:r>
              <a:rPr lang="en-US" dirty="0"/>
              <a:t>-values for this function?</a:t>
            </a:r>
          </a:p>
          <a:p>
            <a:endParaRPr lang="en-US" dirty="0"/>
          </a:p>
        </p:txBody>
      </p:sp>
    </p:spTree>
    <p:extLst>
      <p:ext uri="{BB962C8B-B14F-4D97-AF65-F5344CB8AC3E}">
        <p14:creationId xmlns:p14="http://schemas.microsoft.com/office/powerpoint/2010/main" val="2645798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52400"/>
            <a:ext cx="8229600" cy="990600"/>
          </a:xfrm>
        </p:spPr>
        <p:txBody>
          <a:bodyPr/>
          <a:lstStyle/>
          <a:p>
            <a:r>
              <a:rPr lang="en-US" dirty="0"/>
              <a:t>Example 2 - COPY</a:t>
            </a:r>
          </a:p>
        </p:txBody>
      </p:sp>
      <p:sp>
        <p:nvSpPr>
          <p:cNvPr id="4" name="Content Placeholder 3"/>
          <p:cNvSpPr>
            <a:spLocks noGrp="1"/>
          </p:cNvSpPr>
          <p:nvPr>
            <p:ph idx="1"/>
          </p:nvPr>
        </p:nvSpPr>
        <p:spPr>
          <a:xfrm>
            <a:off x="319495" y="988220"/>
            <a:ext cx="8229600" cy="1214908"/>
          </a:xfrm>
        </p:spPr>
        <p:txBody>
          <a:bodyPr/>
          <a:lstStyle/>
          <a:p>
            <a:pPr marL="0" indent="0">
              <a:buNone/>
            </a:pPr>
            <a:r>
              <a:rPr lang="en-US" dirty="0"/>
              <a:t>Veronica runs at a constant speed.  The distance she runs is a function of the time she spends running.  The function has the table of values shown below. </a:t>
            </a:r>
          </a:p>
        </p:txBody>
      </p:sp>
      <p:pic>
        <p:nvPicPr>
          <p:cNvPr id="3" name="Picture 2" descr="Screen Shot 2018-02-24 at 9.09.59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320" y="2203128"/>
            <a:ext cx="7289800" cy="1625600"/>
          </a:xfrm>
          <a:prstGeom prst="rect">
            <a:avLst/>
          </a:prstGeom>
        </p:spPr>
      </p:pic>
    </p:spTree>
    <p:extLst>
      <p:ext uri="{BB962C8B-B14F-4D97-AF65-F5344CB8AC3E}">
        <p14:creationId xmlns:p14="http://schemas.microsoft.com/office/powerpoint/2010/main" val="2443341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52400"/>
            <a:ext cx="8229600" cy="990600"/>
          </a:xfrm>
        </p:spPr>
        <p:txBody>
          <a:bodyPr/>
          <a:lstStyle/>
          <a:p>
            <a:r>
              <a:rPr lang="en-US" dirty="0"/>
              <a:t>Example 3 </a:t>
            </a:r>
            <a:r>
              <a:rPr lang="mr-IN" dirty="0"/>
              <a:t>–</a:t>
            </a:r>
            <a:r>
              <a:rPr lang="en-US" dirty="0"/>
              <a:t> DON’T COPY</a:t>
            </a:r>
          </a:p>
        </p:txBody>
      </p:sp>
      <p:sp>
        <p:nvSpPr>
          <p:cNvPr id="4" name="Content Placeholder 3"/>
          <p:cNvSpPr>
            <a:spLocks noGrp="1"/>
          </p:cNvSpPr>
          <p:nvPr>
            <p:ph idx="1"/>
          </p:nvPr>
        </p:nvSpPr>
        <p:spPr>
          <a:xfrm>
            <a:off x="319495" y="988219"/>
            <a:ext cx="8229600" cy="1933985"/>
          </a:xfrm>
        </p:spPr>
        <p:txBody>
          <a:bodyPr>
            <a:normAutofit fontScale="92500" lnSpcReduction="10000"/>
          </a:bodyPr>
          <a:lstStyle/>
          <a:p>
            <a:pPr marL="0" indent="0">
              <a:buNone/>
            </a:pPr>
            <a:r>
              <a:rPr lang="en-US" dirty="0"/>
              <a:t>Water flows from a faucet into a bathtub at the constant rate of </a:t>
            </a:r>
            <a:r>
              <a:rPr lang="en-US" i="1" dirty="0"/>
              <a:t>7</a:t>
            </a:r>
            <a:r>
              <a:rPr lang="en-US" dirty="0"/>
              <a:t> gallons of water pouring out every </a:t>
            </a:r>
            <a:r>
              <a:rPr lang="en-US" i="1" dirty="0"/>
              <a:t>2</a:t>
            </a:r>
            <a:r>
              <a:rPr lang="en-US" dirty="0"/>
              <a:t> minutes.  The bathtub is initially empty, and its plug is in.  Determine the rule that describes the volume of water in the tub as a function of time.  If the tub can hold </a:t>
            </a:r>
            <a:r>
              <a:rPr lang="en-US" i="1" dirty="0"/>
              <a:t>50</a:t>
            </a:r>
            <a:r>
              <a:rPr lang="en-US" dirty="0"/>
              <a:t> gallons of water, how long will it take to fill the tub? </a:t>
            </a:r>
          </a:p>
        </p:txBody>
      </p:sp>
    </p:spTree>
    <p:extLst>
      <p:ext uri="{BB962C8B-B14F-4D97-AF65-F5344CB8AC3E}">
        <p14:creationId xmlns:p14="http://schemas.microsoft.com/office/powerpoint/2010/main" val="1904212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52400"/>
            <a:ext cx="8229600" cy="990600"/>
          </a:xfrm>
        </p:spPr>
        <p:txBody>
          <a:bodyPr>
            <a:normAutofit/>
          </a:bodyPr>
          <a:lstStyle/>
          <a:p>
            <a:r>
              <a:rPr lang="en-US" dirty="0"/>
              <a:t>Example 3 continued </a:t>
            </a:r>
            <a:r>
              <a:rPr lang="mr-IN" dirty="0"/>
              <a:t>–</a:t>
            </a:r>
            <a:r>
              <a:rPr lang="en-US" dirty="0"/>
              <a:t> DON’T COPY</a:t>
            </a:r>
          </a:p>
        </p:txBody>
      </p:sp>
      <p:sp>
        <p:nvSpPr>
          <p:cNvPr id="4" name="Content Placeholder 3"/>
          <p:cNvSpPr>
            <a:spLocks noGrp="1"/>
          </p:cNvSpPr>
          <p:nvPr>
            <p:ph idx="1"/>
          </p:nvPr>
        </p:nvSpPr>
        <p:spPr>
          <a:xfrm>
            <a:off x="319495" y="988219"/>
            <a:ext cx="8229600" cy="1933985"/>
          </a:xfrm>
        </p:spPr>
        <p:txBody>
          <a:bodyPr>
            <a:normAutofit/>
          </a:bodyPr>
          <a:lstStyle/>
          <a:p>
            <a:pPr marL="0" indent="0">
              <a:buNone/>
            </a:pPr>
            <a:r>
              <a:rPr lang="en-US" dirty="0"/>
              <a:t>Now assume that you are filling the same </a:t>
            </a:r>
            <a:r>
              <a:rPr lang="en-US" i="1" dirty="0"/>
              <a:t>50</a:t>
            </a:r>
            <a:r>
              <a:rPr lang="en-US" dirty="0"/>
              <a:t>-gallon bathtub with water flowing in at the constant rate of 3.5 gallons per minute, but there were initially </a:t>
            </a:r>
            <a:r>
              <a:rPr lang="en-US" i="1" dirty="0"/>
              <a:t>8</a:t>
            </a:r>
            <a:r>
              <a:rPr lang="en-US" dirty="0"/>
              <a:t> gallons of water in the tub.  Will it still take about 14 minutes to fill the tub?</a:t>
            </a:r>
          </a:p>
        </p:txBody>
      </p:sp>
      <p:pic>
        <p:nvPicPr>
          <p:cNvPr id="3" name="Picture 2" descr="Screen Shot 2018-02-24 at 9.11.45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87515"/>
            <a:ext cx="9144000" cy="1434353"/>
          </a:xfrm>
          <a:prstGeom prst="rect">
            <a:avLst/>
          </a:prstGeom>
        </p:spPr>
      </p:pic>
    </p:spTree>
    <p:extLst>
      <p:ext uri="{BB962C8B-B14F-4D97-AF65-F5344CB8AC3E}">
        <p14:creationId xmlns:p14="http://schemas.microsoft.com/office/powerpoint/2010/main" val="50520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52400"/>
            <a:ext cx="8229600" cy="990600"/>
          </a:xfrm>
        </p:spPr>
        <p:txBody>
          <a:bodyPr>
            <a:normAutofit/>
          </a:bodyPr>
          <a:lstStyle/>
          <a:p>
            <a:r>
              <a:rPr lang="en-US" dirty="0"/>
              <a:t>Example 4 - COPY</a:t>
            </a:r>
          </a:p>
        </p:txBody>
      </p:sp>
      <p:sp>
        <p:nvSpPr>
          <p:cNvPr id="4" name="Content Placeholder 3"/>
          <p:cNvSpPr>
            <a:spLocks noGrp="1"/>
          </p:cNvSpPr>
          <p:nvPr>
            <p:ph idx="1"/>
          </p:nvPr>
        </p:nvSpPr>
        <p:spPr>
          <a:xfrm>
            <a:off x="319495" y="988219"/>
            <a:ext cx="8229600" cy="1933985"/>
          </a:xfrm>
        </p:spPr>
        <p:txBody>
          <a:bodyPr>
            <a:normAutofit fontScale="92500" lnSpcReduction="10000"/>
          </a:bodyPr>
          <a:lstStyle/>
          <a:p>
            <a:pPr marL="0" indent="0">
              <a:buNone/>
            </a:pPr>
            <a:r>
              <a:rPr lang="en-US" dirty="0"/>
              <a:t>Water flows from a faucet at a constant rate.  Assume that </a:t>
            </a:r>
            <a:r>
              <a:rPr lang="en-US" b="1" dirty="0"/>
              <a:t>6</a:t>
            </a:r>
            <a:r>
              <a:rPr lang="en-US" dirty="0"/>
              <a:t> gallons of water are already in a tub by the time we notice the faucet is on.  This information is recorded in the first column of the table below.  The other columns show how many gallons of water are in the tub at different numbers of minutes since we noticed the running faucet. </a:t>
            </a:r>
          </a:p>
        </p:txBody>
      </p:sp>
      <p:pic>
        <p:nvPicPr>
          <p:cNvPr id="3" name="Picture 2" descr="Screen Shot 2018-02-24 at 9.12.16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816" y="2922204"/>
            <a:ext cx="8712200" cy="1574800"/>
          </a:xfrm>
          <a:prstGeom prst="rect">
            <a:avLst/>
          </a:prstGeom>
        </p:spPr>
      </p:pic>
    </p:spTree>
    <p:extLst>
      <p:ext uri="{BB962C8B-B14F-4D97-AF65-F5344CB8AC3E}">
        <p14:creationId xmlns:p14="http://schemas.microsoft.com/office/powerpoint/2010/main" val="960511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a:xfrm>
            <a:off x="457200" y="2426043"/>
            <a:ext cx="3931920" cy="3951288"/>
          </a:xfrm>
        </p:spPr>
        <p:txBody>
          <a:bodyPr/>
          <a:lstStyle/>
          <a:p>
            <a:r>
              <a:rPr lang="en-US" dirty="0"/>
              <a:t>Exit ticket #1-2</a:t>
            </a:r>
          </a:p>
          <a:p>
            <a:r>
              <a:rPr lang="en-US" dirty="0"/>
              <a:t>Lesson 3 </a:t>
            </a:r>
            <a:r>
              <a:rPr lang="en-US" dirty="0" err="1"/>
              <a:t>cw</a:t>
            </a:r>
            <a:r>
              <a:rPr lang="en-US" dirty="0"/>
              <a:t> #1-5</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Independent work packet</a:t>
            </a:r>
          </a:p>
          <a:p>
            <a:r>
              <a:rPr lang="en-US" dirty="0"/>
              <a:t>Linear equation practice</a:t>
            </a:r>
          </a:p>
          <a:p>
            <a:r>
              <a:rPr lang="en-US" dirty="0"/>
              <a:t>Slope extra practice</a:t>
            </a:r>
          </a:p>
          <a:p>
            <a:r>
              <a:rPr lang="en-US" dirty="0"/>
              <a:t>PARCC tasks</a:t>
            </a:r>
          </a:p>
          <a:p>
            <a:r>
              <a:rPr lang="en-US" dirty="0"/>
              <a:t>Test rewrites</a:t>
            </a:r>
          </a:p>
          <a:p>
            <a:endParaRPr lang="en-US" dirty="0"/>
          </a:p>
        </p:txBody>
      </p:sp>
    </p:spTree>
    <p:extLst>
      <p:ext uri="{BB962C8B-B14F-4D97-AF65-F5344CB8AC3E}">
        <p14:creationId xmlns:p14="http://schemas.microsoft.com/office/powerpoint/2010/main" val="2810471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4</a:t>
            </a:r>
          </a:p>
        </p:txBody>
      </p:sp>
      <p:sp>
        <p:nvSpPr>
          <p:cNvPr id="3" name="Subtitle 2"/>
          <p:cNvSpPr>
            <a:spLocks noGrp="1"/>
          </p:cNvSpPr>
          <p:nvPr>
            <p:ph type="subTitle" idx="1"/>
          </p:nvPr>
        </p:nvSpPr>
        <p:spPr/>
        <p:txBody>
          <a:bodyPr/>
          <a:lstStyle/>
          <a:p>
            <a:r>
              <a:rPr lang="en-US" dirty="0"/>
              <a:t>Opener, vocab, examples(4), workshop</a:t>
            </a:r>
          </a:p>
        </p:txBody>
      </p:sp>
    </p:spTree>
    <p:extLst>
      <p:ext uri="{BB962C8B-B14F-4D97-AF65-F5344CB8AC3E}">
        <p14:creationId xmlns:p14="http://schemas.microsoft.com/office/powerpoint/2010/main" val="3640431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8229600" cy="990600"/>
          </a:xfrm>
        </p:spPr>
        <p:txBody>
          <a:bodyPr/>
          <a:lstStyle/>
          <a:p>
            <a:r>
              <a:rPr lang="en-US" dirty="0"/>
              <a:t>Opener</a:t>
            </a:r>
          </a:p>
        </p:txBody>
      </p:sp>
      <p:pic>
        <p:nvPicPr>
          <p:cNvPr id="3" name="Picture 2" descr="Screen Shot 2018-02-24 at 9.05.19 PM.png"/>
          <p:cNvPicPr>
            <a:picLocks noChangeAspect="1"/>
          </p:cNvPicPr>
          <p:nvPr/>
        </p:nvPicPr>
        <p:blipFill rotWithShape="1">
          <a:blip r:embed="rId2" cstate="print">
            <a:extLst>
              <a:ext uri="{28A0092B-C50C-407E-A947-70E740481C1C}">
                <a14:useLocalDpi xmlns:a14="http://schemas.microsoft.com/office/drawing/2010/main" val="0"/>
              </a:ext>
            </a:extLst>
          </a:blip>
          <a:srcRect l="7219" t="31004" r="4099"/>
          <a:stretch/>
        </p:blipFill>
        <p:spPr>
          <a:xfrm>
            <a:off x="224116" y="993589"/>
            <a:ext cx="8721203" cy="1307352"/>
          </a:xfrm>
          <a:prstGeom prst="rect">
            <a:avLst/>
          </a:prstGeom>
        </p:spPr>
      </p:pic>
      <p:sp>
        <p:nvSpPr>
          <p:cNvPr id="4" name="TextBox 3"/>
          <p:cNvSpPr txBox="1"/>
          <p:nvPr/>
        </p:nvSpPr>
        <p:spPr>
          <a:xfrm>
            <a:off x="4038600" y="2636520"/>
            <a:ext cx="1828800" cy="523220"/>
          </a:xfrm>
          <a:prstGeom prst="rect">
            <a:avLst/>
          </a:prstGeom>
          <a:noFill/>
        </p:spPr>
        <p:txBody>
          <a:bodyPr wrap="square" rtlCol="0">
            <a:spAutoFit/>
          </a:bodyPr>
          <a:lstStyle/>
          <a:p>
            <a:r>
              <a:rPr lang="en-US" sz="2800" dirty="0"/>
              <a:t>vs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223" y="3505200"/>
            <a:ext cx="8672466" cy="184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574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t>Notes – Vocabulary</a:t>
            </a:r>
          </a:p>
        </p:txBody>
      </p:sp>
      <p:sp>
        <p:nvSpPr>
          <p:cNvPr id="3" name="Content Placeholder 2"/>
          <p:cNvSpPr>
            <a:spLocks noGrp="1"/>
          </p:cNvSpPr>
          <p:nvPr>
            <p:ph idx="1"/>
          </p:nvPr>
        </p:nvSpPr>
        <p:spPr>
          <a:xfrm>
            <a:off x="365760" y="1103812"/>
            <a:ext cx="8458200" cy="4876800"/>
          </a:xfrm>
        </p:spPr>
        <p:txBody>
          <a:bodyPr>
            <a:normAutofit/>
          </a:bodyPr>
          <a:lstStyle/>
          <a:p>
            <a:pPr marL="0" indent="0">
              <a:buNone/>
            </a:pPr>
            <a:r>
              <a:rPr lang="en-US" u="sng" dirty="0"/>
              <a:t>Function</a:t>
            </a:r>
            <a:r>
              <a:rPr lang="en-US" dirty="0"/>
              <a:t> – a clearly defined rule that assigns each value of one quantity to exactly one value of a second quantity.</a:t>
            </a:r>
          </a:p>
          <a:p>
            <a:pPr marL="0" indent="0">
              <a:buNone/>
            </a:pPr>
            <a:endParaRPr lang="en-US" u="sng" dirty="0"/>
          </a:p>
          <a:p>
            <a:pPr marL="0" indent="0">
              <a:buNone/>
            </a:pPr>
            <a:r>
              <a:rPr lang="en-US" u="sng" dirty="0"/>
              <a:t>Discrete</a:t>
            </a:r>
            <a:r>
              <a:rPr lang="en-US" dirty="0"/>
              <a:t> – a function is restricted to whole values</a:t>
            </a:r>
          </a:p>
          <a:p>
            <a:pPr marL="0" indent="0">
              <a:buNone/>
            </a:pPr>
            <a:r>
              <a:rPr lang="en-US" u="sng" dirty="0"/>
              <a:t>Not Discrete </a:t>
            </a:r>
            <a:r>
              <a:rPr lang="en-US" dirty="0"/>
              <a:t>– when values are continuous (fractions ok)</a:t>
            </a:r>
          </a:p>
          <a:p>
            <a:pPr marL="0" indent="0">
              <a:buNone/>
            </a:pPr>
            <a:r>
              <a:rPr lang="en-US" u="sng" dirty="0"/>
              <a:t>Linear</a:t>
            </a:r>
            <a:r>
              <a:rPr lang="en-US" dirty="0"/>
              <a:t> – Constant rate of change between two variables</a:t>
            </a:r>
          </a:p>
          <a:p>
            <a:pPr marL="0" indent="0">
              <a:buNone/>
            </a:pPr>
            <a:r>
              <a:rPr lang="en-US" u="sng" dirty="0"/>
              <a:t>Nonlinea</a:t>
            </a:r>
            <a:r>
              <a:rPr lang="en-US" dirty="0"/>
              <a:t>r – Not a constant rate of change between variables</a:t>
            </a:r>
          </a:p>
          <a:p>
            <a:pPr marL="0" indent="0">
              <a:buNone/>
            </a:pPr>
            <a:r>
              <a:rPr lang="en-US" u="sng" dirty="0"/>
              <a:t>Domain</a:t>
            </a:r>
            <a:r>
              <a:rPr lang="en-US" dirty="0"/>
              <a:t> – All possible input (x) values</a:t>
            </a:r>
          </a:p>
          <a:p>
            <a:pPr marL="0" indent="0">
              <a:buNone/>
            </a:pPr>
            <a:r>
              <a:rPr lang="en-US" u="sng" dirty="0"/>
              <a:t>Range</a:t>
            </a:r>
            <a:r>
              <a:rPr lang="en-US" dirty="0"/>
              <a:t> – All possible output (y) values</a:t>
            </a:r>
          </a:p>
          <a:p>
            <a:pPr marL="0" indent="0">
              <a:buNone/>
            </a:pPr>
            <a:endParaRPr lang="en-US" dirty="0"/>
          </a:p>
        </p:txBody>
      </p:sp>
    </p:spTree>
    <p:extLst>
      <p:ext uri="{BB962C8B-B14F-4D97-AF65-F5344CB8AC3E}">
        <p14:creationId xmlns:p14="http://schemas.microsoft.com/office/powerpoint/2010/main" val="2212466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52400"/>
            <a:ext cx="8229600" cy="990600"/>
          </a:xfrm>
        </p:spPr>
        <p:txBody>
          <a:bodyPr/>
          <a:lstStyle/>
          <a:p>
            <a:r>
              <a:rPr lang="en-US" dirty="0"/>
              <a:t>Example 1 – COPY b and f</a:t>
            </a:r>
          </a:p>
        </p:txBody>
      </p:sp>
      <p:sp>
        <p:nvSpPr>
          <p:cNvPr id="4" name="Content Placeholder 3"/>
          <p:cNvSpPr>
            <a:spLocks noGrp="1"/>
          </p:cNvSpPr>
          <p:nvPr>
            <p:ph idx="1"/>
          </p:nvPr>
        </p:nvSpPr>
        <p:spPr>
          <a:xfrm>
            <a:off x="319495" y="1247300"/>
            <a:ext cx="8229600" cy="764380"/>
          </a:xfrm>
        </p:spPr>
        <p:txBody>
          <a:bodyPr>
            <a:normAutofit fontScale="92500"/>
          </a:bodyPr>
          <a:lstStyle/>
          <a:p>
            <a:pPr marL="0" indent="0">
              <a:buNone/>
            </a:pPr>
            <a:r>
              <a:rPr lang="en-US" dirty="0"/>
              <a:t>a) The function that assigns to each whole number the cost of buying that many cans of beans in a particular grocery store. </a:t>
            </a:r>
          </a:p>
          <a:p>
            <a:endParaRPr lang="en-US" dirty="0"/>
          </a:p>
        </p:txBody>
      </p:sp>
      <p:sp>
        <p:nvSpPr>
          <p:cNvPr id="5" name="Content Placeholder 3"/>
          <p:cNvSpPr txBox="1">
            <a:spLocks/>
          </p:cNvSpPr>
          <p:nvPr/>
        </p:nvSpPr>
        <p:spPr>
          <a:xfrm>
            <a:off x="121375" y="924880"/>
            <a:ext cx="8229600" cy="53578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dirty="0"/>
              <a:t>Classify each as discrete or not discrete</a:t>
            </a:r>
          </a:p>
          <a:p>
            <a:endParaRPr lang="en-US" dirty="0"/>
          </a:p>
        </p:txBody>
      </p:sp>
      <p:sp>
        <p:nvSpPr>
          <p:cNvPr id="6" name="Content Placeholder 3"/>
          <p:cNvSpPr txBox="1">
            <a:spLocks/>
          </p:cNvSpPr>
          <p:nvPr/>
        </p:nvSpPr>
        <p:spPr>
          <a:xfrm>
            <a:off x="319495" y="1765460"/>
            <a:ext cx="8229600" cy="76438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lvl="0" indent="0">
              <a:buNone/>
            </a:pPr>
            <a:r>
              <a:rPr lang="en-US" dirty="0"/>
              <a:t>b) The function that assigns to each time of day on Wednesday the temperature of Sammy’s fever at that time.</a:t>
            </a:r>
            <a:endParaRPr lang="en-US" b="1" dirty="0"/>
          </a:p>
          <a:p>
            <a:pPr marL="0" indent="0">
              <a:buNone/>
            </a:pPr>
            <a:endParaRPr lang="en-US" dirty="0"/>
          </a:p>
        </p:txBody>
      </p:sp>
      <p:sp>
        <p:nvSpPr>
          <p:cNvPr id="7" name="Content Placeholder 3"/>
          <p:cNvSpPr txBox="1">
            <a:spLocks/>
          </p:cNvSpPr>
          <p:nvPr/>
        </p:nvSpPr>
        <p:spPr>
          <a:xfrm>
            <a:off x="319495" y="2329340"/>
            <a:ext cx="8229600" cy="5815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lvl="0" indent="0">
              <a:buNone/>
            </a:pPr>
            <a:r>
              <a:rPr lang="en-US" dirty="0"/>
              <a:t>c) The function that assigns to each real number its first digit.</a:t>
            </a:r>
            <a:endParaRPr lang="en-US" b="1" dirty="0"/>
          </a:p>
          <a:p>
            <a:pPr marL="0" indent="0">
              <a:buNone/>
            </a:pPr>
            <a:endParaRPr lang="en-US" dirty="0"/>
          </a:p>
        </p:txBody>
      </p:sp>
      <p:sp>
        <p:nvSpPr>
          <p:cNvPr id="8" name="Content Placeholder 3"/>
          <p:cNvSpPr txBox="1">
            <a:spLocks/>
          </p:cNvSpPr>
          <p:nvPr/>
        </p:nvSpPr>
        <p:spPr>
          <a:xfrm>
            <a:off x="319494" y="2618900"/>
            <a:ext cx="8565426" cy="76438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lvl="0" indent="0">
              <a:buNone/>
            </a:pPr>
            <a:r>
              <a:rPr lang="en-US" dirty="0"/>
              <a:t>d) The function that assigns to each day in the year 2015 my height at noon that day.</a:t>
            </a:r>
            <a:endParaRPr lang="en-US" b="1" dirty="0"/>
          </a:p>
          <a:p>
            <a:pPr marL="0" indent="0">
              <a:buNone/>
            </a:pPr>
            <a:endParaRPr lang="en-US" dirty="0"/>
          </a:p>
        </p:txBody>
      </p:sp>
      <p:sp>
        <p:nvSpPr>
          <p:cNvPr id="9" name="Content Placeholder 3"/>
          <p:cNvSpPr txBox="1">
            <a:spLocks/>
          </p:cNvSpPr>
          <p:nvPr/>
        </p:nvSpPr>
        <p:spPr>
          <a:xfrm>
            <a:off x="319495" y="2984660"/>
            <a:ext cx="8229600" cy="718660"/>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lvl="0" indent="0">
              <a:buNone/>
            </a:pPr>
            <a:r>
              <a:rPr lang="en-US" dirty="0"/>
              <a:t>e) The function that assigns to each moment in the year 2015 my height at that moment.</a:t>
            </a:r>
            <a:endParaRPr lang="en-US" b="1" dirty="0"/>
          </a:p>
          <a:p>
            <a:pPr marL="0" indent="0">
              <a:buNone/>
            </a:pPr>
            <a:endParaRPr lang="en-US" dirty="0"/>
          </a:p>
        </p:txBody>
      </p:sp>
      <p:sp>
        <p:nvSpPr>
          <p:cNvPr id="11" name="Content Placeholder 3"/>
          <p:cNvSpPr txBox="1">
            <a:spLocks/>
          </p:cNvSpPr>
          <p:nvPr/>
        </p:nvSpPr>
        <p:spPr>
          <a:xfrm>
            <a:off x="319494" y="3413760"/>
            <a:ext cx="8229600" cy="5815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lvl="0" indent="0">
              <a:buNone/>
            </a:pPr>
            <a:r>
              <a:rPr lang="en-US" dirty="0"/>
              <a:t>f) The function that assigns to each color the first letter of the name of that color.</a:t>
            </a:r>
            <a:endParaRPr lang="en-US" b="1" dirty="0"/>
          </a:p>
          <a:p>
            <a:pPr marL="0" indent="0">
              <a:buNone/>
            </a:pPr>
            <a:endParaRPr lang="en-US" dirty="0"/>
          </a:p>
        </p:txBody>
      </p:sp>
      <mc:AlternateContent xmlns:mc="http://schemas.openxmlformats.org/markup-compatibility/2006" xmlns:a14="http://schemas.microsoft.com/office/drawing/2010/main">
        <mc:Choice Requires="a14">
          <p:sp>
            <p:nvSpPr>
              <p:cNvPr id="12" name="Content Placeholder 3"/>
              <p:cNvSpPr txBox="1">
                <a:spLocks/>
              </p:cNvSpPr>
              <p:nvPr/>
            </p:nvSpPr>
            <p:spPr>
              <a:xfrm>
                <a:off x="319495" y="3856910"/>
                <a:ext cx="8229600" cy="5815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lvl="0" indent="0">
                  <a:buNone/>
                </a:pPr>
                <a:r>
                  <a:rPr lang="en-US" dirty="0"/>
                  <a:t>g) The function that assigns the number </a:t>
                </a:r>
                <a14:m>
                  <m:oMath xmlns:m="http://schemas.openxmlformats.org/officeDocument/2006/math">
                    <m:r>
                      <a:rPr lang="en-US" i="1">
                        <a:latin typeface="Cambria Math"/>
                      </a:rPr>
                      <m:t>23</m:t>
                    </m:r>
                  </m:oMath>
                </a14:m>
                <a:r>
                  <a:rPr lang="en-US" dirty="0"/>
                  <a:t> to each and every real number between </a:t>
                </a:r>
                <a14:m>
                  <m:oMath xmlns:m="http://schemas.openxmlformats.org/officeDocument/2006/math">
                    <m:r>
                      <a:rPr lang="en-US" i="1">
                        <a:latin typeface="Cambria Math"/>
                      </a:rPr>
                      <m:t>20</m:t>
                    </m:r>
                  </m:oMath>
                </a14:m>
                <a:r>
                  <a:rPr lang="en-US" dirty="0"/>
                  <a:t> and </a:t>
                </a:r>
                <a14:m>
                  <m:oMath xmlns:m="http://schemas.openxmlformats.org/officeDocument/2006/math">
                    <m:r>
                      <a:rPr lang="en-US" i="1">
                        <a:latin typeface="Cambria Math"/>
                      </a:rPr>
                      <m:t>30.6</m:t>
                    </m:r>
                  </m:oMath>
                </a14:m>
                <a:r>
                  <a:rPr lang="en-US" dirty="0"/>
                  <a:t>.</a:t>
                </a:r>
              </a:p>
            </p:txBody>
          </p:sp>
        </mc:Choice>
        <mc:Fallback xmlns="">
          <p:sp>
            <p:nvSpPr>
              <p:cNvPr id="12" name="Content Placeholder 3"/>
              <p:cNvSpPr txBox="1">
                <a:spLocks noRot="1" noChangeAspect="1" noMove="1" noResize="1" noEditPoints="1" noAdjustHandles="1" noChangeArrowheads="1" noChangeShapeType="1" noTextEdit="1"/>
              </p:cNvSpPr>
              <p:nvPr/>
            </p:nvSpPr>
            <p:spPr>
              <a:xfrm>
                <a:off x="319495" y="3856910"/>
                <a:ext cx="8229600" cy="581500"/>
              </a:xfrm>
              <a:prstGeom prst="rect">
                <a:avLst/>
              </a:prstGeom>
              <a:blipFill rotWithShape="1">
                <a:blip r:embed="rId2" cstate="print"/>
                <a:stretch>
                  <a:fillRect l="-1111" t="-7368" b="-67368"/>
                </a:stretch>
              </a:blipFill>
            </p:spPr>
            <p:txBody>
              <a:bodyPr/>
              <a:lstStyle/>
              <a:p>
                <a:r>
                  <a:rPr lang="en-US">
                    <a:noFill/>
                  </a:rPr>
                  <a:t> </a:t>
                </a:r>
              </a:p>
            </p:txBody>
          </p:sp>
        </mc:Fallback>
      </mc:AlternateContent>
      <p:sp>
        <p:nvSpPr>
          <p:cNvPr id="13" name="Content Placeholder 3"/>
          <p:cNvSpPr txBox="1">
            <a:spLocks/>
          </p:cNvSpPr>
          <p:nvPr/>
        </p:nvSpPr>
        <p:spPr>
          <a:xfrm>
            <a:off x="319495" y="4303630"/>
            <a:ext cx="8229600" cy="5815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h) The function that assigns the word YES to every yes/no question.</a:t>
            </a:r>
            <a:endParaRPr lang="en-US" b="1" dirty="0"/>
          </a:p>
          <a:p>
            <a:pPr marL="0" lvl="0" indent="0">
              <a:buNone/>
            </a:pPr>
            <a:endParaRPr lang="en-US" dirty="0"/>
          </a:p>
        </p:txBody>
      </p:sp>
    </p:spTree>
    <p:extLst>
      <p:ext uri="{BB962C8B-B14F-4D97-AF65-F5344CB8AC3E}">
        <p14:creationId xmlns:p14="http://schemas.microsoft.com/office/powerpoint/2010/main" val="67538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6" grpId="1"/>
      <p:bldP spid="7" grpId="0"/>
      <p:bldP spid="7" grpId="1"/>
      <p:bldP spid="8" grpId="0"/>
      <p:bldP spid="8" grpId="1"/>
      <p:bldP spid="9" grpId="0"/>
      <p:bldP spid="9" grpId="1"/>
      <p:bldP spid="11" grpId="0"/>
      <p:bldP spid="11" grpId="1"/>
      <p:bldP spid="12" grpId="0" animBg="1"/>
      <p:bldP spid="12" grpId="1"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t>Notes –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5760" y="1103812"/>
                <a:ext cx="8229600" cy="4876800"/>
              </a:xfrm>
            </p:spPr>
            <p:txBody>
              <a:bodyPr/>
              <a:lstStyle/>
              <a:p>
                <a:pPr marL="0" indent="0">
                  <a:buNone/>
                </a:pPr>
                <a:r>
                  <a:rPr lang="en-US" u="sng" dirty="0"/>
                  <a:t>Function</a:t>
                </a:r>
                <a:r>
                  <a:rPr lang="en-US" dirty="0"/>
                  <a:t> – a clearly defined rule that assigns each value of one quantity to exactly one value of a second quantity.</a:t>
                </a:r>
              </a:p>
              <a:p>
                <a:pPr marL="0" indent="0">
                  <a:buNone/>
                </a:pPr>
                <a:endParaRPr lang="en-US" dirty="0"/>
              </a:p>
              <a:p>
                <a:pPr marL="0" indent="0">
                  <a:buNone/>
                </a:pPr>
                <a:r>
                  <a:rPr lang="en-US" dirty="0"/>
                  <a:t>Often times functions come with a formula (equation) but sometimes they are unclear or difficult to write.</a:t>
                </a:r>
              </a:p>
              <a:p>
                <a:pPr marL="0" indent="0">
                  <a:buNone/>
                </a:pPr>
                <a:endParaRPr lang="en-US" dirty="0"/>
              </a:p>
              <a:p>
                <a:pPr marL="0" indent="0">
                  <a:buNone/>
                </a:pPr>
                <a:r>
                  <a:rPr lang="en-US" dirty="0"/>
                  <a:t>You need to be mindful of context when giving answers. Not all numeric answers make sense in the situation.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a:rPr>
                        <m:t>𝑎𝑣𝑒𝑟𝑎𝑔𝑒</m:t>
                      </m:r>
                      <m:r>
                        <a:rPr lang="en-US" sz="2800" b="0" i="1" smtClean="0">
                          <a:latin typeface="Cambria Math"/>
                        </a:rPr>
                        <m:t> </m:t>
                      </m:r>
                      <m:r>
                        <a:rPr lang="en-US" sz="2800" b="0" i="1" smtClean="0">
                          <a:latin typeface="Cambria Math"/>
                        </a:rPr>
                        <m:t>𝑠𝑝𝑒𝑒𝑑</m:t>
                      </m:r>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𝑡𝑜𝑡𝑎𝑙</m:t>
                          </m:r>
                          <m:r>
                            <a:rPr lang="en-US" sz="2800" b="0" i="1" smtClean="0">
                              <a:latin typeface="Cambria Math"/>
                            </a:rPr>
                            <m:t> </m:t>
                          </m:r>
                          <m:r>
                            <a:rPr lang="en-US" sz="2800" b="0" i="1" smtClean="0">
                              <a:latin typeface="Cambria Math"/>
                            </a:rPr>
                            <m:t>𝑑𝑖𝑠𝑡𝑎𝑛𝑐𝑒</m:t>
                          </m:r>
                        </m:num>
                        <m:den>
                          <m:r>
                            <a:rPr lang="en-US" sz="2800" b="0" i="1" smtClean="0">
                              <a:latin typeface="Cambria Math"/>
                            </a:rPr>
                            <m:t>𝑡𝑜𝑡𝑎𝑙</m:t>
                          </m:r>
                          <m:r>
                            <a:rPr lang="en-US" sz="2800" b="0" i="1" smtClean="0">
                              <a:latin typeface="Cambria Math"/>
                            </a:rPr>
                            <m:t> </m:t>
                          </m:r>
                          <m:r>
                            <a:rPr lang="en-US" sz="2800" b="0" i="1" smtClean="0">
                              <a:latin typeface="Cambria Math"/>
                            </a:rPr>
                            <m:t>𝑡𝑖𝑚𝑒</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5760" y="1103812"/>
                <a:ext cx="8229600" cy="4876800"/>
              </a:xfrm>
              <a:blipFill>
                <a:blip r:embed="rId2"/>
                <a:stretch>
                  <a:fillRect l="-1079" t="-779" r="-770"/>
                </a:stretch>
              </a:blipFill>
            </p:spPr>
            <p:txBody>
              <a:bodyPr/>
              <a:lstStyle/>
              <a:p>
                <a:r>
                  <a:rPr lang="en-US">
                    <a:noFill/>
                  </a:rPr>
                  <a:t> </a:t>
                </a:r>
              </a:p>
            </p:txBody>
          </p:sp>
        </mc:Fallback>
      </mc:AlternateContent>
    </p:spTree>
    <p:extLst>
      <p:ext uri="{BB962C8B-B14F-4D97-AF65-F5344CB8AC3E}">
        <p14:creationId xmlns:p14="http://schemas.microsoft.com/office/powerpoint/2010/main" val="1200186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52400"/>
            <a:ext cx="8229600" cy="990600"/>
          </a:xfrm>
        </p:spPr>
        <p:txBody>
          <a:bodyPr/>
          <a:lstStyle/>
          <a:p>
            <a:r>
              <a:rPr lang="en-US" dirty="0"/>
              <a:t>Example 2 – Don’t Copy</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319495" y="988220"/>
                <a:ext cx="8229600" cy="1602580"/>
              </a:xfrm>
            </p:spPr>
            <p:txBody>
              <a:bodyPr>
                <a:normAutofit fontScale="92500"/>
              </a:bodyPr>
              <a:lstStyle/>
              <a:p>
                <a:pPr marL="0" indent="0">
                  <a:buNone/>
                </a:pPr>
                <a:r>
                  <a:rPr lang="en-US" dirty="0"/>
                  <a:t>Water flows from a faucet into a bathtub at a constant rate of </a:t>
                </a:r>
                <a14:m>
                  <m:oMath xmlns:m="http://schemas.openxmlformats.org/officeDocument/2006/math">
                    <m:r>
                      <a:rPr lang="en-US" i="1">
                        <a:latin typeface="Cambria Math"/>
                      </a:rPr>
                      <m:t>7</m:t>
                    </m:r>
                  </m:oMath>
                </a14:m>
                <a:r>
                  <a:rPr lang="en-US" dirty="0"/>
                  <a:t> gallons of water every </a:t>
                </a:r>
                <a14:m>
                  <m:oMath xmlns:m="http://schemas.openxmlformats.org/officeDocument/2006/math">
                    <m:r>
                      <a:rPr lang="en-US" i="1">
                        <a:latin typeface="Cambria Math"/>
                      </a:rPr>
                      <m:t>2</m:t>
                    </m:r>
                  </m:oMath>
                </a14:m>
                <a:r>
                  <a:rPr lang="en-US" dirty="0"/>
                  <a:t> minutes.  Regard the volume of water accumulated in the tub as a function of the number of minutes the faucet has be on.  Is this function discrete or not discrete?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319495" y="988220"/>
                <a:ext cx="8229600" cy="1602580"/>
              </a:xfrm>
              <a:blipFill rotWithShape="1">
                <a:blip r:embed="rId2" cstate="print"/>
                <a:stretch>
                  <a:fillRect l="-889" t="-1901"/>
                </a:stretch>
              </a:blipFill>
            </p:spPr>
            <p:txBody>
              <a:bodyPr/>
              <a:lstStyle/>
              <a:p>
                <a:r>
                  <a:rPr lang="en-US">
                    <a:noFill/>
                  </a:rPr>
                  <a:t> </a:t>
                </a:r>
              </a:p>
            </p:txBody>
          </p:sp>
        </mc:Fallback>
      </mc:AlternateContent>
    </p:spTree>
    <p:extLst>
      <p:ext uri="{BB962C8B-B14F-4D97-AF65-F5344CB8AC3E}">
        <p14:creationId xmlns:p14="http://schemas.microsoft.com/office/powerpoint/2010/main" val="86411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52400"/>
            <a:ext cx="8229600" cy="990600"/>
          </a:xfrm>
        </p:spPr>
        <p:txBody>
          <a:bodyPr/>
          <a:lstStyle/>
          <a:p>
            <a:r>
              <a:rPr lang="en-US" dirty="0"/>
              <a:t>Example 3 –Don’t copy</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319495" y="988220"/>
                <a:ext cx="8229600" cy="1876900"/>
              </a:xfrm>
            </p:spPr>
            <p:txBody>
              <a:bodyPr>
                <a:normAutofit fontScale="85000" lnSpcReduction="20000"/>
              </a:bodyPr>
              <a:lstStyle/>
              <a:p>
                <a:pPr marL="0" indent="0">
                  <a:buNone/>
                </a:pPr>
                <a:r>
                  <a:rPr lang="en-US" dirty="0"/>
                  <a:t>You have just been served freshly made soup that is so hot that it cannot be eaten.  You measure the temperature of the soup, and it is </a:t>
                </a:r>
                <a14:m>
                  <m:oMath xmlns:m="http://schemas.openxmlformats.org/officeDocument/2006/math">
                    <m:r>
                      <a:rPr lang="en-US" i="1">
                        <a:latin typeface="Cambria Math"/>
                      </a:rPr>
                      <m:t>210°</m:t>
                    </m:r>
                    <m:r>
                      <m:rPr>
                        <m:sty m:val="p"/>
                      </m:rPr>
                      <a:rPr lang="en-US">
                        <a:latin typeface="Cambria Math"/>
                      </a:rPr>
                      <m:t>F</m:t>
                    </m:r>
                  </m:oMath>
                </a14:m>
                <a:r>
                  <a:rPr lang="en-US" dirty="0"/>
                  <a:t>.  Since </a:t>
                </a:r>
                <a14:m>
                  <m:oMath xmlns:m="http://schemas.openxmlformats.org/officeDocument/2006/math">
                    <m:r>
                      <a:rPr lang="en-US" i="1">
                        <a:latin typeface="Cambria Math"/>
                      </a:rPr>
                      <m:t>212°</m:t>
                    </m:r>
                    <m:r>
                      <m:rPr>
                        <m:sty m:val="p"/>
                      </m:rPr>
                      <a:rPr lang="en-US">
                        <a:latin typeface="Cambria Math"/>
                      </a:rPr>
                      <m:t>F</m:t>
                    </m:r>
                  </m:oMath>
                </a14:m>
                <a:r>
                  <a:rPr lang="en-US" dirty="0"/>
                  <a:t> is boiling, there is no way it can safely be eaten yet.  One minute after receiving the soup, the temperature has dropped to </a:t>
                </a:r>
                <a14:m>
                  <m:oMath xmlns:m="http://schemas.openxmlformats.org/officeDocument/2006/math">
                    <m:r>
                      <a:rPr lang="en-US" i="1">
                        <a:latin typeface="Cambria Math"/>
                      </a:rPr>
                      <m:t>203°</m:t>
                    </m:r>
                    <m:r>
                      <m:rPr>
                        <m:sty m:val="p"/>
                      </m:rPr>
                      <a:rPr lang="en-US">
                        <a:latin typeface="Cambria Math"/>
                      </a:rPr>
                      <m:t>F</m:t>
                    </m:r>
                  </m:oMath>
                </a14:m>
                <a:r>
                  <a:rPr lang="en-US" dirty="0"/>
                  <a:t>.  If you assume that the rate at which the soup cools is constant, write an equation that would describe the temperature of the soup over time.</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319495" y="988220"/>
                <a:ext cx="8229600" cy="1876900"/>
              </a:xfrm>
              <a:blipFill rotWithShape="1">
                <a:blip r:embed="rId2" cstate="print"/>
                <a:stretch>
                  <a:fillRect l="-741" t="-4545" r="-815" b="-1948"/>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220" y="2504123"/>
            <a:ext cx="3249875" cy="2570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94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52400"/>
            <a:ext cx="8229600" cy="990600"/>
          </a:xfrm>
        </p:spPr>
        <p:txBody>
          <a:bodyPr/>
          <a:lstStyle/>
          <a:p>
            <a:r>
              <a:rPr lang="en-US" dirty="0"/>
              <a:t>Example 4 –Copy</a:t>
            </a:r>
          </a:p>
        </p:txBody>
      </p:sp>
      <p:sp>
        <p:nvSpPr>
          <p:cNvPr id="4" name="Content Placeholder 3"/>
          <p:cNvSpPr>
            <a:spLocks noGrp="1"/>
          </p:cNvSpPr>
          <p:nvPr>
            <p:ph idx="1"/>
          </p:nvPr>
        </p:nvSpPr>
        <p:spPr>
          <a:xfrm>
            <a:off x="319495" y="988220"/>
            <a:ext cx="8229600" cy="1876900"/>
          </a:xfrm>
        </p:spPr>
        <p:txBody>
          <a:bodyPr>
            <a:normAutofit/>
          </a:bodyPr>
          <a:lstStyle/>
          <a:p>
            <a:pPr marL="0" indent="0">
              <a:buNone/>
            </a:pPr>
            <a:r>
              <a:rPr lang="en-US" dirty="0"/>
              <a:t>Consider the function that assigns to each of nine baseball players, numbered 1 through 9, his height.  The data for this function is given below.</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495" y="2279333"/>
            <a:ext cx="3284454" cy="3115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321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1-2</a:t>
            </a:r>
          </a:p>
          <a:p>
            <a:r>
              <a:rPr lang="en-US" dirty="0"/>
              <a:t>Lesson 4 </a:t>
            </a:r>
            <a:r>
              <a:rPr lang="en-US" dirty="0" err="1"/>
              <a:t>cw</a:t>
            </a:r>
            <a:r>
              <a:rPr lang="en-US" dirty="0"/>
              <a:t> #1-4</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Independent work packet</a:t>
            </a:r>
          </a:p>
          <a:p>
            <a:r>
              <a:rPr lang="en-US" dirty="0"/>
              <a:t>Linear equation practice</a:t>
            </a:r>
          </a:p>
          <a:p>
            <a:r>
              <a:rPr lang="en-US" dirty="0"/>
              <a:t>Slope extra practice</a:t>
            </a:r>
          </a:p>
          <a:p>
            <a:r>
              <a:rPr lang="en-US" dirty="0"/>
              <a:t>PARCC tasks</a:t>
            </a:r>
          </a:p>
          <a:p>
            <a:r>
              <a:rPr lang="en-US" dirty="0"/>
              <a:t>Test rewrites</a:t>
            </a:r>
          </a:p>
          <a:p>
            <a:endParaRPr lang="en-US" dirty="0"/>
          </a:p>
        </p:txBody>
      </p:sp>
    </p:spTree>
    <p:extLst>
      <p:ext uri="{BB962C8B-B14F-4D97-AF65-F5344CB8AC3E}">
        <p14:creationId xmlns:p14="http://schemas.microsoft.com/office/powerpoint/2010/main" val="224957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Break</a:t>
            </a:r>
          </a:p>
        </p:txBody>
      </p:sp>
      <p:sp>
        <p:nvSpPr>
          <p:cNvPr id="3" name="Subtitle 2"/>
          <p:cNvSpPr>
            <a:spLocks noGrp="1"/>
          </p:cNvSpPr>
          <p:nvPr>
            <p:ph type="subTitle" idx="1"/>
          </p:nvPr>
        </p:nvSpPr>
        <p:spPr/>
        <p:txBody>
          <a:bodyPr/>
          <a:lstStyle/>
          <a:p>
            <a:r>
              <a:rPr lang="en-US" dirty="0"/>
              <a:t>PARCC warm up, workshop</a:t>
            </a:r>
          </a:p>
        </p:txBody>
      </p:sp>
    </p:spTree>
    <p:extLst>
      <p:ext uri="{BB962C8B-B14F-4D97-AF65-F5344CB8AC3E}">
        <p14:creationId xmlns:p14="http://schemas.microsoft.com/office/powerpoint/2010/main" val="2535049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lstStyle/>
          <a:p>
            <a:r>
              <a:rPr lang="en-US" dirty="0"/>
              <a:t>Complete classwork 1-4</a:t>
            </a:r>
          </a:p>
          <a:p>
            <a:r>
              <a:rPr lang="en-US" dirty="0"/>
              <a:t>Exit ticket 1-3</a:t>
            </a:r>
          </a:p>
        </p:txBody>
      </p:sp>
      <p:sp>
        <p:nvSpPr>
          <p:cNvPr id="5" name="Text Placeholder 4"/>
          <p:cNvSpPr>
            <a:spLocks noGrp="1"/>
          </p:cNvSpPr>
          <p:nvPr>
            <p:ph type="body" sz="quarter" idx="3"/>
          </p:nvPr>
        </p:nvSpPr>
        <p:spPr/>
        <p:txBody>
          <a:bodyPr>
            <a:normAutofit/>
          </a:bodyPr>
          <a:lstStyle/>
          <a:p>
            <a:r>
              <a:rPr lang="en-US" sz="3200" dirty="0"/>
              <a:t>Can Do</a:t>
            </a:r>
          </a:p>
        </p:txBody>
      </p:sp>
      <p:sp>
        <p:nvSpPr>
          <p:cNvPr id="6" name="Content Placeholder 5"/>
          <p:cNvSpPr>
            <a:spLocks noGrp="1"/>
          </p:cNvSpPr>
          <p:nvPr>
            <p:ph sz="quarter" idx="4"/>
          </p:nvPr>
        </p:nvSpPr>
        <p:spPr/>
        <p:txBody>
          <a:bodyPr/>
          <a:lstStyle/>
          <a:p>
            <a:r>
              <a:rPr lang="en-US" dirty="0"/>
              <a:t>Khan academy</a:t>
            </a:r>
          </a:p>
          <a:p>
            <a:r>
              <a:rPr lang="en-US" dirty="0"/>
              <a:t>Algebra practice</a:t>
            </a:r>
          </a:p>
          <a:p>
            <a:r>
              <a:rPr lang="en-US" dirty="0"/>
              <a:t>Independent work packet</a:t>
            </a:r>
          </a:p>
          <a:p>
            <a:r>
              <a:rPr lang="en-US" dirty="0"/>
              <a:t>PARCC practice</a:t>
            </a:r>
          </a:p>
          <a:p>
            <a:r>
              <a:rPr lang="en-US" dirty="0"/>
              <a:t>Homework 1-4</a:t>
            </a:r>
          </a:p>
          <a:p>
            <a:endParaRPr lang="en-US" dirty="0"/>
          </a:p>
        </p:txBody>
      </p:sp>
    </p:spTree>
    <p:extLst>
      <p:ext uri="{BB962C8B-B14F-4D97-AF65-F5344CB8AC3E}">
        <p14:creationId xmlns:p14="http://schemas.microsoft.com/office/powerpoint/2010/main" val="1457384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5</a:t>
            </a:r>
          </a:p>
        </p:txBody>
      </p:sp>
      <p:sp>
        <p:nvSpPr>
          <p:cNvPr id="3" name="Subtitle 2"/>
          <p:cNvSpPr>
            <a:spLocks noGrp="1"/>
          </p:cNvSpPr>
          <p:nvPr>
            <p:ph type="subTitle" idx="1"/>
          </p:nvPr>
        </p:nvSpPr>
        <p:spPr/>
        <p:txBody>
          <a:bodyPr/>
          <a:lstStyle/>
          <a:p>
            <a:r>
              <a:rPr lang="en-US" dirty="0"/>
              <a:t>Notes, examples(1or4), workshop</a:t>
            </a:r>
          </a:p>
        </p:txBody>
      </p:sp>
    </p:spTree>
    <p:extLst>
      <p:ext uri="{BB962C8B-B14F-4D97-AF65-F5344CB8AC3E}">
        <p14:creationId xmlns:p14="http://schemas.microsoft.com/office/powerpoint/2010/main" val="1994317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t>Notes – Vocabulary</a:t>
            </a:r>
          </a:p>
        </p:txBody>
      </p:sp>
      <p:sp>
        <p:nvSpPr>
          <p:cNvPr id="3" name="Content Placeholder 2"/>
          <p:cNvSpPr>
            <a:spLocks noGrp="1"/>
          </p:cNvSpPr>
          <p:nvPr>
            <p:ph idx="1"/>
          </p:nvPr>
        </p:nvSpPr>
        <p:spPr>
          <a:xfrm>
            <a:off x="365760" y="1103812"/>
            <a:ext cx="8458200" cy="4876800"/>
          </a:xfrm>
        </p:spPr>
        <p:txBody>
          <a:bodyPr>
            <a:normAutofit/>
          </a:bodyPr>
          <a:lstStyle/>
          <a:p>
            <a:r>
              <a:rPr lang="en-US" dirty="0"/>
              <a:t>The graph of a function is all the points (x, y) with x being an input for the function and y being its matching output</a:t>
            </a:r>
          </a:p>
          <a:p>
            <a:endParaRPr lang="en-US" dirty="0"/>
          </a:p>
          <a:p>
            <a:r>
              <a:rPr lang="en-US" dirty="0"/>
              <a:t>If a function has an equation, the graph of the function is the same as the graph of the equation, except only for valid values of the input</a:t>
            </a:r>
          </a:p>
          <a:p>
            <a:endParaRPr lang="en-US" dirty="0"/>
          </a:p>
          <a:p>
            <a:r>
              <a:rPr lang="en-US" dirty="0"/>
              <a:t>It is not possible for two different points of the graph to have the same x-coordinate (this would be one input, x, having two outputs, y).</a:t>
            </a:r>
          </a:p>
        </p:txBody>
      </p:sp>
    </p:spTree>
    <p:extLst>
      <p:ext uri="{BB962C8B-B14F-4D97-AF65-F5344CB8AC3E}">
        <p14:creationId xmlns:p14="http://schemas.microsoft.com/office/powerpoint/2010/main" val="2618674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8229600" cy="990600"/>
          </a:xfrm>
        </p:spPr>
        <p:txBody>
          <a:bodyPr/>
          <a:lstStyle/>
          <a:p>
            <a:r>
              <a:rPr lang="en-US" dirty="0"/>
              <a:t>Example – Try to Copy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574" y="835342"/>
            <a:ext cx="7148106" cy="5892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5562327" y="255510"/>
            <a:ext cx="3414033" cy="1191100"/>
          </a:xfrm>
        </p:spPr>
        <p:txBody>
          <a:bodyPr>
            <a:normAutofit/>
          </a:bodyPr>
          <a:lstStyle/>
          <a:p>
            <a:pPr marL="0" indent="0" algn="r">
              <a:buNone/>
            </a:pPr>
            <a:r>
              <a:rPr lang="en-US" dirty="0"/>
              <a:t>Which of these graphs are functions?</a:t>
            </a:r>
          </a:p>
        </p:txBody>
      </p:sp>
    </p:spTree>
    <p:extLst>
      <p:ext uri="{BB962C8B-B14F-4D97-AF65-F5344CB8AC3E}">
        <p14:creationId xmlns:p14="http://schemas.microsoft.com/office/powerpoint/2010/main" val="1021719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2-3</a:t>
            </a:r>
          </a:p>
          <a:p>
            <a:r>
              <a:rPr lang="en-US" dirty="0"/>
              <a:t>Lesson 4 #1-4</a:t>
            </a:r>
          </a:p>
          <a:p>
            <a:r>
              <a:rPr lang="en-US" dirty="0"/>
              <a:t>Lesson 5 </a:t>
            </a:r>
            <a:r>
              <a:rPr lang="en-US" dirty="0" err="1"/>
              <a:t>cw</a:t>
            </a:r>
            <a:r>
              <a:rPr lang="en-US" dirty="0"/>
              <a:t> #1-4</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Independent work packet</a:t>
            </a:r>
          </a:p>
          <a:p>
            <a:r>
              <a:rPr lang="en-US" dirty="0"/>
              <a:t>Linear equation practice</a:t>
            </a:r>
          </a:p>
          <a:p>
            <a:r>
              <a:rPr lang="en-US" dirty="0"/>
              <a:t>Slope extra practice</a:t>
            </a:r>
          </a:p>
          <a:p>
            <a:r>
              <a:rPr lang="en-US" dirty="0"/>
              <a:t>PARCC tasks</a:t>
            </a:r>
          </a:p>
          <a:p>
            <a:r>
              <a:rPr lang="en-US" dirty="0"/>
              <a:t>Test rewrites</a:t>
            </a:r>
          </a:p>
          <a:p>
            <a:endParaRPr lang="en-US" dirty="0"/>
          </a:p>
        </p:txBody>
      </p:sp>
    </p:spTree>
    <p:extLst>
      <p:ext uri="{BB962C8B-B14F-4D97-AF65-F5344CB8AC3E}">
        <p14:creationId xmlns:p14="http://schemas.microsoft.com/office/powerpoint/2010/main" val="270955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829"/>
            <a:ext cx="8229600" cy="990600"/>
          </a:xfrm>
        </p:spPr>
        <p:txBody>
          <a:bodyPr/>
          <a:lstStyle/>
          <a:p>
            <a:r>
              <a:rPr lang="en-US" dirty="0"/>
              <a:t>Example 1</a:t>
            </a:r>
          </a:p>
        </p:txBody>
      </p:sp>
      <p:sp>
        <p:nvSpPr>
          <p:cNvPr id="4" name="TextBox 3"/>
          <p:cNvSpPr txBox="1"/>
          <p:nvPr/>
        </p:nvSpPr>
        <p:spPr>
          <a:xfrm>
            <a:off x="243840" y="923109"/>
            <a:ext cx="8686799" cy="1569660"/>
          </a:xfrm>
          <a:prstGeom prst="rect">
            <a:avLst/>
          </a:prstGeom>
          <a:noFill/>
        </p:spPr>
        <p:txBody>
          <a:bodyPr wrap="square" rtlCol="0">
            <a:spAutoFit/>
          </a:bodyPr>
          <a:lstStyle/>
          <a:p>
            <a:r>
              <a:rPr lang="en-US" sz="2400" dirty="0"/>
              <a:t>Suppose a moving object travels 256 feet in 4 seconds. Assume that the object travels at a constant speed. Write a linear equation for the situation and use it to predict how far the object has moved in the four times below.</a:t>
            </a:r>
          </a:p>
        </p:txBody>
      </p:sp>
      <p:pic>
        <p:nvPicPr>
          <p:cNvPr id="1126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4947" y="2625567"/>
            <a:ext cx="4956398" cy="2191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735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6</a:t>
            </a:r>
          </a:p>
        </p:txBody>
      </p:sp>
      <p:sp>
        <p:nvSpPr>
          <p:cNvPr id="3" name="Subtitle 2"/>
          <p:cNvSpPr>
            <a:spLocks noGrp="1"/>
          </p:cNvSpPr>
          <p:nvPr>
            <p:ph type="subTitle" idx="1"/>
          </p:nvPr>
        </p:nvSpPr>
        <p:spPr>
          <a:xfrm>
            <a:off x="685800" y="3505200"/>
            <a:ext cx="7848600" cy="1752600"/>
          </a:xfrm>
        </p:spPr>
        <p:txBody>
          <a:bodyPr/>
          <a:lstStyle/>
          <a:p>
            <a:r>
              <a:rPr lang="en-US" dirty="0"/>
              <a:t>Opening, Review/Notes, examples(2), workshop, fluency</a:t>
            </a:r>
          </a:p>
        </p:txBody>
      </p:sp>
    </p:spTree>
    <p:extLst>
      <p:ext uri="{BB962C8B-B14F-4D97-AF65-F5344CB8AC3E}">
        <p14:creationId xmlns:p14="http://schemas.microsoft.com/office/powerpoint/2010/main" val="758325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8229600" cy="990600"/>
          </a:xfrm>
        </p:spPr>
        <p:txBody>
          <a:bodyPr/>
          <a:lstStyle/>
          <a:p>
            <a:r>
              <a:rPr lang="en-US" dirty="0"/>
              <a:t>Fluency</a:t>
            </a:r>
          </a:p>
        </p:txBody>
      </p:sp>
      <p:sp>
        <p:nvSpPr>
          <p:cNvPr id="7" name="TextBox 6"/>
          <p:cNvSpPr txBox="1"/>
          <p:nvPr/>
        </p:nvSpPr>
        <p:spPr>
          <a:xfrm>
            <a:off x="343645" y="880491"/>
            <a:ext cx="1255060" cy="461665"/>
          </a:xfrm>
          <a:prstGeom prst="rect">
            <a:avLst/>
          </a:prstGeom>
          <a:noFill/>
        </p:spPr>
        <p:txBody>
          <a:bodyPr wrap="square" rtlCol="0">
            <a:spAutoFit/>
          </a:bodyPr>
          <a:lstStyle/>
          <a:p>
            <a:r>
              <a:rPr lang="en-US" sz="2400" b="1" dirty="0"/>
              <a:t>Set 1:</a:t>
            </a:r>
          </a:p>
        </p:txBody>
      </p:sp>
      <p:sp>
        <p:nvSpPr>
          <p:cNvPr id="8" name="TextBox 7"/>
          <p:cNvSpPr txBox="1"/>
          <p:nvPr/>
        </p:nvSpPr>
        <p:spPr>
          <a:xfrm>
            <a:off x="4604872" y="1005835"/>
            <a:ext cx="1255060" cy="461665"/>
          </a:xfrm>
          <a:prstGeom prst="rect">
            <a:avLst/>
          </a:prstGeom>
          <a:noFill/>
        </p:spPr>
        <p:txBody>
          <a:bodyPr wrap="square" rtlCol="0">
            <a:spAutoFit/>
          </a:bodyPr>
          <a:lstStyle/>
          <a:p>
            <a:r>
              <a:rPr lang="en-US" sz="2400" b="1" dirty="0"/>
              <a:t>Set 2:</a:t>
            </a:r>
          </a:p>
        </p:txBody>
      </p:sp>
      <p:graphicFrame>
        <p:nvGraphicFramePr>
          <p:cNvPr id="9" name="Object 8"/>
          <p:cNvGraphicFramePr>
            <a:graphicFrameLocks noChangeAspect="1"/>
          </p:cNvGraphicFramePr>
          <p:nvPr>
            <p:extLst>
              <p:ext uri="{D42A27DB-BD31-4B8C-83A1-F6EECF244321}">
                <p14:modId xmlns:p14="http://schemas.microsoft.com/office/powerpoint/2010/main" val="2067096733"/>
              </p:ext>
            </p:extLst>
          </p:nvPr>
        </p:nvGraphicFramePr>
        <p:xfrm>
          <a:off x="428810" y="1480053"/>
          <a:ext cx="2339789" cy="454959"/>
        </p:xfrm>
        <a:graphic>
          <a:graphicData uri="http://schemas.openxmlformats.org/presentationml/2006/ole">
            <mc:AlternateContent xmlns:mc="http://schemas.openxmlformats.org/markup-compatibility/2006">
              <mc:Choice xmlns:v="urn:schemas-microsoft-com:vml" Requires="v">
                <p:oleObj spid="_x0000_s1428" name="Equation" r:id="rId4" imgW="905040" imgH="164520" progId="">
                  <p:embed/>
                </p:oleObj>
              </mc:Choice>
              <mc:Fallback>
                <p:oleObj name="Equation" r:id="rId4" imgW="905040" imgH="164520" progId="">
                  <p:embed/>
                  <p:pic>
                    <p:nvPicPr>
                      <p:cNvPr id="0"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810" y="1480053"/>
                        <a:ext cx="2339789" cy="4549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89954102"/>
              </p:ext>
            </p:extLst>
          </p:nvPr>
        </p:nvGraphicFramePr>
        <p:xfrm>
          <a:off x="288549" y="2303463"/>
          <a:ext cx="3249613" cy="519112"/>
        </p:xfrm>
        <a:graphic>
          <a:graphicData uri="http://schemas.openxmlformats.org/presentationml/2006/ole">
            <mc:AlternateContent xmlns:mc="http://schemas.openxmlformats.org/markup-compatibility/2006">
              <mc:Choice xmlns:v="urn:schemas-microsoft-com:vml" Requires="v">
                <p:oleObj spid="_x0000_s1429" name="Equation" r:id="rId6" imgW="1261440" imgH="191880" progId="">
                  <p:embed/>
                </p:oleObj>
              </mc:Choice>
              <mc:Fallback>
                <p:oleObj name="Equation" r:id="rId6" imgW="1261440" imgH="191880" progId="">
                  <p:embed/>
                  <p:pic>
                    <p:nvPicPr>
                      <p:cNvPr id="0" name="Picture 1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549" y="2303463"/>
                        <a:ext cx="3249613"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78077552"/>
              </p:ext>
            </p:extLst>
          </p:nvPr>
        </p:nvGraphicFramePr>
        <p:xfrm>
          <a:off x="531813" y="3119530"/>
          <a:ext cx="2438400" cy="1006475"/>
        </p:xfrm>
        <a:graphic>
          <a:graphicData uri="http://schemas.openxmlformats.org/presentationml/2006/ole">
            <mc:AlternateContent xmlns:mc="http://schemas.openxmlformats.org/markup-compatibility/2006">
              <mc:Choice xmlns:v="urn:schemas-microsoft-com:vml" Requires="v">
                <p:oleObj spid="_x0000_s1430" name="Equation" r:id="rId8" imgW="941400" imgH="383760" progId="">
                  <p:embed/>
                </p:oleObj>
              </mc:Choice>
              <mc:Fallback>
                <p:oleObj name="Equation" r:id="rId8" imgW="941400" imgH="383760" progId="">
                  <p:embed/>
                  <p:pic>
                    <p:nvPicPr>
                      <p:cNvPr id="0" name="Picture 1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813" y="3119530"/>
                        <a:ext cx="2438400"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15196221"/>
              </p:ext>
            </p:extLst>
          </p:nvPr>
        </p:nvGraphicFramePr>
        <p:xfrm>
          <a:off x="5474916" y="1647825"/>
          <a:ext cx="2503487" cy="454025"/>
        </p:xfrm>
        <a:graphic>
          <a:graphicData uri="http://schemas.openxmlformats.org/presentationml/2006/ole">
            <mc:AlternateContent xmlns:mc="http://schemas.openxmlformats.org/markup-compatibility/2006">
              <mc:Choice xmlns:v="urn:schemas-microsoft-com:vml" Requires="v">
                <p:oleObj spid="_x0000_s1431" name="Equation" r:id="rId10" imgW="969120" imgH="164520" progId="">
                  <p:embed/>
                </p:oleObj>
              </mc:Choice>
              <mc:Fallback>
                <p:oleObj name="Equation" r:id="rId10" imgW="969120" imgH="164520" progId="">
                  <p:embed/>
                  <p:pic>
                    <p:nvPicPr>
                      <p:cNvPr id="0" name="Picture 1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4916" y="1647825"/>
                        <a:ext cx="2503487"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494522891"/>
              </p:ext>
            </p:extLst>
          </p:nvPr>
        </p:nvGraphicFramePr>
        <p:xfrm>
          <a:off x="5057966" y="2409825"/>
          <a:ext cx="3935413" cy="422275"/>
        </p:xfrm>
        <a:graphic>
          <a:graphicData uri="http://schemas.openxmlformats.org/presentationml/2006/ole">
            <mc:AlternateContent xmlns:mc="http://schemas.openxmlformats.org/markup-compatibility/2006">
              <mc:Choice xmlns:v="urn:schemas-microsoft-com:vml" Requires="v">
                <p:oleObj spid="_x0000_s1432" name="Equation" r:id="rId12" imgW="1526760" imgH="155160" progId="">
                  <p:embed/>
                </p:oleObj>
              </mc:Choice>
              <mc:Fallback>
                <p:oleObj name="Equation" r:id="rId12" imgW="1526760" imgH="155160" progId="">
                  <p:embed/>
                  <p:pic>
                    <p:nvPicPr>
                      <p:cNvPr id="0" name="Picture 16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57966" y="2409825"/>
                        <a:ext cx="3935413"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117655379"/>
              </p:ext>
            </p:extLst>
          </p:nvPr>
        </p:nvGraphicFramePr>
        <p:xfrm>
          <a:off x="5273675" y="3149600"/>
          <a:ext cx="3348038" cy="1006475"/>
        </p:xfrm>
        <a:graphic>
          <a:graphicData uri="http://schemas.openxmlformats.org/presentationml/2006/ole">
            <mc:AlternateContent xmlns:mc="http://schemas.openxmlformats.org/markup-compatibility/2006">
              <mc:Choice xmlns:v="urn:schemas-microsoft-com:vml" Requires="v">
                <p:oleObj spid="_x0000_s1433" name="Equation" r:id="rId14" imgW="1298160" imgH="383760" progId="">
                  <p:embed/>
                </p:oleObj>
              </mc:Choice>
              <mc:Fallback>
                <p:oleObj name="Equation" r:id="rId14" imgW="1298160" imgH="383760" progId="">
                  <p:embed/>
                  <p:pic>
                    <p:nvPicPr>
                      <p:cNvPr id="0" name="Picture 16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3675" y="3149600"/>
                        <a:ext cx="3348038"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a:xfrm>
            <a:off x="288549" y="2409825"/>
            <a:ext cx="3249613" cy="4222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31813" y="3119530"/>
            <a:ext cx="2561011" cy="10064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604872" y="1051560"/>
            <a:ext cx="3478304" cy="10502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057966" y="2409825"/>
            <a:ext cx="3935413" cy="4222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273675" y="3149600"/>
            <a:ext cx="3348038" cy="9764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88549" y="1467500"/>
            <a:ext cx="3249613" cy="4222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8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t>Opener</a:t>
            </a:r>
          </a:p>
        </p:txBody>
      </p:sp>
      <p:pic>
        <p:nvPicPr>
          <p:cNvPr id="16" name="Picture 15" descr="Screen Shot 2018-03-01 at 8.43.43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351" y="2020986"/>
            <a:ext cx="8509089" cy="2311955"/>
          </a:xfrm>
          <a:prstGeom prst="rect">
            <a:avLst/>
          </a:prstGeom>
        </p:spPr>
      </p:pic>
      <p:sp>
        <p:nvSpPr>
          <p:cNvPr id="17" name="TextBox 16"/>
          <p:cNvSpPr txBox="1"/>
          <p:nvPr/>
        </p:nvSpPr>
        <p:spPr>
          <a:xfrm>
            <a:off x="198713" y="1066879"/>
            <a:ext cx="8840784" cy="523220"/>
          </a:xfrm>
          <a:prstGeom prst="rect">
            <a:avLst/>
          </a:prstGeom>
          <a:noFill/>
        </p:spPr>
        <p:txBody>
          <a:bodyPr wrap="square" rtlCol="0">
            <a:spAutoFit/>
          </a:bodyPr>
          <a:lstStyle/>
          <a:p>
            <a:r>
              <a:rPr lang="en-US" sz="2800" dirty="0"/>
              <a:t>Which of these functions is linear? How do you know?</a:t>
            </a:r>
          </a:p>
        </p:txBody>
      </p:sp>
    </p:spTree>
    <p:extLst>
      <p:ext uri="{BB962C8B-B14F-4D97-AF65-F5344CB8AC3E}">
        <p14:creationId xmlns:p14="http://schemas.microsoft.com/office/powerpoint/2010/main" val="9913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t>Notes – Recall</a:t>
            </a:r>
          </a:p>
        </p:txBody>
      </p:sp>
      <p:sp>
        <p:nvSpPr>
          <p:cNvPr id="3" name="Content Placeholder 2"/>
          <p:cNvSpPr>
            <a:spLocks noGrp="1"/>
          </p:cNvSpPr>
          <p:nvPr>
            <p:ph idx="1"/>
          </p:nvPr>
        </p:nvSpPr>
        <p:spPr>
          <a:xfrm>
            <a:off x="1639646" y="2762283"/>
            <a:ext cx="2936240" cy="1316659"/>
          </a:xfrm>
        </p:spPr>
        <p:txBody>
          <a:bodyPr>
            <a:normAutofit/>
          </a:bodyPr>
          <a:lstStyle/>
          <a:p>
            <a:pPr marL="0" indent="0" algn="ctr">
              <a:buNone/>
            </a:pPr>
            <a:r>
              <a:rPr lang="en-US" dirty="0"/>
              <a:t>SLOPE</a:t>
            </a:r>
          </a:p>
          <a:p>
            <a:pPr marL="0" indent="0" algn="ctr">
              <a:buNone/>
            </a:pPr>
            <a:r>
              <a:rPr lang="en-US" dirty="0"/>
              <a:t>CONSTANT RATE</a:t>
            </a:r>
            <a:br>
              <a:rPr lang="en-US" dirty="0"/>
            </a:br>
            <a:r>
              <a:rPr lang="en-US" dirty="0"/>
              <a:t>RATE OF CHANGE</a:t>
            </a:r>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91562919"/>
              </p:ext>
            </p:extLst>
          </p:nvPr>
        </p:nvGraphicFramePr>
        <p:xfrm>
          <a:off x="2396193" y="1041399"/>
          <a:ext cx="4433419" cy="1364129"/>
        </p:xfrm>
        <a:graphic>
          <a:graphicData uri="http://schemas.openxmlformats.org/presentationml/2006/ole">
            <mc:AlternateContent xmlns:mc="http://schemas.openxmlformats.org/markup-compatibility/2006">
              <mc:Choice xmlns:v="urn:schemas-microsoft-com:vml" Requires="v">
                <p:oleObj spid="_x0000_s2335" name="Equation" r:id="rId3" imgW="649080" imgH="191880" progId="">
                  <p:embed/>
                </p:oleObj>
              </mc:Choice>
              <mc:Fallback>
                <p:oleObj name="Equation" r:id="rId3" imgW="649080" imgH="191880" progId="">
                  <p:embed/>
                  <p:pic>
                    <p:nvPicPr>
                      <p:cNvPr id="0" name="Picture 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193" y="1041399"/>
                        <a:ext cx="4433419" cy="13641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p:cNvCxnSpPr/>
          <p:nvPr/>
        </p:nvCxnSpPr>
        <p:spPr>
          <a:xfrm flipV="1">
            <a:off x="3864313" y="2106706"/>
            <a:ext cx="278278" cy="67051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2531915860"/>
              </p:ext>
            </p:extLst>
          </p:nvPr>
        </p:nvGraphicFramePr>
        <p:xfrm>
          <a:off x="1187263" y="4078942"/>
          <a:ext cx="695325" cy="897611"/>
        </p:xfrm>
        <a:graphic>
          <a:graphicData uri="http://schemas.openxmlformats.org/presentationml/2006/ole">
            <mc:AlternateContent xmlns:mc="http://schemas.openxmlformats.org/markup-compatibility/2006">
              <mc:Choice xmlns:v="urn:schemas-microsoft-com:vml" Requires="v">
                <p:oleObj spid="_x0000_s2336" name="Equation" r:id="rId5" imgW="292320" imgH="383760" progId="">
                  <p:embed/>
                </p:oleObj>
              </mc:Choice>
              <mc:Fallback>
                <p:oleObj name="Equation" r:id="rId5" imgW="292320" imgH="383760" progId="">
                  <p:embed/>
                  <p:pic>
                    <p:nvPicPr>
                      <p:cNvPr id="0" name="Picture 1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263" y="4078942"/>
                        <a:ext cx="695325" cy="897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2"/>
          <p:cNvSpPr txBox="1">
            <a:spLocks/>
          </p:cNvSpPr>
          <p:nvPr/>
        </p:nvSpPr>
        <p:spPr>
          <a:xfrm>
            <a:off x="5899368" y="2851929"/>
            <a:ext cx="2936240" cy="221714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dirty="0"/>
              <a:t>Y-INTERCEPT</a:t>
            </a:r>
          </a:p>
          <a:p>
            <a:pPr marL="0" indent="0" algn="ctr">
              <a:buFont typeface="Arial" pitchFamily="34" charset="0"/>
              <a:buNone/>
            </a:pPr>
            <a:r>
              <a:rPr lang="en-US" dirty="0"/>
              <a:t>INITIAL VALUE</a:t>
            </a:r>
          </a:p>
          <a:p>
            <a:pPr marL="0" indent="0" algn="ctr">
              <a:buFont typeface="Arial" pitchFamily="34" charset="0"/>
              <a:buNone/>
            </a:pPr>
            <a:r>
              <a:rPr lang="en-US" dirty="0"/>
              <a:t>FIXED AMOUNT</a:t>
            </a:r>
          </a:p>
          <a:p>
            <a:pPr marL="0" indent="0" algn="ctr">
              <a:buFont typeface="Arial" pitchFamily="34" charset="0"/>
              <a:buNone/>
            </a:pPr>
            <a:r>
              <a:rPr lang="en-US" dirty="0"/>
              <a:t>(0, b)</a:t>
            </a:r>
          </a:p>
          <a:p>
            <a:pPr marL="0" indent="0" algn="ctr">
              <a:buFont typeface="Arial" pitchFamily="34" charset="0"/>
              <a:buNone/>
            </a:pPr>
            <a:r>
              <a:rPr lang="en-US" dirty="0"/>
              <a:t>X=0</a:t>
            </a:r>
          </a:p>
          <a:p>
            <a:pPr marL="0" indent="0">
              <a:buFont typeface="Arial" pitchFamily="34" charset="0"/>
              <a:buNone/>
            </a:pPr>
            <a:endParaRPr lang="en-US" dirty="0"/>
          </a:p>
        </p:txBody>
      </p:sp>
      <p:cxnSp>
        <p:nvCxnSpPr>
          <p:cNvPr id="12" name="Straight Arrow Connector 11"/>
          <p:cNvCxnSpPr/>
          <p:nvPr/>
        </p:nvCxnSpPr>
        <p:spPr>
          <a:xfrm flipH="1" flipV="1">
            <a:off x="6484471" y="2002118"/>
            <a:ext cx="1101688" cy="77510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764168552"/>
              </p:ext>
            </p:extLst>
          </p:nvPr>
        </p:nvGraphicFramePr>
        <p:xfrm>
          <a:off x="2291606" y="4078942"/>
          <a:ext cx="1042987" cy="985838"/>
        </p:xfrm>
        <a:graphic>
          <a:graphicData uri="http://schemas.openxmlformats.org/presentationml/2006/ole">
            <mc:AlternateContent xmlns:mc="http://schemas.openxmlformats.org/markup-compatibility/2006">
              <mc:Choice xmlns:v="urn:schemas-microsoft-com:vml" Requires="v">
                <p:oleObj spid="_x0000_s2337" name="Equation" r:id="rId7" imgW="447840" imgH="420480" progId="">
                  <p:embed/>
                </p:oleObj>
              </mc:Choice>
              <mc:Fallback>
                <p:oleObj name="Equation" r:id="rId7" imgW="447840" imgH="420480" progId="">
                  <p:embed/>
                  <p:pic>
                    <p:nvPicPr>
                      <p:cNvPr id="0" name="Picture 1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1606" y="4078942"/>
                        <a:ext cx="1042987"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065196"/>
              </p:ext>
            </p:extLst>
          </p:nvPr>
        </p:nvGraphicFramePr>
        <p:xfrm>
          <a:off x="3666938" y="4083238"/>
          <a:ext cx="1331913" cy="985838"/>
        </p:xfrm>
        <a:graphic>
          <a:graphicData uri="http://schemas.openxmlformats.org/presentationml/2006/ole">
            <mc:AlternateContent xmlns:mc="http://schemas.openxmlformats.org/markup-compatibility/2006">
              <mc:Choice xmlns:v="urn:schemas-microsoft-com:vml" Requires="v">
                <p:oleObj spid="_x0000_s2338" name="Equation" r:id="rId9" imgW="576000" imgH="420480" progId="">
                  <p:embed/>
                </p:oleObj>
              </mc:Choice>
              <mc:Fallback>
                <p:oleObj name="Equation" r:id="rId9" imgW="576000" imgH="420480" progId="">
                  <p:embed/>
                  <p:pic>
                    <p:nvPicPr>
                      <p:cNvPr id="0" name="Picture 1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6938" y="4083238"/>
                        <a:ext cx="1331913"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45225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8229600" cy="990600"/>
          </a:xfrm>
        </p:spPr>
        <p:txBody>
          <a:bodyPr/>
          <a:lstStyle/>
          <a:p>
            <a:r>
              <a:rPr lang="en-US" dirty="0"/>
              <a:t>Example 1 –Copy</a:t>
            </a:r>
          </a:p>
        </p:txBody>
      </p:sp>
      <p:sp>
        <p:nvSpPr>
          <p:cNvPr id="4" name="Content Placeholder 3"/>
          <p:cNvSpPr>
            <a:spLocks noGrp="1"/>
          </p:cNvSpPr>
          <p:nvPr>
            <p:ph idx="1"/>
          </p:nvPr>
        </p:nvSpPr>
        <p:spPr>
          <a:xfrm>
            <a:off x="138680" y="851060"/>
            <a:ext cx="8840967" cy="1434940"/>
          </a:xfrm>
        </p:spPr>
        <p:txBody>
          <a:bodyPr>
            <a:normAutofit fontScale="92500" lnSpcReduction="20000"/>
          </a:bodyPr>
          <a:lstStyle/>
          <a:p>
            <a:pPr marL="0" indent="0">
              <a:buNone/>
            </a:pPr>
            <a:r>
              <a:rPr lang="en-US" dirty="0"/>
              <a:t>This is a function.</a:t>
            </a:r>
          </a:p>
          <a:p>
            <a:r>
              <a:rPr lang="en-US" dirty="0"/>
              <a:t> Can it be described by a linear equation, y = mx + b ?</a:t>
            </a:r>
          </a:p>
          <a:p>
            <a:r>
              <a:rPr lang="en-US" dirty="0"/>
              <a:t>What will the graph look like?</a:t>
            </a:r>
          </a:p>
          <a:p>
            <a:r>
              <a:rPr lang="en-US" dirty="0"/>
              <a:t>How do you write the equation?</a:t>
            </a:r>
          </a:p>
        </p:txBody>
      </p:sp>
      <p:pic>
        <p:nvPicPr>
          <p:cNvPr id="3" name="Picture 2" descr="Screen Shot 2018-03-01 at 8.47.50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91" y="2330823"/>
            <a:ext cx="2401681" cy="2631141"/>
          </a:xfrm>
          <a:prstGeom prst="rect">
            <a:avLst/>
          </a:prstGeom>
        </p:spPr>
      </p:pic>
    </p:spTree>
    <p:extLst>
      <p:ext uri="{BB962C8B-B14F-4D97-AF65-F5344CB8AC3E}">
        <p14:creationId xmlns:p14="http://schemas.microsoft.com/office/powerpoint/2010/main" val="1246675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8229600" cy="990600"/>
          </a:xfrm>
        </p:spPr>
        <p:txBody>
          <a:bodyPr/>
          <a:lstStyle/>
          <a:p>
            <a:r>
              <a:rPr lang="en-US" dirty="0"/>
              <a:t>Example 2 –Copy</a:t>
            </a:r>
          </a:p>
        </p:txBody>
      </p:sp>
      <p:sp>
        <p:nvSpPr>
          <p:cNvPr id="4" name="Content Placeholder 3"/>
          <p:cNvSpPr>
            <a:spLocks noGrp="1"/>
          </p:cNvSpPr>
          <p:nvPr>
            <p:ph idx="1"/>
          </p:nvPr>
        </p:nvSpPr>
        <p:spPr>
          <a:xfrm>
            <a:off x="138680" y="851060"/>
            <a:ext cx="8840967" cy="1165999"/>
          </a:xfrm>
        </p:spPr>
        <p:txBody>
          <a:bodyPr>
            <a:normAutofit/>
          </a:bodyPr>
          <a:lstStyle/>
          <a:p>
            <a:r>
              <a:rPr lang="en-US" dirty="0"/>
              <a:t>Is this a function?</a:t>
            </a:r>
          </a:p>
          <a:p>
            <a:r>
              <a:rPr lang="en-US" dirty="0"/>
              <a:t>Is it linear?</a:t>
            </a:r>
          </a:p>
        </p:txBody>
      </p:sp>
      <p:pic>
        <p:nvPicPr>
          <p:cNvPr id="3" name="Picture 2" descr="Screen Shot 2018-03-01 at 8.48.00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753" y="2017059"/>
            <a:ext cx="3162748" cy="2823882"/>
          </a:xfrm>
          <a:prstGeom prst="rect">
            <a:avLst/>
          </a:prstGeom>
        </p:spPr>
      </p:pic>
    </p:spTree>
    <p:extLst>
      <p:ext uri="{BB962C8B-B14F-4D97-AF65-F5344CB8AC3E}">
        <p14:creationId xmlns:p14="http://schemas.microsoft.com/office/powerpoint/2010/main" val="3976614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lstStyle/>
          <a:p>
            <a:r>
              <a:rPr lang="en-US" dirty="0"/>
              <a:t>Lesson 6 </a:t>
            </a:r>
            <a:r>
              <a:rPr lang="en-US" dirty="0" err="1"/>
              <a:t>cw</a:t>
            </a:r>
            <a:r>
              <a:rPr lang="en-US" dirty="0"/>
              <a:t> #1-3</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Independent work packet</a:t>
            </a:r>
          </a:p>
          <a:p>
            <a:r>
              <a:rPr lang="en-US" dirty="0"/>
              <a:t>Linear equation practice</a:t>
            </a:r>
          </a:p>
          <a:p>
            <a:r>
              <a:rPr lang="en-US" dirty="0"/>
              <a:t>Slope practice</a:t>
            </a:r>
          </a:p>
          <a:p>
            <a:r>
              <a:rPr lang="en-US" dirty="0"/>
              <a:t>Exponents review </a:t>
            </a:r>
          </a:p>
          <a:p>
            <a:r>
              <a:rPr lang="en-US" dirty="0"/>
              <a:t>PARCC tasks</a:t>
            </a:r>
          </a:p>
          <a:p>
            <a:pPr marL="0" indent="0">
              <a:buNone/>
            </a:pPr>
            <a:endParaRPr lang="en-US" dirty="0"/>
          </a:p>
          <a:p>
            <a:endParaRPr lang="en-US" dirty="0"/>
          </a:p>
        </p:txBody>
      </p:sp>
    </p:spTree>
    <p:extLst>
      <p:ext uri="{BB962C8B-B14F-4D97-AF65-F5344CB8AC3E}">
        <p14:creationId xmlns:p14="http://schemas.microsoft.com/office/powerpoint/2010/main" val="3726881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7</a:t>
            </a:r>
          </a:p>
        </p:txBody>
      </p:sp>
      <p:sp>
        <p:nvSpPr>
          <p:cNvPr id="3" name="Subtitle 2"/>
          <p:cNvSpPr>
            <a:spLocks noGrp="1"/>
          </p:cNvSpPr>
          <p:nvPr>
            <p:ph type="subTitle" idx="1"/>
          </p:nvPr>
        </p:nvSpPr>
        <p:spPr>
          <a:xfrm>
            <a:off x="685800" y="3505200"/>
            <a:ext cx="7848600" cy="1752600"/>
          </a:xfrm>
        </p:spPr>
        <p:txBody>
          <a:bodyPr/>
          <a:lstStyle/>
          <a:p>
            <a:r>
              <a:rPr lang="en-US" dirty="0"/>
              <a:t>Fluency, Workshop, Discussion</a:t>
            </a:r>
          </a:p>
        </p:txBody>
      </p:sp>
    </p:spTree>
    <p:extLst>
      <p:ext uri="{BB962C8B-B14F-4D97-AF65-F5344CB8AC3E}">
        <p14:creationId xmlns:p14="http://schemas.microsoft.com/office/powerpoint/2010/main" val="25450432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8229600" cy="990600"/>
          </a:xfrm>
        </p:spPr>
        <p:txBody>
          <a:bodyPr/>
          <a:lstStyle/>
          <a:p>
            <a:r>
              <a:rPr lang="en-US" dirty="0"/>
              <a:t>Fluency</a:t>
            </a:r>
          </a:p>
        </p:txBody>
      </p:sp>
      <p:graphicFrame>
        <p:nvGraphicFramePr>
          <p:cNvPr id="10" name="Object 9"/>
          <p:cNvGraphicFramePr>
            <a:graphicFrameLocks noChangeAspect="1"/>
          </p:cNvGraphicFramePr>
          <p:nvPr>
            <p:extLst>
              <p:ext uri="{D42A27DB-BD31-4B8C-83A1-F6EECF244321}">
                <p14:modId xmlns:p14="http://schemas.microsoft.com/office/powerpoint/2010/main" val="1451402300"/>
              </p:ext>
            </p:extLst>
          </p:nvPr>
        </p:nvGraphicFramePr>
        <p:xfrm>
          <a:off x="500063" y="1050925"/>
          <a:ext cx="2827337" cy="519113"/>
        </p:xfrm>
        <a:graphic>
          <a:graphicData uri="http://schemas.openxmlformats.org/presentationml/2006/ole">
            <mc:AlternateContent xmlns:mc="http://schemas.openxmlformats.org/markup-compatibility/2006">
              <mc:Choice xmlns:v="urn:schemas-microsoft-com:vml" Requires="v">
                <p:oleObj spid="_x0000_s3640" name="Equation" r:id="rId3" imgW="1096920" imgH="191880" progId="">
                  <p:embed/>
                </p:oleObj>
              </mc:Choice>
              <mc:Fallback>
                <p:oleObj name="Equation" r:id="rId3" imgW="1096920" imgH="191880" progId="">
                  <p:embed/>
                  <p:pic>
                    <p:nvPicPr>
                      <p:cNvPr id="0" name="Picture 1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050925"/>
                        <a:ext cx="2827337"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49310876"/>
              </p:ext>
            </p:extLst>
          </p:nvPr>
        </p:nvGraphicFramePr>
        <p:xfrm>
          <a:off x="484188" y="2036199"/>
          <a:ext cx="2859087" cy="519112"/>
        </p:xfrm>
        <a:graphic>
          <a:graphicData uri="http://schemas.openxmlformats.org/presentationml/2006/ole">
            <mc:AlternateContent xmlns:mc="http://schemas.openxmlformats.org/markup-compatibility/2006">
              <mc:Choice xmlns:v="urn:schemas-microsoft-com:vml" Requires="v">
                <p:oleObj spid="_x0000_s3641" name="Equation" r:id="rId5" imgW="1106280" imgH="191880" progId="">
                  <p:embed/>
                </p:oleObj>
              </mc:Choice>
              <mc:Fallback>
                <p:oleObj name="Equation" r:id="rId5" imgW="1106280" imgH="191880" progId="">
                  <p:embed/>
                  <p:pic>
                    <p:nvPicPr>
                      <p:cNvPr id="0" name="Picture 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188" y="2036199"/>
                        <a:ext cx="2859087"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045847154"/>
              </p:ext>
            </p:extLst>
          </p:nvPr>
        </p:nvGraphicFramePr>
        <p:xfrm>
          <a:off x="484188" y="2914737"/>
          <a:ext cx="2859087" cy="519112"/>
        </p:xfrm>
        <a:graphic>
          <a:graphicData uri="http://schemas.openxmlformats.org/presentationml/2006/ole">
            <mc:AlternateContent xmlns:mc="http://schemas.openxmlformats.org/markup-compatibility/2006">
              <mc:Choice xmlns:v="urn:schemas-microsoft-com:vml" Requires="v">
                <p:oleObj spid="_x0000_s3642" name="Equation" r:id="rId7" imgW="1106280" imgH="191880" progId="">
                  <p:embed/>
                </p:oleObj>
              </mc:Choice>
              <mc:Fallback>
                <p:oleObj name="Equation" r:id="rId7" imgW="1106280" imgH="191880" progId="">
                  <p:embed/>
                  <p:pic>
                    <p:nvPicPr>
                      <p:cNvPr id="0" name="Picture 2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188" y="2914737"/>
                        <a:ext cx="2859087"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252303339"/>
              </p:ext>
            </p:extLst>
          </p:nvPr>
        </p:nvGraphicFramePr>
        <p:xfrm>
          <a:off x="338138" y="3817556"/>
          <a:ext cx="3152775" cy="519112"/>
        </p:xfrm>
        <a:graphic>
          <a:graphicData uri="http://schemas.openxmlformats.org/presentationml/2006/ole">
            <mc:AlternateContent xmlns:mc="http://schemas.openxmlformats.org/markup-compatibility/2006">
              <mc:Choice xmlns:v="urn:schemas-microsoft-com:vml" Requires="v">
                <p:oleObj spid="_x0000_s3643" name="Equation" r:id="rId9" imgW="1215720" imgH="191880" progId="">
                  <p:embed/>
                </p:oleObj>
              </mc:Choice>
              <mc:Fallback>
                <p:oleObj name="Equation" r:id="rId9" imgW="1215720" imgH="191880" progId="">
                  <p:embed/>
                  <p:pic>
                    <p:nvPicPr>
                      <p:cNvPr id="0" name="Picture 2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138" y="3817556"/>
                        <a:ext cx="3152775"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188282266"/>
              </p:ext>
            </p:extLst>
          </p:nvPr>
        </p:nvGraphicFramePr>
        <p:xfrm>
          <a:off x="500063" y="4760072"/>
          <a:ext cx="3152775" cy="519112"/>
        </p:xfrm>
        <a:graphic>
          <a:graphicData uri="http://schemas.openxmlformats.org/presentationml/2006/ole">
            <mc:AlternateContent xmlns:mc="http://schemas.openxmlformats.org/markup-compatibility/2006">
              <mc:Choice xmlns:v="urn:schemas-microsoft-com:vml" Requires="v">
                <p:oleObj spid="_x0000_s3644" name="Equation" r:id="rId11" imgW="1215720" imgH="191880" progId="">
                  <p:embed/>
                </p:oleObj>
              </mc:Choice>
              <mc:Fallback>
                <p:oleObj name="Equation" r:id="rId11" imgW="1215720" imgH="191880" progId="">
                  <p:embed/>
                  <p:pic>
                    <p:nvPicPr>
                      <p:cNvPr id="0" name="Picture 20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063" y="4760072"/>
                        <a:ext cx="3152775"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049420230"/>
              </p:ext>
            </p:extLst>
          </p:nvPr>
        </p:nvGraphicFramePr>
        <p:xfrm>
          <a:off x="5018461" y="1025526"/>
          <a:ext cx="2892425" cy="519112"/>
        </p:xfrm>
        <a:graphic>
          <a:graphicData uri="http://schemas.openxmlformats.org/presentationml/2006/ole">
            <mc:AlternateContent xmlns:mc="http://schemas.openxmlformats.org/markup-compatibility/2006">
              <mc:Choice xmlns:v="urn:schemas-microsoft-com:vml" Requires="v">
                <p:oleObj spid="_x0000_s3645" name="Equation" r:id="rId13" imgW="1115280" imgH="191880" progId="">
                  <p:embed/>
                </p:oleObj>
              </mc:Choice>
              <mc:Fallback>
                <p:oleObj name="Equation" r:id="rId13" imgW="1115280" imgH="191880" progId="">
                  <p:embed/>
                  <p:pic>
                    <p:nvPicPr>
                      <p:cNvPr id="0" name="Picture 20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18461" y="1025526"/>
                        <a:ext cx="2892425"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333395948"/>
              </p:ext>
            </p:extLst>
          </p:nvPr>
        </p:nvGraphicFramePr>
        <p:xfrm>
          <a:off x="5018461" y="2101286"/>
          <a:ext cx="2663825" cy="454025"/>
        </p:xfrm>
        <a:graphic>
          <a:graphicData uri="http://schemas.openxmlformats.org/presentationml/2006/ole">
            <mc:AlternateContent xmlns:mc="http://schemas.openxmlformats.org/markup-compatibility/2006">
              <mc:Choice xmlns:v="urn:schemas-microsoft-com:vml" Requires="v">
                <p:oleObj spid="_x0000_s3646" name="Equation" r:id="rId15" imgW="1032840" imgH="164520" progId="">
                  <p:embed/>
                </p:oleObj>
              </mc:Choice>
              <mc:Fallback>
                <p:oleObj name="Equation" r:id="rId15" imgW="1032840" imgH="164520" progId="">
                  <p:embed/>
                  <p:pic>
                    <p:nvPicPr>
                      <p:cNvPr id="0" name="Picture 20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18461" y="2101286"/>
                        <a:ext cx="2663825"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079681438"/>
              </p:ext>
            </p:extLst>
          </p:nvPr>
        </p:nvGraphicFramePr>
        <p:xfrm>
          <a:off x="5018461" y="2999020"/>
          <a:ext cx="3216275" cy="1004887"/>
        </p:xfrm>
        <a:graphic>
          <a:graphicData uri="http://schemas.openxmlformats.org/presentationml/2006/ole">
            <mc:AlternateContent xmlns:mc="http://schemas.openxmlformats.org/markup-compatibility/2006">
              <mc:Choice xmlns:v="urn:schemas-microsoft-com:vml" Requires="v">
                <p:oleObj spid="_x0000_s3647" name="Equation" r:id="rId17" imgW="1243080" imgH="383760" progId="">
                  <p:embed/>
                </p:oleObj>
              </mc:Choice>
              <mc:Fallback>
                <p:oleObj name="Equation" r:id="rId17" imgW="1243080" imgH="383760" progId="">
                  <p:embed/>
                  <p:pic>
                    <p:nvPicPr>
                      <p:cNvPr id="0" name="Picture 20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8461" y="2999020"/>
                        <a:ext cx="3216275" cy="1004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193916669"/>
              </p:ext>
            </p:extLst>
          </p:nvPr>
        </p:nvGraphicFramePr>
        <p:xfrm>
          <a:off x="5018461" y="4456196"/>
          <a:ext cx="3248025" cy="1004888"/>
        </p:xfrm>
        <a:graphic>
          <a:graphicData uri="http://schemas.openxmlformats.org/presentationml/2006/ole">
            <mc:AlternateContent xmlns:mc="http://schemas.openxmlformats.org/markup-compatibility/2006">
              <mc:Choice xmlns:v="urn:schemas-microsoft-com:vml" Requires="v">
                <p:oleObj spid="_x0000_s3648" name="Equation" r:id="rId19" imgW="1261440" imgH="383760" progId="">
                  <p:embed/>
                </p:oleObj>
              </mc:Choice>
              <mc:Fallback>
                <p:oleObj name="Equation" r:id="rId19" imgW="1261440" imgH="383760" progId="">
                  <p:embed/>
                  <p:pic>
                    <p:nvPicPr>
                      <p:cNvPr id="0" name="Picture 20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18461" y="4456196"/>
                        <a:ext cx="3248025" cy="1004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277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lstStyle/>
          <a:p>
            <a:r>
              <a:rPr lang="en-US" dirty="0"/>
              <a:t>Lesson 7 </a:t>
            </a:r>
            <a:r>
              <a:rPr lang="en-US" dirty="0" err="1"/>
              <a:t>cw</a:t>
            </a:r>
            <a:r>
              <a:rPr lang="en-US" dirty="0"/>
              <a:t> #1-4</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Independent work packet</a:t>
            </a:r>
          </a:p>
          <a:p>
            <a:r>
              <a:rPr lang="en-US" dirty="0"/>
              <a:t>Linear equation practice</a:t>
            </a:r>
          </a:p>
          <a:p>
            <a:r>
              <a:rPr lang="en-US" dirty="0"/>
              <a:t>Slope practice</a:t>
            </a:r>
          </a:p>
          <a:p>
            <a:r>
              <a:rPr lang="en-US" dirty="0"/>
              <a:t>Exponents review </a:t>
            </a:r>
          </a:p>
          <a:p>
            <a:r>
              <a:rPr lang="en-US" dirty="0"/>
              <a:t>PARCC tasks</a:t>
            </a:r>
          </a:p>
          <a:p>
            <a:pPr marL="0" indent="0">
              <a:buNone/>
            </a:pPr>
            <a:endParaRPr lang="en-US" dirty="0"/>
          </a:p>
          <a:p>
            <a:endParaRPr lang="en-US" dirty="0"/>
          </a:p>
        </p:txBody>
      </p:sp>
    </p:spTree>
    <p:extLst>
      <p:ext uri="{BB962C8B-B14F-4D97-AF65-F5344CB8AC3E}">
        <p14:creationId xmlns:p14="http://schemas.microsoft.com/office/powerpoint/2010/main" val="2120427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829"/>
            <a:ext cx="8229600" cy="990600"/>
          </a:xfrm>
        </p:spPr>
        <p:txBody>
          <a:bodyPr/>
          <a:lstStyle/>
          <a:p>
            <a:r>
              <a:rPr lang="en-US" dirty="0"/>
              <a:t>Example 2</a:t>
            </a:r>
          </a:p>
        </p:txBody>
      </p:sp>
      <p:sp>
        <p:nvSpPr>
          <p:cNvPr id="4" name="TextBox 3"/>
          <p:cNvSpPr txBox="1"/>
          <p:nvPr/>
        </p:nvSpPr>
        <p:spPr>
          <a:xfrm>
            <a:off x="200297" y="953589"/>
            <a:ext cx="8654143" cy="1569660"/>
          </a:xfrm>
          <a:prstGeom prst="rect">
            <a:avLst/>
          </a:prstGeom>
          <a:noFill/>
        </p:spPr>
        <p:txBody>
          <a:bodyPr wrap="square" rtlCol="0">
            <a:spAutoFit/>
          </a:bodyPr>
          <a:lstStyle/>
          <a:p>
            <a:r>
              <a:rPr lang="en-US" sz="2400" dirty="0"/>
              <a:t>The object, a stone, is dropped from a height of 256 feet. It takes exactly 4 seconds for the stone to hit the ground. How far does it travel in the first 3 seconds? What about the last 3 seconds? Can we assume a constant speed?</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297" y="2546984"/>
            <a:ext cx="5052456" cy="214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986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58" y="295738"/>
            <a:ext cx="8229600" cy="990600"/>
          </a:xfrm>
        </p:spPr>
        <p:txBody>
          <a:bodyPr/>
          <a:lstStyle/>
          <a:p>
            <a:r>
              <a:rPr lang="en-US" dirty="0"/>
              <a:t>Discussion</a:t>
            </a:r>
          </a:p>
        </p:txBody>
      </p:sp>
      <p:sp>
        <p:nvSpPr>
          <p:cNvPr id="3" name="TextBox 2">
            <a:extLst>
              <a:ext uri="{FF2B5EF4-FFF2-40B4-BE49-F238E27FC236}">
                <a16:creationId xmlns:a16="http://schemas.microsoft.com/office/drawing/2014/main" id="{288068C3-C30D-B849-88A0-38C7ECD72294}"/>
              </a:ext>
            </a:extLst>
          </p:cNvPr>
          <p:cNvSpPr txBox="1"/>
          <p:nvPr/>
        </p:nvSpPr>
        <p:spPr>
          <a:xfrm>
            <a:off x="370703" y="1161535"/>
            <a:ext cx="8279027" cy="2954655"/>
          </a:xfrm>
          <a:prstGeom prst="rect">
            <a:avLst/>
          </a:prstGeom>
          <a:noFill/>
        </p:spPr>
        <p:txBody>
          <a:bodyPr wrap="square" rtlCol="0">
            <a:spAutoFit/>
          </a:bodyPr>
          <a:lstStyle/>
          <a:p>
            <a:pPr marL="285750" indent="-285750">
              <a:buFont typeface="Arial" panose="020B0604020202020204" pitchFamily="34" charset="0"/>
              <a:buChar char="•"/>
            </a:pPr>
            <a:r>
              <a:rPr lang="en-US" sz="2400" dirty="0"/>
              <a:t>Was one style of presentation easier to work with over the others? Does everyone agree?</a:t>
            </a:r>
            <a:br>
              <a:rPr lang="en-US" sz="2400" dirty="0"/>
            </a:br>
            <a:endParaRPr lang="en-US" sz="2400" dirty="0"/>
          </a:p>
          <a:p>
            <a:pPr marL="285750" indent="-285750">
              <a:buFont typeface="Arial" panose="020B0604020202020204" pitchFamily="34" charset="0"/>
              <a:buChar char="•"/>
            </a:pPr>
            <a:r>
              <a:rPr lang="en-US" sz="2400" dirty="0"/>
              <a:t>Was it easier to read off certain pieces of information about a linear function (its initial value, its constant rate of change, for instance) from one presentation of that function over another? </a:t>
            </a:r>
          </a:p>
          <a:p>
            <a:endParaRPr lang="en-US" dirty="0"/>
          </a:p>
        </p:txBody>
      </p:sp>
    </p:spTree>
    <p:extLst>
      <p:ext uri="{BB962C8B-B14F-4D97-AF65-F5344CB8AC3E}">
        <p14:creationId xmlns:p14="http://schemas.microsoft.com/office/powerpoint/2010/main" val="3247247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8</a:t>
            </a:r>
          </a:p>
        </p:txBody>
      </p:sp>
      <p:sp>
        <p:nvSpPr>
          <p:cNvPr id="3" name="Subtitle 2"/>
          <p:cNvSpPr>
            <a:spLocks noGrp="1"/>
          </p:cNvSpPr>
          <p:nvPr>
            <p:ph type="subTitle" idx="1"/>
          </p:nvPr>
        </p:nvSpPr>
        <p:spPr>
          <a:xfrm>
            <a:off x="685800" y="3505200"/>
            <a:ext cx="7848600" cy="1752600"/>
          </a:xfrm>
        </p:spPr>
        <p:txBody>
          <a:bodyPr/>
          <a:lstStyle/>
          <a:p>
            <a:r>
              <a:rPr lang="en-US" dirty="0"/>
              <a:t>Reminder, Workshop</a:t>
            </a:r>
          </a:p>
        </p:txBody>
      </p:sp>
    </p:spTree>
    <p:extLst>
      <p:ext uri="{BB962C8B-B14F-4D97-AF65-F5344CB8AC3E}">
        <p14:creationId xmlns:p14="http://schemas.microsoft.com/office/powerpoint/2010/main" val="2333142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8" y="69668"/>
            <a:ext cx="8229600" cy="990600"/>
          </a:xfrm>
        </p:spPr>
        <p:txBody>
          <a:bodyPr/>
          <a:lstStyle/>
          <a:p>
            <a:r>
              <a:rPr lang="en-US" dirty="0"/>
              <a:t>Recall </a:t>
            </a:r>
            <a:r>
              <a:rPr lang="mr-IN" dirty="0"/>
              <a:t>-</a:t>
            </a:r>
            <a:r>
              <a:rPr lang="en-US" dirty="0"/>
              <a:t> Linear Functions</a:t>
            </a:r>
          </a:p>
        </p:txBody>
      </p:sp>
      <p:sp>
        <p:nvSpPr>
          <p:cNvPr id="3" name="Content Placeholder 2"/>
          <p:cNvSpPr>
            <a:spLocks noGrp="1"/>
          </p:cNvSpPr>
          <p:nvPr>
            <p:ph idx="1"/>
          </p:nvPr>
        </p:nvSpPr>
        <p:spPr>
          <a:xfrm>
            <a:off x="1639646" y="2179584"/>
            <a:ext cx="2936240" cy="1316659"/>
          </a:xfrm>
        </p:spPr>
        <p:txBody>
          <a:bodyPr>
            <a:normAutofit/>
          </a:bodyPr>
          <a:lstStyle/>
          <a:p>
            <a:pPr marL="0" indent="0" algn="ctr">
              <a:buNone/>
            </a:pPr>
            <a:r>
              <a:rPr lang="en-US" dirty="0"/>
              <a:t>SLOPE</a:t>
            </a:r>
          </a:p>
          <a:p>
            <a:pPr marL="0" indent="0" algn="ctr">
              <a:buNone/>
            </a:pPr>
            <a:r>
              <a:rPr lang="en-US" dirty="0"/>
              <a:t>CONSTANT RATE</a:t>
            </a:r>
            <a:br>
              <a:rPr lang="en-US" dirty="0"/>
            </a:br>
            <a:r>
              <a:rPr lang="en-US" dirty="0"/>
              <a:t>RATE OF CHANGE</a:t>
            </a:r>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2331112"/>
              </p:ext>
            </p:extLst>
          </p:nvPr>
        </p:nvGraphicFramePr>
        <p:xfrm>
          <a:off x="2396193" y="652933"/>
          <a:ext cx="4433419" cy="1364129"/>
        </p:xfrm>
        <a:graphic>
          <a:graphicData uri="http://schemas.openxmlformats.org/presentationml/2006/ole">
            <mc:AlternateContent xmlns:mc="http://schemas.openxmlformats.org/markup-compatibility/2006">
              <mc:Choice xmlns:v="urn:schemas-microsoft-com:vml" Requires="v">
                <p:oleObj spid="_x0000_s4341" name="Equation" r:id="rId3" imgW="649080" imgH="191880" progId="">
                  <p:embed/>
                </p:oleObj>
              </mc:Choice>
              <mc:Fallback>
                <p:oleObj name="Equation" r:id="rId3" imgW="649080" imgH="191880" progId="">
                  <p:embed/>
                  <p:pic>
                    <p:nvPicPr>
                      <p:cNvPr id="0" name="Picture 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193" y="652933"/>
                        <a:ext cx="4433419" cy="13641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p:cNvCxnSpPr/>
          <p:nvPr/>
        </p:nvCxnSpPr>
        <p:spPr>
          <a:xfrm flipV="1">
            <a:off x="3864313" y="1718235"/>
            <a:ext cx="278278" cy="47629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2351277595"/>
              </p:ext>
            </p:extLst>
          </p:nvPr>
        </p:nvGraphicFramePr>
        <p:xfrm>
          <a:off x="1187263" y="3496243"/>
          <a:ext cx="695325" cy="897611"/>
        </p:xfrm>
        <a:graphic>
          <a:graphicData uri="http://schemas.openxmlformats.org/presentationml/2006/ole">
            <mc:AlternateContent xmlns:mc="http://schemas.openxmlformats.org/markup-compatibility/2006">
              <mc:Choice xmlns:v="urn:schemas-microsoft-com:vml" Requires="v">
                <p:oleObj spid="_x0000_s4342" name="Equation" r:id="rId5" imgW="292320" imgH="383760" progId="">
                  <p:embed/>
                </p:oleObj>
              </mc:Choice>
              <mc:Fallback>
                <p:oleObj name="Equation" r:id="rId5" imgW="292320" imgH="383760" progId="">
                  <p:embed/>
                  <p:pic>
                    <p:nvPicPr>
                      <p:cNvPr id="0" name="Picture 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263" y="3496243"/>
                        <a:ext cx="695325" cy="897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2"/>
          <p:cNvSpPr txBox="1">
            <a:spLocks/>
          </p:cNvSpPr>
          <p:nvPr/>
        </p:nvSpPr>
        <p:spPr>
          <a:xfrm>
            <a:off x="5899368" y="2269230"/>
            <a:ext cx="2936240" cy="1316659"/>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dirty="0"/>
              <a:t>Y-INTERCEPT</a:t>
            </a:r>
          </a:p>
          <a:p>
            <a:pPr marL="0" indent="0" algn="ctr">
              <a:buFont typeface="Arial" pitchFamily="34" charset="0"/>
              <a:buNone/>
            </a:pPr>
            <a:r>
              <a:rPr lang="en-US" dirty="0"/>
              <a:t>INITIAL VALUE</a:t>
            </a:r>
          </a:p>
          <a:p>
            <a:pPr marL="0" indent="0" algn="ctr">
              <a:buFont typeface="Arial" pitchFamily="34" charset="0"/>
              <a:buNone/>
            </a:pPr>
            <a:r>
              <a:rPr lang="en-US" dirty="0"/>
              <a:t>FIXED AMOUNT</a:t>
            </a:r>
          </a:p>
          <a:p>
            <a:pPr marL="0" indent="0">
              <a:buFont typeface="Arial" pitchFamily="34" charset="0"/>
              <a:buNone/>
            </a:pPr>
            <a:endParaRPr lang="en-US" dirty="0"/>
          </a:p>
        </p:txBody>
      </p:sp>
      <p:cxnSp>
        <p:nvCxnSpPr>
          <p:cNvPr id="12" name="Straight Arrow Connector 11"/>
          <p:cNvCxnSpPr/>
          <p:nvPr/>
        </p:nvCxnSpPr>
        <p:spPr>
          <a:xfrm flipH="1" flipV="1">
            <a:off x="6484471" y="1598706"/>
            <a:ext cx="1101688" cy="595819"/>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4280864957"/>
              </p:ext>
            </p:extLst>
          </p:nvPr>
        </p:nvGraphicFramePr>
        <p:xfrm>
          <a:off x="2291606" y="3496243"/>
          <a:ext cx="1042987" cy="985838"/>
        </p:xfrm>
        <a:graphic>
          <a:graphicData uri="http://schemas.openxmlformats.org/presentationml/2006/ole">
            <mc:AlternateContent xmlns:mc="http://schemas.openxmlformats.org/markup-compatibility/2006">
              <mc:Choice xmlns:v="urn:schemas-microsoft-com:vml" Requires="v">
                <p:oleObj spid="_x0000_s4343" name="Equation" r:id="rId7" imgW="447840" imgH="420480" progId="">
                  <p:embed/>
                </p:oleObj>
              </mc:Choice>
              <mc:Fallback>
                <p:oleObj name="Equation" r:id="rId7" imgW="447840" imgH="420480" progId="">
                  <p:embed/>
                  <p:pic>
                    <p:nvPicPr>
                      <p:cNvPr id="0" name="Picture 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1606" y="3496243"/>
                        <a:ext cx="1042987"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04841498"/>
              </p:ext>
            </p:extLst>
          </p:nvPr>
        </p:nvGraphicFramePr>
        <p:xfrm>
          <a:off x="3666938" y="3500539"/>
          <a:ext cx="1331913" cy="985838"/>
        </p:xfrm>
        <a:graphic>
          <a:graphicData uri="http://schemas.openxmlformats.org/presentationml/2006/ole">
            <mc:AlternateContent xmlns:mc="http://schemas.openxmlformats.org/markup-compatibility/2006">
              <mc:Choice xmlns:v="urn:schemas-microsoft-com:vml" Requires="v">
                <p:oleObj spid="_x0000_s4344" name="Equation" r:id="rId9" imgW="576000" imgH="420480" progId="">
                  <p:embed/>
                </p:oleObj>
              </mc:Choice>
              <mc:Fallback>
                <p:oleObj name="Equation" r:id="rId9" imgW="576000" imgH="420480" progId="">
                  <p:embed/>
                  <p:pic>
                    <p:nvPicPr>
                      <p:cNvPr id="0" name="Picture 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6938" y="3500539"/>
                        <a:ext cx="1331913"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51648" y="4795897"/>
            <a:ext cx="9092352" cy="1077218"/>
          </a:xfrm>
          <a:prstGeom prst="rect">
            <a:avLst/>
          </a:prstGeom>
          <a:noFill/>
        </p:spPr>
        <p:txBody>
          <a:bodyPr wrap="square" rtlCol="0">
            <a:spAutoFit/>
          </a:bodyPr>
          <a:lstStyle/>
          <a:p>
            <a:pPr marL="285750" indent="-285750">
              <a:buFont typeface="Arial"/>
              <a:buChar char="•"/>
            </a:pPr>
            <a:r>
              <a:rPr lang="en-US" sz="3200" dirty="0"/>
              <a:t>Linear functions have a constant rate of change</a:t>
            </a:r>
          </a:p>
          <a:p>
            <a:pPr marL="285750" indent="-285750">
              <a:buFont typeface="Arial"/>
              <a:buChar char="•"/>
            </a:pPr>
            <a:r>
              <a:rPr lang="en-US" sz="3200" dirty="0"/>
              <a:t>Nonlinear functions don’t</a:t>
            </a:r>
          </a:p>
        </p:txBody>
      </p:sp>
    </p:spTree>
    <p:extLst>
      <p:ext uri="{BB962C8B-B14F-4D97-AF65-F5344CB8AC3E}">
        <p14:creationId xmlns:p14="http://schemas.microsoft.com/office/powerpoint/2010/main" val="849929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60" y="193160"/>
            <a:ext cx="8229600" cy="990600"/>
          </a:xfrm>
        </p:spPr>
        <p:txBody>
          <a:bodyPr/>
          <a:lstStyle/>
          <a:p>
            <a:r>
              <a:rPr lang="en-US" dirty="0"/>
              <a:t>Linear Functions</a:t>
            </a:r>
          </a:p>
        </p:txBody>
      </p:sp>
      <p:graphicFrame>
        <p:nvGraphicFramePr>
          <p:cNvPr id="3" name="Table 2"/>
          <p:cNvGraphicFramePr>
            <a:graphicFrameLocks noGrp="1"/>
          </p:cNvGraphicFramePr>
          <p:nvPr/>
        </p:nvGraphicFramePr>
        <p:xfrm>
          <a:off x="531627" y="914402"/>
          <a:ext cx="8293395" cy="5380072"/>
        </p:xfrm>
        <a:graphic>
          <a:graphicData uri="http://schemas.openxmlformats.org/drawingml/2006/table">
            <a:tbl>
              <a:tblPr firstRow="1" bandRow="1">
                <a:tableStyleId>{5DA37D80-6434-44D0-A028-1B22A696006F}</a:tableStyleId>
              </a:tblPr>
              <a:tblGrid>
                <a:gridCol w="2764465">
                  <a:extLst>
                    <a:ext uri="{9D8B030D-6E8A-4147-A177-3AD203B41FA5}">
                      <a16:colId xmlns:a16="http://schemas.microsoft.com/office/drawing/2014/main" val="20000"/>
                    </a:ext>
                  </a:extLst>
                </a:gridCol>
                <a:gridCol w="2764465">
                  <a:extLst>
                    <a:ext uri="{9D8B030D-6E8A-4147-A177-3AD203B41FA5}">
                      <a16:colId xmlns:a16="http://schemas.microsoft.com/office/drawing/2014/main" val="20001"/>
                    </a:ext>
                  </a:extLst>
                </a:gridCol>
                <a:gridCol w="2764465">
                  <a:extLst>
                    <a:ext uri="{9D8B030D-6E8A-4147-A177-3AD203B41FA5}">
                      <a16:colId xmlns:a16="http://schemas.microsoft.com/office/drawing/2014/main" val="20002"/>
                    </a:ext>
                  </a:extLst>
                </a:gridCol>
              </a:tblGrid>
              <a:tr h="721958">
                <a:tc>
                  <a:txBody>
                    <a:bodyPr/>
                    <a:lstStyle/>
                    <a:p>
                      <a:endParaRPr lang="en-US" dirty="0"/>
                    </a:p>
                  </a:txBody>
                  <a:tcPr/>
                </a:tc>
                <a:tc>
                  <a:txBody>
                    <a:bodyPr/>
                    <a:lstStyle/>
                    <a:p>
                      <a:pPr algn="ctr"/>
                      <a:r>
                        <a:rPr lang="en-US" dirty="0"/>
                        <a:t>SLOPE</a:t>
                      </a:r>
                    </a:p>
                  </a:txBody>
                  <a:tcPr/>
                </a:tc>
                <a:tc>
                  <a:txBody>
                    <a:bodyPr/>
                    <a:lstStyle/>
                    <a:p>
                      <a:pPr algn="ctr"/>
                      <a:r>
                        <a:rPr lang="en-US" dirty="0"/>
                        <a:t>Y-INTERCEPT</a:t>
                      </a:r>
                    </a:p>
                  </a:txBody>
                  <a:tcPr/>
                </a:tc>
                <a:extLst>
                  <a:ext uri="{0D108BD9-81ED-4DB2-BD59-A6C34878D82A}">
                    <a16:rowId xmlns:a16="http://schemas.microsoft.com/office/drawing/2014/main" val="10000"/>
                  </a:ext>
                </a:extLst>
              </a:tr>
              <a:tr h="721958">
                <a:tc>
                  <a:txBody>
                    <a:bodyPr/>
                    <a:lstStyle/>
                    <a:p>
                      <a:pPr algn="ctr"/>
                      <a:r>
                        <a:rPr lang="en-US" dirty="0"/>
                        <a:t>GRAPH</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721958">
                <a:tc>
                  <a:txBody>
                    <a:bodyPr/>
                    <a:lstStyle/>
                    <a:p>
                      <a:pPr algn="ctr"/>
                      <a:r>
                        <a:rPr lang="en-US" dirty="0"/>
                        <a:t>TABLE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246120">
                <a:tc>
                  <a:txBody>
                    <a:bodyPr/>
                    <a:lstStyle/>
                    <a:p>
                      <a:pPr algn="ctr"/>
                      <a:r>
                        <a:rPr lang="en-US" dirty="0"/>
                        <a:t>Slope-Intercept</a:t>
                      </a:r>
                      <a:r>
                        <a:rPr lang="en-US" baseline="0" dirty="0"/>
                        <a:t> EQUATION</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721958">
                <a:tc>
                  <a:txBody>
                    <a:bodyPr/>
                    <a:lstStyle/>
                    <a:p>
                      <a:pPr algn="ctr"/>
                      <a:r>
                        <a:rPr lang="en-US" dirty="0"/>
                        <a:t>WORDS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1246120">
                <a:tc>
                  <a:txBody>
                    <a:bodyPr/>
                    <a:lstStyle/>
                    <a:p>
                      <a:pPr algn="ctr"/>
                      <a:r>
                        <a:rPr lang="en-US" dirty="0"/>
                        <a:t>Standard Form EQUATION</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lstStyle/>
          <a:p>
            <a:r>
              <a:rPr lang="en-US" dirty="0"/>
              <a:t>Lesson 7 </a:t>
            </a:r>
            <a:r>
              <a:rPr lang="en-US" dirty="0" err="1"/>
              <a:t>cw</a:t>
            </a:r>
            <a:r>
              <a:rPr lang="en-US" dirty="0"/>
              <a:t> #1-4</a:t>
            </a:r>
          </a:p>
          <a:p>
            <a:r>
              <a:rPr lang="en-US" dirty="0"/>
              <a:t>Lesson 8 </a:t>
            </a:r>
            <a:r>
              <a:rPr lang="en-US" dirty="0" err="1"/>
              <a:t>cw</a:t>
            </a:r>
            <a:r>
              <a:rPr lang="en-US" dirty="0"/>
              <a:t> #1-10</a:t>
            </a:r>
          </a:p>
          <a:p>
            <a:r>
              <a:rPr lang="en-US" dirty="0"/>
              <a:t>Exit ticket 7-8</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Independent work packet</a:t>
            </a:r>
          </a:p>
          <a:p>
            <a:r>
              <a:rPr lang="en-US" dirty="0"/>
              <a:t>Linear equation practice</a:t>
            </a:r>
          </a:p>
          <a:p>
            <a:r>
              <a:rPr lang="en-US" dirty="0"/>
              <a:t>Slope practice</a:t>
            </a:r>
          </a:p>
          <a:p>
            <a:r>
              <a:rPr lang="en-US" dirty="0"/>
              <a:t>Exponents review </a:t>
            </a:r>
          </a:p>
          <a:p>
            <a:r>
              <a:rPr lang="en-US" dirty="0"/>
              <a:t>PARCC tasks</a:t>
            </a:r>
          </a:p>
          <a:p>
            <a:pPr marL="0" indent="0">
              <a:buNone/>
            </a:pPr>
            <a:endParaRPr lang="en-US" dirty="0"/>
          </a:p>
          <a:p>
            <a:endParaRPr lang="en-US" dirty="0"/>
          </a:p>
        </p:txBody>
      </p:sp>
    </p:spTree>
    <p:extLst>
      <p:ext uri="{BB962C8B-B14F-4D97-AF65-F5344CB8AC3E}">
        <p14:creationId xmlns:p14="http://schemas.microsoft.com/office/powerpoint/2010/main" val="1949869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200" dirty="0"/>
              <a:t>Geometry Functions</a:t>
            </a:r>
          </a:p>
        </p:txBody>
      </p:sp>
      <p:sp>
        <p:nvSpPr>
          <p:cNvPr id="3" name="Subtitle 2"/>
          <p:cNvSpPr>
            <a:spLocks noGrp="1"/>
          </p:cNvSpPr>
          <p:nvPr>
            <p:ph type="subTitle" idx="1"/>
          </p:nvPr>
        </p:nvSpPr>
        <p:spPr/>
        <p:txBody>
          <a:bodyPr/>
          <a:lstStyle/>
          <a:p>
            <a:r>
              <a:rPr lang="en-US" dirty="0"/>
              <a:t>Eureka Math</a:t>
            </a:r>
          </a:p>
          <a:p>
            <a:r>
              <a:rPr lang="en-US" dirty="0"/>
              <a:t>8</a:t>
            </a:r>
            <a:r>
              <a:rPr lang="en-US" baseline="30000" dirty="0"/>
              <a:t>th</a:t>
            </a:r>
            <a:r>
              <a:rPr lang="en-US" dirty="0"/>
              <a:t> Grade Module 5</a:t>
            </a:r>
          </a:p>
          <a:p>
            <a:r>
              <a:rPr lang="en-US" dirty="0"/>
              <a:t>Topic B</a:t>
            </a:r>
          </a:p>
        </p:txBody>
      </p:sp>
    </p:spTree>
    <p:extLst>
      <p:ext uri="{BB962C8B-B14F-4D97-AF65-F5344CB8AC3E}">
        <p14:creationId xmlns:p14="http://schemas.microsoft.com/office/powerpoint/2010/main" val="3737890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9</a:t>
            </a:r>
          </a:p>
        </p:txBody>
      </p:sp>
      <p:sp>
        <p:nvSpPr>
          <p:cNvPr id="3" name="Subtitle 2"/>
          <p:cNvSpPr>
            <a:spLocks noGrp="1"/>
          </p:cNvSpPr>
          <p:nvPr>
            <p:ph type="subTitle" idx="1"/>
          </p:nvPr>
        </p:nvSpPr>
        <p:spPr>
          <a:xfrm>
            <a:off x="685800" y="3505200"/>
            <a:ext cx="7848600" cy="1752600"/>
          </a:xfrm>
        </p:spPr>
        <p:txBody>
          <a:bodyPr/>
          <a:lstStyle/>
          <a:p>
            <a:r>
              <a:rPr lang="en-US" dirty="0"/>
              <a:t>Notes, Examples(2), workshop</a:t>
            </a:r>
          </a:p>
        </p:txBody>
      </p:sp>
    </p:spTree>
    <p:extLst>
      <p:ext uri="{BB962C8B-B14F-4D97-AF65-F5344CB8AC3E}">
        <p14:creationId xmlns:p14="http://schemas.microsoft.com/office/powerpoint/2010/main" val="1288123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t>Notes – part 1</a:t>
            </a:r>
          </a:p>
        </p:txBody>
      </p:sp>
      <p:sp>
        <p:nvSpPr>
          <p:cNvPr id="3" name="Content Placeholder 2"/>
          <p:cNvSpPr>
            <a:spLocks noGrp="1"/>
          </p:cNvSpPr>
          <p:nvPr>
            <p:ph idx="1"/>
          </p:nvPr>
        </p:nvSpPr>
        <p:spPr>
          <a:xfrm>
            <a:off x="365760" y="1103812"/>
            <a:ext cx="8229600" cy="4876800"/>
          </a:xfrm>
        </p:spPr>
        <p:txBody>
          <a:bodyPr/>
          <a:lstStyle/>
          <a:p>
            <a:pPr marL="0" indent="0">
              <a:buNone/>
            </a:pPr>
            <a:r>
              <a:rPr lang="en-US" u="sng" dirty="0"/>
              <a:t>Area</a:t>
            </a:r>
            <a:r>
              <a:rPr lang="en-US" dirty="0"/>
              <a:t>– the space inside a 2-dimensional figure</a:t>
            </a:r>
          </a:p>
          <a:p>
            <a:pPr marL="0" indent="0">
              <a:buNone/>
            </a:pPr>
            <a:r>
              <a:rPr lang="en-US" u="sng" dirty="0"/>
              <a:t>Perimeter</a:t>
            </a:r>
            <a:r>
              <a:rPr lang="en-US" dirty="0"/>
              <a:t> - the distance around a 2-dimensional figure</a:t>
            </a:r>
          </a:p>
          <a:p>
            <a:pPr marL="0" indent="0">
              <a:buNone/>
            </a:pPr>
            <a:r>
              <a:rPr lang="en-US" u="sng" dirty="0"/>
              <a:t>Volume</a:t>
            </a:r>
            <a:r>
              <a:rPr lang="en-US" dirty="0"/>
              <a:t> - the space inside a 3-dimensional figure</a:t>
            </a:r>
          </a:p>
          <a:p>
            <a:pPr marL="0" indent="0">
              <a:buNone/>
            </a:pPr>
            <a:r>
              <a:rPr lang="en-US" u="sng" dirty="0"/>
              <a:t>Composite figure </a:t>
            </a:r>
            <a:r>
              <a:rPr lang="en-US" dirty="0"/>
              <a:t>- a figure made up of 2 or more traditional shapes joined by their sides/edges</a:t>
            </a:r>
          </a:p>
        </p:txBody>
      </p:sp>
    </p:spTree>
    <p:extLst>
      <p:ext uri="{BB962C8B-B14F-4D97-AF65-F5344CB8AC3E}">
        <p14:creationId xmlns:p14="http://schemas.microsoft.com/office/powerpoint/2010/main" val="3646426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8" y="74154"/>
            <a:ext cx="8229600" cy="990600"/>
          </a:xfrm>
        </p:spPr>
        <p:txBody>
          <a:bodyPr/>
          <a:lstStyle/>
          <a:p>
            <a:r>
              <a:rPr lang="en-US" dirty="0"/>
              <a:t>Notes – Formulas</a:t>
            </a:r>
          </a:p>
        </p:txBody>
      </p:sp>
      <p:sp>
        <p:nvSpPr>
          <p:cNvPr id="3" name="Content Placeholder 2"/>
          <p:cNvSpPr>
            <a:spLocks noGrp="1"/>
          </p:cNvSpPr>
          <p:nvPr>
            <p:ph idx="1"/>
          </p:nvPr>
        </p:nvSpPr>
        <p:spPr>
          <a:xfrm>
            <a:off x="156586" y="819932"/>
            <a:ext cx="8229600" cy="5858774"/>
          </a:xfrm>
        </p:spPr>
        <p:txBody>
          <a:bodyPr>
            <a:normAutofit/>
          </a:bodyPr>
          <a:lstStyle/>
          <a:p>
            <a:pPr marL="0" indent="0">
              <a:buNone/>
            </a:pPr>
            <a:r>
              <a:rPr lang="en-US" dirty="0"/>
              <a:t>Perimeter of rectangles/parallelograms: </a:t>
            </a:r>
            <a:br>
              <a:rPr lang="en-US" dirty="0"/>
            </a:br>
            <a:r>
              <a:rPr lang="en-US" dirty="0"/>
              <a:t>Perimeter of squares:</a:t>
            </a:r>
          </a:p>
          <a:p>
            <a:pPr marL="0" indent="0">
              <a:buNone/>
            </a:pPr>
            <a:r>
              <a:rPr lang="en-US" dirty="0"/>
              <a:t>Circumference of Circle:</a:t>
            </a:r>
          </a:p>
          <a:p>
            <a:pPr marL="0" indent="0">
              <a:buNone/>
            </a:pPr>
            <a:endParaRPr lang="en-US" dirty="0"/>
          </a:p>
          <a:p>
            <a:pPr marL="0" indent="0">
              <a:buNone/>
            </a:pPr>
            <a:r>
              <a:rPr lang="en-US" dirty="0"/>
              <a:t>Area of rectangles/parallelograms: </a:t>
            </a:r>
          </a:p>
          <a:p>
            <a:pPr marL="0" indent="0">
              <a:buNone/>
            </a:pPr>
            <a:r>
              <a:rPr lang="en-US" dirty="0"/>
              <a:t>Area of Squares:</a:t>
            </a:r>
          </a:p>
          <a:p>
            <a:pPr marL="0" indent="0">
              <a:buNone/>
            </a:pPr>
            <a:endParaRPr lang="en-US" dirty="0"/>
          </a:p>
          <a:p>
            <a:pPr marL="0" indent="0">
              <a:buNone/>
            </a:pPr>
            <a:r>
              <a:rPr lang="en-US" dirty="0"/>
              <a:t>Area of triangles:</a:t>
            </a:r>
          </a:p>
          <a:p>
            <a:pPr marL="0" indent="0">
              <a:buNone/>
            </a:pPr>
            <a:endParaRPr lang="en-US" dirty="0"/>
          </a:p>
          <a:p>
            <a:pPr marL="0" indent="0">
              <a:buNone/>
            </a:pPr>
            <a:r>
              <a:rPr lang="en-US" dirty="0"/>
              <a:t>Area of Circles: </a:t>
            </a:r>
          </a:p>
          <a:p>
            <a:pPr marL="0" indent="0">
              <a:buNone/>
            </a:pPr>
            <a:endParaRPr lang="en-US" dirty="0"/>
          </a:p>
          <a:p>
            <a:pPr marL="0" indent="0">
              <a:buNone/>
            </a:pPr>
            <a:r>
              <a:rPr lang="en-US" dirty="0"/>
              <a:t>Volume of rectangular prism:</a:t>
            </a:r>
          </a:p>
          <a:p>
            <a:pPr marL="0" indent="0">
              <a:buNone/>
            </a:pPr>
            <a:r>
              <a:rPr lang="en-US" dirty="0"/>
              <a:t>Volume of cube: </a:t>
            </a:r>
          </a:p>
        </p:txBody>
      </p:sp>
      <p:graphicFrame>
        <p:nvGraphicFramePr>
          <p:cNvPr id="4" name="Object 3"/>
          <p:cNvGraphicFramePr>
            <a:graphicFrameLocks noChangeAspect="1"/>
          </p:cNvGraphicFramePr>
          <p:nvPr>
            <p:extLst>
              <p:ext uri="{D42A27DB-BD31-4B8C-83A1-F6EECF244321}">
                <p14:modId xmlns:p14="http://schemas.microsoft.com/office/powerpoint/2010/main" val="4274900581"/>
              </p:ext>
            </p:extLst>
          </p:nvPr>
        </p:nvGraphicFramePr>
        <p:xfrm>
          <a:off x="5741057" y="863884"/>
          <a:ext cx="1868487" cy="452437"/>
        </p:xfrm>
        <a:graphic>
          <a:graphicData uri="http://schemas.openxmlformats.org/presentationml/2006/ole">
            <mc:AlternateContent xmlns:mc="http://schemas.openxmlformats.org/markup-compatibility/2006">
              <mc:Choice xmlns:v="urn:schemas-microsoft-com:vml" Requires="v">
                <p:oleObj spid="_x0000_s5634" name="Equation" r:id="rId3" imgW="722160" imgH="164520" progId="">
                  <p:embed/>
                </p:oleObj>
              </mc:Choice>
              <mc:Fallback>
                <p:oleObj name="Equation" r:id="rId3" imgW="722160" imgH="164520" progId="">
                  <p:embed/>
                  <p:pic>
                    <p:nvPicPr>
                      <p:cNvPr id="0" name="Picture 1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057" y="863884"/>
                        <a:ext cx="1868487"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59690160"/>
              </p:ext>
            </p:extLst>
          </p:nvPr>
        </p:nvGraphicFramePr>
        <p:xfrm>
          <a:off x="3319937" y="1236946"/>
          <a:ext cx="1128713" cy="419100"/>
        </p:xfrm>
        <a:graphic>
          <a:graphicData uri="http://schemas.openxmlformats.org/presentationml/2006/ole">
            <mc:AlternateContent xmlns:mc="http://schemas.openxmlformats.org/markup-compatibility/2006">
              <mc:Choice xmlns:v="urn:schemas-microsoft-com:vml" Requires="v">
                <p:oleObj spid="_x0000_s5635" name="Equation" r:id="rId5" imgW="429480" imgH="155160" progId="">
                  <p:embed/>
                </p:oleObj>
              </mc:Choice>
              <mc:Fallback>
                <p:oleObj name="Equation" r:id="rId5" imgW="429480" imgH="155160" progId="">
                  <p:embed/>
                  <p:pic>
                    <p:nvPicPr>
                      <p:cNvPr id="0" name="Picture 1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9937" y="1236946"/>
                        <a:ext cx="112871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36716220"/>
              </p:ext>
            </p:extLst>
          </p:nvPr>
        </p:nvGraphicFramePr>
        <p:xfrm>
          <a:off x="3760233" y="1656046"/>
          <a:ext cx="1287462" cy="419100"/>
        </p:xfrm>
        <a:graphic>
          <a:graphicData uri="http://schemas.openxmlformats.org/presentationml/2006/ole">
            <mc:AlternateContent xmlns:mc="http://schemas.openxmlformats.org/markup-compatibility/2006">
              <mc:Choice xmlns:v="urn:schemas-microsoft-com:vml" Requires="v">
                <p:oleObj spid="_x0000_s5636" name="Equation" r:id="rId7" imgW="493560" imgH="155160" progId="">
                  <p:embed/>
                </p:oleObj>
              </mc:Choice>
              <mc:Fallback>
                <p:oleObj name="Equation" r:id="rId7" imgW="493560" imgH="155160" progId="">
                  <p:embed/>
                  <p:pic>
                    <p:nvPicPr>
                      <p:cNvPr id="0" name="Picture 1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0233" y="1656046"/>
                        <a:ext cx="128746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1608194"/>
              </p:ext>
            </p:extLst>
          </p:nvPr>
        </p:nvGraphicFramePr>
        <p:xfrm>
          <a:off x="5051900" y="2510121"/>
          <a:ext cx="1095375" cy="450850"/>
        </p:xfrm>
        <a:graphic>
          <a:graphicData uri="http://schemas.openxmlformats.org/presentationml/2006/ole">
            <mc:AlternateContent xmlns:mc="http://schemas.openxmlformats.org/markup-compatibility/2006">
              <mc:Choice xmlns:v="urn:schemas-microsoft-com:vml" Requires="v">
                <p:oleObj spid="_x0000_s5637" name="Equation" r:id="rId9" imgW="420480" imgH="164520" progId="">
                  <p:embed/>
                </p:oleObj>
              </mc:Choice>
              <mc:Fallback>
                <p:oleObj name="Equation" r:id="rId9" imgW="420480" imgH="164520" progId="">
                  <p:embed/>
                  <p:pic>
                    <p:nvPicPr>
                      <p:cNvPr id="0" name="Picture 1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1900" y="2510121"/>
                        <a:ext cx="109537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19973944"/>
              </p:ext>
            </p:extLst>
          </p:nvPr>
        </p:nvGraphicFramePr>
        <p:xfrm>
          <a:off x="2741246" y="2883464"/>
          <a:ext cx="1030287" cy="515938"/>
        </p:xfrm>
        <a:graphic>
          <a:graphicData uri="http://schemas.openxmlformats.org/presentationml/2006/ole">
            <mc:AlternateContent xmlns:mc="http://schemas.openxmlformats.org/markup-compatibility/2006">
              <mc:Choice xmlns:v="urn:schemas-microsoft-com:vml" Requires="v">
                <p:oleObj spid="_x0000_s5638" name="Equation" r:id="rId11" imgW="393120" imgH="191880" progId="">
                  <p:embed/>
                </p:oleObj>
              </mc:Choice>
              <mc:Fallback>
                <p:oleObj name="Equation" r:id="rId11" imgW="393120" imgH="191880" progId="">
                  <p:embed/>
                  <p:pic>
                    <p:nvPicPr>
                      <p:cNvPr id="0" name="Picture 1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1246" y="2883464"/>
                        <a:ext cx="1030287"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14466533"/>
              </p:ext>
            </p:extLst>
          </p:nvPr>
        </p:nvGraphicFramePr>
        <p:xfrm>
          <a:off x="2594724" y="3532752"/>
          <a:ext cx="2189163" cy="1000125"/>
        </p:xfrm>
        <a:graphic>
          <a:graphicData uri="http://schemas.openxmlformats.org/presentationml/2006/ole">
            <mc:AlternateContent xmlns:mc="http://schemas.openxmlformats.org/markup-compatibility/2006">
              <mc:Choice xmlns:v="urn:schemas-microsoft-com:vml" Requires="v">
                <p:oleObj spid="_x0000_s5639" name="Equation" r:id="rId13" imgW="849960" imgH="383760" progId="">
                  <p:embed/>
                </p:oleObj>
              </mc:Choice>
              <mc:Fallback>
                <p:oleObj name="Equation" r:id="rId13" imgW="849960" imgH="383760" progId="">
                  <p:embed/>
                  <p:pic>
                    <p:nvPicPr>
                      <p:cNvPr id="0" name="Picture 1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94724" y="3532752"/>
                        <a:ext cx="2189163"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09852457"/>
              </p:ext>
            </p:extLst>
          </p:nvPr>
        </p:nvGraphicFramePr>
        <p:xfrm>
          <a:off x="2503586" y="4649603"/>
          <a:ext cx="1289050" cy="514350"/>
        </p:xfrm>
        <a:graphic>
          <a:graphicData uri="http://schemas.openxmlformats.org/presentationml/2006/ole">
            <mc:AlternateContent xmlns:mc="http://schemas.openxmlformats.org/markup-compatibility/2006">
              <mc:Choice xmlns:v="urn:schemas-microsoft-com:vml" Requires="v">
                <p:oleObj spid="_x0000_s5640" name="Equation" r:id="rId15" imgW="493560" imgH="191880" progId="">
                  <p:embed/>
                </p:oleObj>
              </mc:Choice>
              <mc:Fallback>
                <p:oleObj name="Equation" r:id="rId15" imgW="493560" imgH="191880" progId="">
                  <p:embed/>
                  <p:pic>
                    <p:nvPicPr>
                      <p:cNvPr id="0" name="Picture 1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3586" y="4649603"/>
                        <a:ext cx="128905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47650312"/>
              </p:ext>
            </p:extLst>
          </p:nvPr>
        </p:nvGraphicFramePr>
        <p:xfrm>
          <a:off x="4267767" y="5585291"/>
          <a:ext cx="1287463" cy="450850"/>
        </p:xfrm>
        <a:graphic>
          <a:graphicData uri="http://schemas.openxmlformats.org/presentationml/2006/ole">
            <mc:AlternateContent xmlns:mc="http://schemas.openxmlformats.org/markup-compatibility/2006">
              <mc:Choice xmlns:v="urn:schemas-microsoft-com:vml" Requires="v">
                <p:oleObj spid="_x0000_s5641" name="Equation" r:id="rId17" imgW="493560" imgH="164520" progId="">
                  <p:embed/>
                </p:oleObj>
              </mc:Choice>
              <mc:Fallback>
                <p:oleObj name="Equation" r:id="rId17" imgW="493560" imgH="164520" progId="">
                  <p:embed/>
                  <p:pic>
                    <p:nvPicPr>
                      <p:cNvPr id="0" name="Picture 15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67767" y="5585291"/>
                        <a:ext cx="1287463"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754897124"/>
              </p:ext>
            </p:extLst>
          </p:nvPr>
        </p:nvGraphicFramePr>
        <p:xfrm>
          <a:off x="2588843" y="5974882"/>
          <a:ext cx="1030287" cy="515937"/>
        </p:xfrm>
        <a:graphic>
          <a:graphicData uri="http://schemas.openxmlformats.org/presentationml/2006/ole">
            <mc:AlternateContent xmlns:mc="http://schemas.openxmlformats.org/markup-compatibility/2006">
              <mc:Choice xmlns:v="urn:schemas-microsoft-com:vml" Requires="v">
                <p:oleObj spid="_x0000_s5642" name="Equation" r:id="rId19" imgW="393120" imgH="191880" progId="">
                  <p:embed/>
                </p:oleObj>
              </mc:Choice>
              <mc:Fallback>
                <p:oleObj name="Equation" r:id="rId19" imgW="393120" imgH="191880" progId="">
                  <p:embed/>
                  <p:pic>
                    <p:nvPicPr>
                      <p:cNvPr id="0" name="Picture 15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88843" y="5974882"/>
                        <a:ext cx="1030287"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1560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8229600" cy="990600"/>
          </a:xfrm>
        </p:spPr>
        <p:txBody>
          <a:bodyPr/>
          <a:lstStyle/>
          <a:p>
            <a:r>
              <a:rPr lang="en-US" dirty="0"/>
              <a:t>Example 1 –Copy</a:t>
            </a:r>
          </a:p>
        </p:txBody>
      </p:sp>
      <p:sp>
        <p:nvSpPr>
          <p:cNvPr id="4" name="Content Placeholder 3"/>
          <p:cNvSpPr>
            <a:spLocks noGrp="1"/>
          </p:cNvSpPr>
          <p:nvPr>
            <p:ph idx="1"/>
          </p:nvPr>
        </p:nvSpPr>
        <p:spPr>
          <a:xfrm>
            <a:off x="138681" y="1051560"/>
            <a:ext cx="5551629" cy="5608732"/>
          </a:xfrm>
        </p:spPr>
        <p:txBody>
          <a:bodyPr>
            <a:normAutofit/>
          </a:bodyPr>
          <a:lstStyle/>
          <a:p>
            <a:pPr marL="457200" indent="-457200">
              <a:buAutoNum type="arabicParenR"/>
            </a:pPr>
            <a:r>
              <a:rPr lang="en-US" dirty="0"/>
              <a:t>What is the side length of the smaller, inner square?</a:t>
            </a:r>
            <a:br>
              <a:rPr lang="en-US" dirty="0"/>
            </a:br>
            <a:endParaRPr lang="en-US" dirty="0"/>
          </a:p>
          <a:p>
            <a:pPr marL="457200" indent="-457200">
              <a:buAutoNum type="arabicParenR"/>
            </a:pPr>
            <a:r>
              <a:rPr lang="en-US" dirty="0"/>
              <a:t>What is the area of the smaller, inner square?</a:t>
            </a:r>
            <a:br>
              <a:rPr lang="en-US" dirty="0"/>
            </a:br>
            <a:endParaRPr lang="en-US" dirty="0"/>
          </a:p>
          <a:p>
            <a:pPr marL="457200" indent="-457200">
              <a:buAutoNum type="arabicParenR"/>
            </a:pPr>
            <a:r>
              <a:rPr lang="en-US" dirty="0"/>
              <a:t>What is the length of the larger, outer square?</a:t>
            </a:r>
            <a:br>
              <a:rPr lang="en-US" dirty="0"/>
            </a:br>
            <a:endParaRPr lang="en-US" dirty="0"/>
          </a:p>
          <a:p>
            <a:pPr marL="457200" indent="-457200">
              <a:buAutoNum type="arabicParenR"/>
            </a:pPr>
            <a:r>
              <a:rPr lang="en-US" dirty="0"/>
              <a:t>What is the area of the larger, outer square?</a:t>
            </a:r>
            <a:br>
              <a:rPr lang="en-US" dirty="0"/>
            </a:br>
            <a:endParaRPr lang="en-US" dirty="0"/>
          </a:p>
          <a:p>
            <a:pPr marL="457200" indent="-457200">
              <a:buAutoNum type="arabicParenR"/>
            </a:pPr>
            <a:r>
              <a:rPr lang="en-US" dirty="0"/>
              <a:t>What is the area of the 1-inch border?</a:t>
            </a:r>
          </a:p>
          <a:p>
            <a:pPr marL="457200" indent="-457200">
              <a:buAutoNum type="arabicParenR"/>
            </a:pP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0310" y="918171"/>
            <a:ext cx="3229572" cy="3056181"/>
          </a:xfrm>
          <a:prstGeom prst="rect">
            <a:avLst/>
          </a:prstGeom>
          <a:noFill/>
          <a:ln>
            <a:noFill/>
          </a:ln>
        </p:spPr>
      </p:pic>
    </p:spTree>
    <p:extLst>
      <p:ext uri="{BB962C8B-B14F-4D97-AF65-F5344CB8AC3E}">
        <p14:creationId xmlns:p14="http://schemas.microsoft.com/office/powerpoint/2010/main" val="97048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829"/>
            <a:ext cx="8229600" cy="990600"/>
          </a:xfrm>
        </p:spPr>
        <p:txBody>
          <a:bodyPr/>
          <a:lstStyle/>
          <a:p>
            <a:r>
              <a:rPr lang="en-US" dirty="0"/>
              <a:t>Video</a:t>
            </a:r>
          </a:p>
        </p:txBody>
      </p:sp>
      <p:sp>
        <p:nvSpPr>
          <p:cNvPr id="4" name="TextBox 3"/>
          <p:cNvSpPr txBox="1"/>
          <p:nvPr/>
        </p:nvSpPr>
        <p:spPr>
          <a:xfrm>
            <a:off x="169817" y="892629"/>
            <a:ext cx="7981405" cy="830997"/>
          </a:xfrm>
          <a:prstGeom prst="rect">
            <a:avLst/>
          </a:prstGeom>
          <a:noFill/>
        </p:spPr>
        <p:txBody>
          <a:bodyPr wrap="square" rtlCol="0">
            <a:spAutoFit/>
          </a:bodyPr>
          <a:lstStyle/>
          <a:p>
            <a:r>
              <a:rPr lang="en-US" sz="2400" dirty="0">
                <a:hlinkClick r:id="rId2"/>
              </a:rPr>
              <a:t>http://www.youtube.com/watch?v=KrX_zLuwOvc</a:t>
            </a:r>
            <a:endParaRPr lang="en-US" sz="2400" dirty="0"/>
          </a:p>
          <a:p>
            <a:endParaRPr lang="en-US" sz="2400"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t="3746" b="2601"/>
          <a:stretch/>
        </p:blipFill>
        <p:spPr bwMode="auto">
          <a:xfrm>
            <a:off x="1592580" y="1569720"/>
            <a:ext cx="5875020" cy="47396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70932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8229600" cy="990600"/>
          </a:xfrm>
        </p:spPr>
        <p:txBody>
          <a:bodyPr/>
          <a:lstStyle/>
          <a:p>
            <a:r>
              <a:rPr lang="en-US" dirty="0"/>
              <a:t>Example 2 –Copy</a:t>
            </a:r>
          </a:p>
        </p:txBody>
      </p:sp>
      <p:sp>
        <p:nvSpPr>
          <p:cNvPr id="4" name="Content Placeholder 3"/>
          <p:cNvSpPr>
            <a:spLocks noGrp="1"/>
          </p:cNvSpPr>
          <p:nvPr>
            <p:ph idx="1"/>
          </p:nvPr>
        </p:nvSpPr>
        <p:spPr>
          <a:xfrm>
            <a:off x="138680" y="3131366"/>
            <a:ext cx="4313791" cy="972937"/>
          </a:xfrm>
        </p:spPr>
        <p:txBody>
          <a:bodyPr>
            <a:normAutofit/>
          </a:bodyPr>
          <a:lstStyle/>
          <a:p>
            <a:pPr marL="0" indent="0">
              <a:buNone/>
            </a:pPr>
            <a:r>
              <a:rPr lang="en-US" dirty="0"/>
              <a:t>What is the volume of this prism?</a:t>
            </a:r>
          </a:p>
        </p:txBody>
      </p:sp>
      <p:sp>
        <p:nvSpPr>
          <p:cNvPr id="3" name="Cube 2"/>
          <p:cNvSpPr/>
          <p:nvPr/>
        </p:nvSpPr>
        <p:spPr>
          <a:xfrm>
            <a:off x="567764" y="1098176"/>
            <a:ext cx="2823883" cy="1180353"/>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ube 4"/>
          <p:cNvSpPr/>
          <p:nvPr/>
        </p:nvSpPr>
        <p:spPr>
          <a:xfrm>
            <a:off x="5554531" y="1098176"/>
            <a:ext cx="2823883" cy="1180353"/>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227104" y="3131366"/>
            <a:ext cx="3672668" cy="830997"/>
          </a:xfrm>
          <a:prstGeom prst="rect">
            <a:avLst/>
          </a:prstGeom>
        </p:spPr>
        <p:txBody>
          <a:bodyPr wrap="square">
            <a:spAutoFit/>
          </a:bodyPr>
          <a:lstStyle/>
          <a:p>
            <a:r>
              <a:rPr lang="en-US" sz="2400" dirty="0"/>
              <a:t>What is the height of the prism?</a:t>
            </a:r>
          </a:p>
        </p:txBody>
      </p:sp>
      <p:sp>
        <p:nvSpPr>
          <p:cNvPr id="7" name="TextBox 6">
            <a:extLst>
              <a:ext uri="{FF2B5EF4-FFF2-40B4-BE49-F238E27FC236}">
                <a16:creationId xmlns:a16="http://schemas.microsoft.com/office/drawing/2014/main" id="{E95495C0-5E78-E846-A9B1-36B3E27FD0EA}"/>
              </a:ext>
            </a:extLst>
          </p:cNvPr>
          <p:cNvSpPr txBox="1"/>
          <p:nvPr/>
        </p:nvSpPr>
        <p:spPr>
          <a:xfrm>
            <a:off x="3391647" y="1458097"/>
            <a:ext cx="1060824" cy="369332"/>
          </a:xfrm>
          <a:prstGeom prst="rect">
            <a:avLst/>
          </a:prstGeom>
          <a:noFill/>
        </p:spPr>
        <p:txBody>
          <a:bodyPr wrap="square" rtlCol="0">
            <a:spAutoFit/>
          </a:bodyPr>
          <a:lstStyle/>
          <a:p>
            <a:r>
              <a:rPr lang="en-US" dirty="0"/>
              <a:t>h = 4cm</a:t>
            </a:r>
          </a:p>
        </p:txBody>
      </p:sp>
      <p:sp>
        <p:nvSpPr>
          <p:cNvPr id="8" name="TextBox 7">
            <a:extLst>
              <a:ext uri="{FF2B5EF4-FFF2-40B4-BE49-F238E27FC236}">
                <a16:creationId xmlns:a16="http://schemas.microsoft.com/office/drawing/2014/main" id="{A3D1CB94-5138-8E4F-901A-19AACB91EDB5}"/>
              </a:ext>
            </a:extLst>
          </p:cNvPr>
          <p:cNvSpPr txBox="1"/>
          <p:nvPr/>
        </p:nvSpPr>
        <p:spPr>
          <a:xfrm>
            <a:off x="1234751" y="2278529"/>
            <a:ext cx="1224244" cy="369332"/>
          </a:xfrm>
          <a:prstGeom prst="rect">
            <a:avLst/>
          </a:prstGeom>
          <a:noFill/>
        </p:spPr>
        <p:txBody>
          <a:bodyPr wrap="square" rtlCol="0">
            <a:spAutoFit/>
          </a:bodyPr>
          <a:lstStyle/>
          <a:p>
            <a:r>
              <a:rPr lang="en-US" dirty="0"/>
              <a:t>L = 10cm</a:t>
            </a:r>
          </a:p>
        </p:txBody>
      </p:sp>
      <p:sp>
        <p:nvSpPr>
          <p:cNvPr id="9" name="TextBox 8">
            <a:extLst>
              <a:ext uri="{FF2B5EF4-FFF2-40B4-BE49-F238E27FC236}">
                <a16:creationId xmlns:a16="http://schemas.microsoft.com/office/drawing/2014/main" id="{71B27F8B-05C9-3F4E-9AD4-2F5AED909431}"/>
              </a:ext>
            </a:extLst>
          </p:cNvPr>
          <p:cNvSpPr txBox="1"/>
          <p:nvPr/>
        </p:nvSpPr>
        <p:spPr>
          <a:xfrm>
            <a:off x="3172109" y="2002684"/>
            <a:ext cx="1060824" cy="369332"/>
          </a:xfrm>
          <a:prstGeom prst="rect">
            <a:avLst/>
          </a:prstGeom>
          <a:noFill/>
        </p:spPr>
        <p:txBody>
          <a:bodyPr wrap="square" rtlCol="0">
            <a:spAutoFit/>
          </a:bodyPr>
          <a:lstStyle/>
          <a:p>
            <a:r>
              <a:rPr lang="en-US" dirty="0"/>
              <a:t>w = 3cm</a:t>
            </a:r>
          </a:p>
        </p:txBody>
      </p:sp>
      <p:sp>
        <p:nvSpPr>
          <p:cNvPr id="10" name="TextBox 9">
            <a:extLst>
              <a:ext uri="{FF2B5EF4-FFF2-40B4-BE49-F238E27FC236}">
                <a16:creationId xmlns:a16="http://schemas.microsoft.com/office/drawing/2014/main" id="{414888C2-4331-F740-AF08-2EB49B13A34A}"/>
              </a:ext>
            </a:extLst>
          </p:cNvPr>
          <p:cNvSpPr txBox="1"/>
          <p:nvPr/>
        </p:nvSpPr>
        <p:spPr>
          <a:xfrm>
            <a:off x="7254519" y="1032610"/>
            <a:ext cx="1350695" cy="369332"/>
          </a:xfrm>
          <a:prstGeom prst="rect">
            <a:avLst/>
          </a:prstGeom>
          <a:noFill/>
        </p:spPr>
        <p:txBody>
          <a:bodyPr wrap="square" rtlCol="0">
            <a:spAutoFit/>
          </a:bodyPr>
          <a:lstStyle/>
          <a:p>
            <a:r>
              <a:rPr lang="en-US" dirty="0"/>
              <a:t>w = 4cm</a:t>
            </a:r>
          </a:p>
        </p:txBody>
      </p:sp>
      <p:sp>
        <p:nvSpPr>
          <p:cNvPr id="11" name="TextBox 10">
            <a:extLst>
              <a:ext uri="{FF2B5EF4-FFF2-40B4-BE49-F238E27FC236}">
                <a16:creationId xmlns:a16="http://schemas.microsoft.com/office/drawing/2014/main" id="{27AF20A3-12AD-A444-B7D6-890DBF452434}"/>
              </a:ext>
            </a:extLst>
          </p:cNvPr>
          <p:cNvSpPr txBox="1"/>
          <p:nvPr/>
        </p:nvSpPr>
        <p:spPr>
          <a:xfrm>
            <a:off x="6211742" y="2278529"/>
            <a:ext cx="1251072" cy="369332"/>
          </a:xfrm>
          <a:prstGeom prst="rect">
            <a:avLst/>
          </a:prstGeom>
          <a:noFill/>
        </p:spPr>
        <p:txBody>
          <a:bodyPr wrap="square" rtlCol="0">
            <a:spAutoFit/>
          </a:bodyPr>
          <a:lstStyle/>
          <a:p>
            <a:r>
              <a:rPr lang="en-US" dirty="0"/>
              <a:t>L = 15cm</a:t>
            </a:r>
          </a:p>
        </p:txBody>
      </p:sp>
      <p:sp>
        <p:nvSpPr>
          <p:cNvPr id="12" name="TextBox 11">
            <a:extLst>
              <a:ext uri="{FF2B5EF4-FFF2-40B4-BE49-F238E27FC236}">
                <a16:creationId xmlns:a16="http://schemas.microsoft.com/office/drawing/2014/main" id="{7E31484D-8F6D-8D4E-AA5A-768316E146D7}"/>
              </a:ext>
            </a:extLst>
          </p:cNvPr>
          <p:cNvSpPr txBox="1"/>
          <p:nvPr/>
        </p:nvSpPr>
        <p:spPr>
          <a:xfrm>
            <a:off x="6215530" y="1668815"/>
            <a:ext cx="1458016" cy="369332"/>
          </a:xfrm>
          <a:prstGeom prst="rect">
            <a:avLst/>
          </a:prstGeom>
          <a:noFill/>
        </p:spPr>
        <p:txBody>
          <a:bodyPr wrap="square" rtlCol="0">
            <a:spAutoFit/>
          </a:bodyPr>
          <a:lstStyle/>
          <a:p>
            <a:r>
              <a:rPr lang="en-US" dirty="0"/>
              <a:t>V = 300cm</a:t>
            </a:r>
            <a:r>
              <a:rPr lang="en-US" baseline="30000" dirty="0"/>
              <a:t>3</a:t>
            </a:r>
          </a:p>
        </p:txBody>
      </p:sp>
    </p:spTree>
    <p:extLst>
      <p:ext uri="{BB962C8B-B14F-4D97-AF65-F5344CB8AC3E}">
        <p14:creationId xmlns:p14="http://schemas.microsoft.com/office/powerpoint/2010/main" val="3759686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7 &amp; 8</a:t>
            </a:r>
          </a:p>
          <a:p>
            <a:r>
              <a:rPr lang="en-US" dirty="0"/>
              <a:t>Lesson 9 </a:t>
            </a:r>
            <a:r>
              <a:rPr lang="en-US" dirty="0" err="1"/>
              <a:t>cw</a:t>
            </a:r>
            <a:r>
              <a:rPr lang="en-US" dirty="0"/>
              <a:t> #1-9</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Independent work packet</a:t>
            </a:r>
          </a:p>
          <a:p>
            <a:r>
              <a:rPr lang="en-US" dirty="0"/>
              <a:t>Linear equation practice</a:t>
            </a:r>
          </a:p>
          <a:p>
            <a:r>
              <a:rPr lang="en-US" dirty="0"/>
              <a:t>Slope practice</a:t>
            </a:r>
          </a:p>
          <a:p>
            <a:r>
              <a:rPr lang="en-US" dirty="0"/>
              <a:t>Exponents review </a:t>
            </a:r>
          </a:p>
          <a:p>
            <a:r>
              <a:rPr lang="en-US" dirty="0"/>
              <a:t>PARCC tasks</a:t>
            </a:r>
          </a:p>
          <a:p>
            <a:pPr marL="0" indent="0">
              <a:buNone/>
            </a:pPr>
            <a:endParaRPr lang="en-US" dirty="0"/>
          </a:p>
          <a:p>
            <a:endParaRPr lang="en-US" dirty="0"/>
          </a:p>
        </p:txBody>
      </p:sp>
    </p:spTree>
    <p:extLst>
      <p:ext uri="{BB962C8B-B14F-4D97-AF65-F5344CB8AC3E}">
        <p14:creationId xmlns:p14="http://schemas.microsoft.com/office/powerpoint/2010/main" val="26127961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10</a:t>
            </a:r>
          </a:p>
        </p:txBody>
      </p:sp>
      <p:sp>
        <p:nvSpPr>
          <p:cNvPr id="3" name="Subtitle 2"/>
          <p:cNvSpPr>
            <a:spLocks noGrp="1"/>
          </p:cNvSpPr>
          <p:nvPr>
            <p:ph type="subTitle" idx="1"/>
          </p:nvPr>
        </p:nvSpPr>
        <p:spPr>
          <a:xfrm>
            <a:off x="685800" y="3505200"/>
            <a:ext cx="7848600" cy="1752600"/>
          </a:xfrm>
        </p:spPr>
        <p:txBody>
          <a:bodyPr/>
          <a:lstStyle/>
          <a:p>
            <a:r>
              <a:rPr lang="en-US" dirty="0"/>
              <a:t>Opening, Notes, Example, workshop</a:t>
            </a:r>
          </a:p>
        </p:txBody>
      </p:sp>
    </p:spTree>
    <p:extLst>
      <p:ext uri="{BB962C8B-B14F-4D97-AF65-F5344CB8AC3E}">
        <p14:creationId xmlns:p14="http://schemas.microsoft.com/office/powerpoint/2010/main" val="33303501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75846"/>
            <a:ext cx="8229600" cy="990600"/>
          </a:xfrm>
        </p:spPr>
        <p:txBody>
          <a:bodyPr/>
          <a:lstStyle/>
          <a:p>
            <a:r>
              <a:rPr lang="en-US" dirty="0"/>
              <a:t>Opening</a:t>
            </a:r>
          </a:p>
        </p:txBody>
      </p:sp>
      <p:sp>
        <p:nvSpPr>
          <p:cNvPr id="3" name="Content Placeholder 2"/>
          <p:cNvSpPr>
            <a:spLocks noGrp="1"/>
          </p:cNvSpPr>
          <p:nvPr>
            <p:ph idx="1"/>
          </p:nvPr>
        </p:nvSpPr>
        <p:spPr>
          <a:xfrm>
            <a:off x="365760" y="881389"/>
            <a:ext cx="8229600" cy="618308"/>
          </a:xfrm>
        </p:spPr>
        <p:txBody>
          <a:bodyPr/>
          <a:lstStyle/>
          <a:p>
            <a:pPr marL="0" indent="0">
              <a:buNone/>
            </a:pPr>
            <a:r>
              <a:rPr lang="en-US" dirty="0"/>
              <a:t>Write an equation to determine the volume of these figures.</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107" y="1458277"/>
            <a:ext cx="2426653" cy="2199323"/>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1430" y="1574482"/>
            <a:ext cx="2462849" cy="2235518"/>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107" y="4156075"/>
            <a:ext cx="2521268" cy="2133600"/>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6694" y="4014470"/>
            <a:ext cx="2389505" cy="2416810"/>
          </a:xfrm>
          <a:prstGeom prst="rect">
            <a:avLst/>
          </a:prstGeom>
          <a:noFill/>
          <a:ln>
            <a:noFill/>
          </a:ln>
        </p:spPr>
      </p:pic>
    </p:spTree>
    <p:extLst>
      <p:ext uri="{BB962C8B-B14F-4D97-AF65-F5344CB8AC3E}">
        <p14:creationId xmlns:p14="http://schemas.microsoft.com/office/powerpoint/2010/main" val="704568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0207" y="429895"/>
            <a:ext cx="2084705" cy="1883410"/>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2889678" y="1002268"/>
                <a:ext cx="28464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𝑉</m:t>
                      </m:r>
                      <m:r>
                        <a:rPr lang="en-US" i="1">
                          <a:latin typeface="Cambria Math"/>
                        </a:rPr>
                        <m:t>=</m:t>
                      </m:r>
                      <m:d>
                        <m:dPr>
                          <m:ctrlPr>
                            <a:rPr lang="en-US" i="1">
                              <a:latin typeface="Cambria Math" panose="02040503050406030204" pitchFamily="18" charset="0"/>
                            </a:rPr>
                          </m:ctrlPr>
                        </m:dPr>
                        <m:e>
                          <m:r>
                            <m:rPr>
                              <m:sty m:val="p"/>
                            </m:rPr>
                            <a:rPr lang="en-US">
                              <a:latin typeface="Cambria Math"/>
                            </a:rPr>
                            <m:t>area</m:t>
                          </m:r>
                          <m:r>
                            <a:rPr lang="en-US">
                              <a:latin typeface="Cambria Math"/>
                            </a:rPr>
                            <m:t> </m:t>
                          </m:r>
                          <m:r>
                            <m:rPr>
                              <m:sty m:val="p"/>
                            </m:rPr>
                            <a:rPr lang="en-US">
                              <a:latin typeface="Cambria Math"/>
                            </a:rPr>
                            <m:t>of</m:t>
                          </m:r>
                          <m:r>
                            <a:rPr lang="en-US">
                              <a:latin typeface="Cambria Math"/>
                            </a:rPr>
                            <m:t> </m:t>
                          </m:r>
                          <m:r>
                            <m:rPr>
                              <m:sty m:val="p"/>
                            </m:rPr>
                            <a:rPr lang="en-US">
                              <a:latin typeface="Cambria Math"/>
                            </a:rPr>
                            <m:t>base</m:t>
                          </m:r>
                        </m:e>
                      </m:d>
                      <m:r>
                        <a:rPr lang="en-US">
                          <a:latin typeface="Cambria Math"/>
                        </a:rPr>
                        <m:t>∙</m:t>
                      </m:r>
                      <m:r>
                        <m:rPr>
                          <m:sty m:val="p"/>
                        </m:rPr>
                        <a:rPr lang="en-US">
                          <a:latin typeface="Cambria Math"/>
                        </a:rPr>
                        <m:t>height</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889678" y="1002268"/>
                <a:ext cx="2846484" cy="369332"/>
              </a:xfrm>
              <a:prstGeom prst="rect">
                <a:avLst/>
              </a:prstGeom>
              <a:blipFill rotWithShape="1">
                <a:blip r:embed="rId3" cstate="print"/>
                <a:stretch>
                  <a:fillRect b="-13115"/>
                </a:stretch>
              </a:blipFill>
            </p:spPr>
            <p:txBody>
              <a:bodyPr/>
              <a:lstStyle/>
              <a:p>
                <a:r>
                  <a:rPr lang="en-US">
                    <a:noFill/>
                  </a:rPr>
                  <a:t> </a:t>
                </a:r>
              </a:p>
            </p:txBody>
          </p:sp>
        </mc:Fallback>
      </mc:AlternateContent>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984" y="2724150"/>
            <a:ext cx="2371408" cy="2198370"/>
          </a:xfrm>
          <a:prstGeom prst="rect">
            <a:avLst/>
          </a:prstGeom>
          <a:noFill/>
          <a:ln>
            <a:noFill/>
          </a:ln>
        </p:spPr>
      </p:pic>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0288" y="2498724"/>
            <a:ext cx="1836421" cy="2027555"/>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5625256" y="4553188"/>
                <a:ext cx="28464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𝑉</m:t>
                      </m:r>
                      <m:r>
                        <a:rPr lang="en-US" i="1">
                          <a:latin typeface="Cambria Math"/>
                        </a:rPr>
                        <m:t>=</m:t>
                      </m:r>
                      <m:d>
                        <m:dPr>
                          <m:ctrlPr>
                            <a:rPr lang="en-US" i="1">
                              <a:latin typeface="Cambria Math" panose="02040503050406030204" pitchFamily="18" charset="0"/>
                            </a:rPr>
                          </m:ctrlPr>
                        </m:dPr>
                        <m:e>
                          <m:r>
                            <m:rPr>
                              <m:sty m:val="p"/>
                            </m:rPr>
                            <a:rPr lang="en-US">
                              <a:latin typeface="Cambria Math"/>
                            </a:rPr>
                            <m:t>area</m:t>
                          </m:r>
                          <m:r>
                            <a:rPr lang="en-US">
                              <a:latin typeface="Cambria Math"/>
                            </a:rPr>
                            <m:t> </m:t>
                          </m:r>
                          <m:r>
                            <m:rPr>
                              <m:sty m:val="p"/>
                            </m:rPr>
                            <a:rPr lang="en-US">
                              <a:latin typeface="Cambria Math"/>
                            </a:rPr>
                            <m:t>of</m:t>
                          </m:r>
                          <m:r>
                            <a:rPr lang="en-US">
                              <a:latin typeface="Cambria Math"/>
                            </a:rPr>
                            <m:t> </m:t>
                          </m:r>
                          <m:r>
                            <m:rPr>
                              <m:sty m:val="p"/>
                            </m:rPr>
                            <a:rPr lang="en-US">
                              <a:latin typeface="Cambria Math"/>
                            </a:rPr>
                            <m:t>base</m:t>
                          </m:r>
                        </m:e>
                      </m:d>
                      <m:r>
                        <a:rPr lang="en-US">
                          <a:latin typeface="Cambria Math"/>
                        </a:rPr>
                        <m:t>∙</m:t>
                      </m:r>
                      <m:r>
                        <m:rPr>
                          <m:sty m:val="p"/>
                        </m:rPr>
                        <a:rPr lang="en-US">
                          <a:latin typeface="Cambria Math"/>
                        </a:rPr>
                        <m:t>height</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625256" y="4553188"/>
                <a:ext cx="2846484" cy="369332"/>
              </a:xfrm>
              <a:prstGeom prst="rect">
                <a:avLst/>
              </a:prstGeom>
              <a:blipFill rotWithShape="1">
                <a:blip r:embed="rId6" cstate="print"/>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459728" y="4968240"/>
                <a:ext cx="22783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m:t>
                      </m:r>
                      <m:r>
                        <a:rPr lang="en-US" sz="2800" b="0" i="1" smtClean="0">
                          <a:latin typeface="Cambria Math"/>
                          <a:ea typeface="Cambria Math"/>
                        </a:rPr>
                        <m:t>𝜋</m:t>
                      </m:r>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𝑟</m:t>
                          </m:r>
                        </m:e>
                        <m:sup>
                          <m:r>
                            <a:rPr lang="en-US" sz="2800" b="0" i="1" smtClean="0">
                              <a:latin typeface="Cambria Math"/>
                              <a:ea typeface="Cambria Math"/>
                            </a:rPr>
                            <m:t>2</m:t>
                          </m:r>
                        </m:sup>
                      </m:sSup>
                      <m:r>
                        <a:rPr lang="en-US" sz="2800" b="0" i="1" smtClean="0">
                          <a:latin typeface="Cambria Math"/>
                          <a:ea typeface="Cambria Math"/>
                        </a:rPr>
                        <m:t>)</m:t>
                      </m:r>
                      <m:r>
                        <a:rPr lang="en-US" sz="2800" b="0" i="1" smtClean="0">
                          <a:latin typeface="Cambria Math"/>
                          <a:ea typeface="Cambria Math"/>
                        </a:rPr>
                        <m:t>h</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5459728" y="4968240"/>
                <a:ext cx="2278380" cy="523220"/>
              </a:xfrm>
              <a:prstGeom prst="rect">
                <a:avLst/>
              </a:prstGeom>
              <a:blipFill rotWithShape="1">
                <a:blip r:embed="rId7" cstate="print"/>
                <a:stretch>
                  <a:fillRect/>
                </a:stretch>
              </a:blipFill>
            </p:spPr>
            <p:txBody>
              <a:bodyPr/>
              <a:lstStyle/>
              <a:p>
                <a:r>
                  <a:rPr lang="en-US">
                    <a:noFill/>
                  </a:rPr>
                  <a:t> </a:t>
                </a:r>
              </a:p>
            </p:txBody>
          </p:sp>
        </mc:Fallback>
      </mc:AlternateContent>
      <p:sp>
        <p:nvSpPr>
          <p:cNvPr id="8" name="TextBox 7"/>
          <p:cNvSpPr txBox="1"/>
          <p:nvPr/>
        </p:nvSpPr>
        <p:spPr>
          <a:xfrm>
            <a:off x="609600" y="4737854"/>
            <a:ext cx="3261360" cy="923330"/>
          </a:xfrm>
          <a:prstGeom prst="rect">
            <a:avLst/>
          </a:prstGeom>
          <a:noFill/>
        </p:spPr>
        <p:txBody>
          <a:bodyPr wrap="square" rtlCol="0">
            <a:spAutoFit/>
          </a:bodyPr>
          <a:lstStyle/>
          <a:p>
            <a:r>
              <a:rPr lang="en-US" dirty="0"/>
              <a:t>Don’t know HOW to calculate the area of the base, but the volume would still be </a:t>
            </a:r>
            <a:r>
              <a:rPr lang="en-US" dirty="0" err="1"/>
              <a:t>Bh</a:t>
            </a:r>
            <a:r>
              <a:rPr lang="en-US" dirty="0"/>
              <a:t>.</a:t>
            </a:r>
          </a:p>
        </p:txBody>
      </p:sp>
    </p:spTree>
    <p:extLst>
      <p:ext uri="{BB962C8B-B14F-4D97-AF65-F5344CB8AC3E}">
        <p14:creationId xmlns:p14="http://schemas.microsoft.com/office/powerpoint/2010/main" val="42423585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1378266"/>
            <a:ext cx="5360784" cy="3117534"/>
          </a:xfrm>
          <a:prstGeom prst="rect">
            <a:avLst/>
          </a:prstGeom>
          <a:noFill/>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
        <p:nvSpPr>
          <p:cNvPr id="3" name="Rectangle 2"/>
          <p:cNvSpPr/>
          <p:nvPr/>
        </p:nvSpPr>
        <p:spPr>
          <a:xfrm>
            <a:off x="5391264" y="587572"/>
            <a:ext cx="3390672" cy="369332"/>
          </a:xfrm>
          <a:prstGeom prst="rect">
            <a:avLst/>
          </a:prstGeom>
        </p:spPr>
        <p:txBody>
          <a:bodyPr wrap="none">
            <a:spAutoFit/>
          </a:bodyPr>
          <a:lstStyle/>
          <a:p>
            <a:r>
              <a:rPr lang="en-US" u="sng" dirty="0">
                <a:hlinkClick r:id="rId3"/>
              </a:rPr>
              <a:t>http://youtu.be/0ZACAU4SGyM</a:t>
            </a:r>
            <a:endParaRPr lang="en-US" dirty="0"/>
          </a:p>
        </p:txBody>
      </p:sp>
      <p:sp>
        <p:nvSpPr>
          <p:cNvPr id="4" name="TextBox 3"/>
          <p:cNvSpPr txBox="1"/>
          <p:nvPr/>
        </p:nvSpPr>
        <p:spPr>
          <a:xfrm>
            <a:off x="1661160" y="4831080"/>
            <a:ext cx="6918960" cy="646331"/>
          </a:xfrm>
          <a:prstGeom prst="rect">
            <a:avLst/>
          </a:prstGeom>
          <a:noFill/>
        </p:spPr>
        <p:txBody>
          <a:bodyPr wrap="square" rtlCol="0">
            <a:spAutoFit/>
          </a:bodyPr>
          <a:lstStyle/>
          <a:p>
            <a:r>
              <a:rPr lang="en-US" dirty="0"/>
              <a:t>Since it took 3 cones to fill the cylinder, the volume is 1/3 that of a cylinder with the same base.</a:t>
            </a:r>
          </a:p>
        </p:txBody>
      </p:sp>
      <mc:AlternateContent xmlns:mc="http://schemas.openxmlformats.org/markup-compatibility/2006" xmlns:a14="http://schemas.microsoft.com/office/drawing/2010/main">
        <mc:Choice Requires="a14">
          <p:sp>
            <p:nvSpPr>
              <p:cNvPr id="5" name="TextBox 4"/>
              <p:cNvSpPr txBox="1"/>
              <p:nvPr/>
            </p:nvSpPr>
            <p:spPr>
              <a:xfrm>
                <a:off x="4135853" y="5477411"/>
                <a:ext cx="227838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3</m:t>
                          </m:r>
                        </m:den>
                      </m:f>
                      <m:r>
                        <a:rPr lang="en-US" sz="2800" b="0" i="1" smtClean="0">
                          <a:latin typeface="Cambria Math"/>
                          <a:ea typeface="Cambria Math"/>
                        </a:rPr>
                        <m:t>𝜋</m:t>
                      </m:r>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𝑟</m:t>
                          </m:r>
                        </m:e>
                        <m:sup>
                          <m:r>
                            <a:rPr lang="en-US" sz="2800" b="0" i="1" smtClean="0">
                              <a:latin typeface="Cambria Math"/>
                              <a:ea typeface="Cambria Math"/>
                            </a:rPr>
                            <m:t>2</m:t>
                          </m:r>
                        </m:sup>
                      </m:sSup>
                      <m:r>
                        <a:rPr lang="en-US" sz="2800" b="0" i="1" smtClean="0">
                          <a:latin typeface="Cambria Math"/>
                          <a:ea typeface="Cambria Math"/>
                        </a:rPr>
                        <m:t>h</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4135853" y="5477411"/>
                <a:ext cx="2278380" cy="898964"/>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3161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8" y="74154"/>
            <a:ext cx="8229600" cy="990600"/>
          </a:xfrm>
        </p:spPr>
        <p:txBody>
          <a:bodyPr/>
          <a:lstStyle/>
          <a:p>
            <a:r>
              <a:rPr lang="en-US" dirty="0"/>
              <a:t>Notes – Volume</a:t>
            </a:r>
          </a:p>
        </p:txBody>
      </p:sp>
      <p:sp>
        <p:nvSpPr>
          <p:cNvPr id="3" name="Content Placeholder 2"/>
          <p:cNvSpPr>
            <a:spLocks noGrp="1"/>
          </p:cNvSpPr>
          <p:nvPr>
            <p:ph idx="1"/>
          </p:nvPr>
        </p:nvSpPr>
        <p:spPr>
          <a:xfrm>
            <a:off x="156586" y="819932"/>
            <a:ext cx="8229600" cy="5858774"/>
          </a:xfrm>
        </p:spPr>
        <p:txBody>
          <a:bodyPr>
            <a:normAutofit/>
          </a:bodyPr>
          <a:lstStyle/>
          <a:p>
            <a:pPr marL="0" indent="0">
              <a:buNone/>
            </a:pPr>
            <a:r>
              <a:rPr lang="en-US" dirty="0"/>
              <a:t>Volume of upright figures is found but calculating the area of the base, B, and multiplying it by the height.</a:t>
            </a:r>
          </a:p>
          <a:p>
            <a:pPr marL="0" indent="0">
              <a:buNone/>
            </a:pPr>
            <a:endParaRPr lang="en-US" dirty="0"/>
          </a:p>
          <a:p>
            <a:pPr marL="0" indent="0">
              <a:buNone/>
            </a:pPr>
            <a:r>
              <a:rPr lang="en-US" dirty="0"/>
              <a:t>Volume of rectangular prism:</a:t>
            </a:r>
          </a:p>
          <a:p>
            <a:pPr marL="0" indent="0">
              <a:buNone/>
            </a:pPr>
            <a:r>
              <a:rPr lang="en-US" dirty="0"/>
              <a:t>Volume of cube: </a:t>
            </a:r>
          </a:p>
          <a:p>
            <a:pPr marL="0" indent="0">
              <a:buNone/>
            </a:pPr>
            <a:r>
              <a:rPr lang="en-US" dirty="0"/>
              <a:t>Volume of cylinder:</a:t>
            </a:r>
          </a:p>
          <a:p>
            <a:pPr marL="0" indent="0">
              <a:buNone/>
            </a:pPr>
            <a:endParaRPr lang="en-US" dirty="0"/>
          </a:p>
          <a:p>
            <a:pPr marL="0" indent="0">
              <a:buNone/>
            </a:pPr>
            <a:r>
              <a:rPr lang="en-US" dirty="0"/>
              <a:t>Volume of cone:</a:t>
            </a:r>
          </a:p>
          <a:p>
            <a:pPr marL="0" indent="0">
              <a:buNone/>
            </a:pPr>
            <a:endParaRPr lang="en-US" dirty="0"/>
          </a:p>
          <a:p>
            <a:pPr marL="0" indent="0">
              <a:buNone/>
            </a:pPr>
            <a:endParaRPr lang="en-US" dirty="0"/>
          </a:p>
          <a:p>
            <a:pPr marL="0" indent="0">
              <a:buNone/>
            </a:pPr>
            <a:r>
              <a:rPr lang="en-US" dirty="0"/>
              <a:t>Diameter – distance all the way across circle</a:t>
            </a:r>
          </a:p>
          <a:p>
            <a:pPr marL="0" indent="0">
              <a:buNone/>
            </a:pPr>
            <a:r>
              <a:rPr lang="en-US" dirty="0"/>
              <a:t>Radius – distance from center to outside of circle; half diameter </a:t>
            </a:r>
          </a:p>
        </p:txBody>
      </p:sp>
      <p:graphicFrame>
        <p:nvGraphicFramePr>
          <p:cNvPr id="11" name="Object 10"/>
          <p:cNvGraphicFramePr>
            <a:graphicFrameLocks noChangeAspect="1"/>
          </p:cNvGraphicFramePr>
          <p:nvPr>
            <p:extLst>
              <p:ext uri="{D42A27DB-BD31-4B8C-83A1-F6EECF244321}">
                <p14:modId xmlns:p14="http://schemas.microsoft.com/office/powerpoint/2010/main" val="3864268004"/>
              </p:ext>
            </p:extLst>
          </p:nvPr>
        </p:nvGraphicFramePr>
        <p:xfrm>
          <a:off x="4267767" y="2110571"/>
          <a:ext cx="1287463" cy="450850"/>
        </p:xfrm>
        <a:graphic>
          <a:graphicData uri="http://schemas.openxmlformats.org/presentationml/2006/ole">
            <mc:AlternateContent xmlns:mc="http://schemas.openxmlformats.org/markup-compatibility/2006">
              <mc:Choice xmlns:v="urn:schemas-microsoft-com:vml" Requires="v">
                <p:oleObj spid="_x0000_s6253" name="Equation" r:id="rId3" imgW="493560" imgH="164520" progId="">
                  <p:embed/>
                </p:oleObj>
              </mc:Choice>
              <mc:Fallback>
                <p:oleObj name="Equation" r:id="rId3" imgW="493560" imgH="164520" progId="">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767" y="2110571"/>
                        <a:ext cx="1287463"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829105585"/>
              </p:ext>
            </p:extLst>
          </p:nvPr>
        </p:nvGraphicFramePr>
        <p:xfrm>
          <a:off x="2503586" y="2439202"/>
          <a:ext cx="1030287" cy="515937"/>
        </p:xfrm>
        <a:graphic>
          <a:graphicData uri="http://schemas.openxmlformats.org/presentationml/2006/ole">
            <mc:AlternateContent xmlns:mc="http://schemas.openxmlformats.org/markup-compatibility/2006">
              <mc:Choice xmlns:v="urn:schemas-microsoft-com:vml" Requires="v">
                <p:oleObj spid="_x0000_s6254" name="Equation" r:id="rId5" imgW="393120" imgH="191880" progId="">
                  <p:embed/>
                </p:oleObj>
              </mc:Choice>
              <mc:Fallback>
                <p:oleObj name="Equation" r:id="rId5" imgW="393120" imgH="191880" progId="">
                  <p:embed/>
                  <p:pic>
                    <p:nvPicPr>
                      <p:cNvPr id="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3586" y="2439202"/>
                        <a:ext cx="1030287"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2537460" y="2926080"/>
                <a:ext cx="22783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m:t>
                      </m:r>
                      <m:r>
                        <a:rPr lang="en-US" sz="2800" b="0" i="1" smtClean="0">
                          <a:latin typeface="Cambria Math"/>
                          <a:ea typeface="Cambria Math"/>
                        </a:rPr>
                        <m:t>𝜋</m:t>
                      </m:r>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𝑟</m:t>
                          </m:r>
                        </m:e>
                        <m:sup>
                          <m:r>
                            <a:rPr lang="en-US" sz="2800" b="0" i="1" smtClean="0">
                              <a:latin typeface="Cambria Math"/>
                              <a:ea typeface="Cambria Math"/>
                            </a:rPr>
                            <m:t>2</m:t>
                          </m:r>
                        </m:sup>
                      </m:sSup>
                      <m:r>
                        <a:rPr lang="en-US" sz="2800" b="0" i="1" smtClean="0">
                          <a:latin typeface="Cambria Math"/>
                          <a:ea typeface="Cambria Math"/>
                        </a:rPr>
                        <m:t>h</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537460" y="2926080"/>
                <a:ext cx="2278380" cy="523220"/>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337533" y="3568690"/>
                <a:ext cx="227838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3</m:t>
                          </m:r>
                        </m:den>
                      </m:f>
                      <m:r>
                        <a:rPr lang="en-US" sz="2800" b="0" i="1" smtClean="0">
                          <a:latin typeface="Cambria Math"/>
                          <a:ea typeface="Cambria Math"/>
                        </a:rPr>
                        <m:t>𝜋</m:t>
                      </m:r>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𝑟</m:t>
                          </m:r>
                        </m:e>
                        <m:sup>
                          <m:r>
                            <a:rPr lang="en-US" sz="2800" b="0" i="1" smtClean="0">
                              <a:latin typeface="Cambria Math"/>
                              <a:ea typeface="Cambria Math"/>
                            </a:rPr>
                            <m:t>2</m:t>
                          </m:r>
                        </m:sup>
                      </m:sSup>
                      <m:r>
                        <a:rPr lang="en-US" sz="2800" b="0" i="1" smtClean="0">
                          <a:latin typeface="Cambria Math"/>
                          <a:ea typeface="Cambria Math"/>
                        </a:rPr>
                        <m:t>h</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337533" y="3568690"/>
                <a:ext cx="2278380" cy="898964"/>
              </a:xfrm>
              <a:prstGeom prst="rect">
                <a:avLst/>
              </a:prstGeom>
              <a:blipFill rotWithShape="1">
                <a:blip r:embed="rId8"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254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sym typeface="Wingdings" panose="05000000000000000000" pitchFamily="2" charset="2"/>
              </a:rPr>
              <a:t>Example</a:t>
            </a:r>
            <a:endParaRPr lang="en-US" dirty="0"/>
          </a:p>
        </p:txBody>
      </p:sp>
      <p:sp>
        <p:nvSpPr>
          <p:cNvPr id="3" name="Content Placeholder 2"/>
          <p:cNvSpPr>
            <a:spLocks noGrp="1"/>
          </p:cNvSpPr>
          <p:nvPr>
            <p:ph idx="1"/>
          </p:nvPr>
        </p:nvSpPr>
        <p:spPr>
          <a:xfrm>
            <a:off x="365760" y="1103812"/>
            <a:ext cx="8229600" cy="618308"/>
          </a:xfrm>
        </p:spPr>
        <p:txBody>
          <a:bodyPr/>
          <a:lstStyle/>
          <a:p>
            <a:pPr marL="0" indent="0">
              <a:buNone/>
            </a:pPr>
            <a:r>
              <a:rPr lang="en-US" dirty="0"/>
              <a:t>Write an equation to determine the volume of these figures.</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069" y="2085340"/>
            <a:ext cx="2980691" cy="2943860"/>
          </a:xfrm>
          <a:prstGeom prst="rect">
            <a:avLst/>
          </a:prstGeom>
          <a:noFill/>
          <a:ln>
            <a:noFill/>
          </a:ln>
        </p:spPr>
      </p:pic>
      <p:pic>
        <p:nvPicPr>
          <p:cNvPr id="7170" name="Picture 2" descr="Image result for cone radius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1799" t="36965" r="33868" b="9569"/>
          <a:stretch/>
        </p:blipFill>
        <p:spPr bwMode="auto">
          <a:xfrm>
            <a:off x="5394960" y="1965960"/>
            <a:ext cx="2622776" cy="30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507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normAutofit lnSpcReduction="10000"/>
          </a:bodyPr>
          <a:lstStyle/>
          <a:p>
            <a:r>
              <a:rPr lang="en-US" dirty="0"/>
              <a:t>Lesson 10 </a:t>
            </a:r>
            <a:r>
              <a:rPr lang="en-US" dirty="0" err="1"/>
              <a:t>cw</a:t>
            </a:r>
            <a:r>
              <a:rPr lang="en-US" dirty="0"/>
              <a:t> #1-5</a:t>
            </a:r>
          </a:p>
          <a:p>
            <a:r>
              <a:rPr lang="en-US" dirty="0"/>
              <a:t>Lesson 9 </a:t>
            </a:r>
            <a:r>
              <a:rPr lang="en-US" dirty="0" err="1"/>
              <a:t>cw</a:t>
            </a:r>
            <a:r>
              <a:rPr lang="en-US" dirty="0"/>
              <a:t> #1-9</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normAutofit lnSpcReduction="10000"/>
          </a:bodyPr>
          <a:lstStyle/>
          <a:p>
            <a:r>
              <a:rPr lang="en-US" dirty="0"/>
              <a:t>Khan academy</a:t>
            </a:r>
          </a:p>
          <a:p>
            <a:r>
              <a:rPr lang="en-US" dirty="0"/>
              <a:t>Independent work packet</a:t>
            </a:r>
          </a:p>
          <a:p>
            <a:r>
              <a:rPr lang="en-US" dirty="0"/>
              <a:t>Linear equation practice</a:t>
            </a:r>
          </a:p>
          <a:p>
            <a:r>
              <a:rPr lang="en-US" dirty="0"/>
              <a:t>Slope practice</a:t>
            </a:r>
          </a:p>
          <a:p>
            <a:r>
              <a:rPr lang="en-US" dirty="0"/>
              <a:t>Exponents review </a:t>
            </a:r>
          </a:p>
          <a:p>
            <a:r>
              <a:rPr lang="en-US" dirty="0"/>
              <a:t>PARCC tasks</a:t>
            </a:r>
          </a:p>
          <a:p>
            <a:r>
              <a:rPr lang="en-US" dirty="0"/>
              <a:t>Complete all </a:t>
            </a:r>
            <a:r>
              <a:rPr lang="en-US" dirty="0" err="1"/>
              <a:t>cw</a:t>
            </a:r>
            <a:r>
              <a:rPr lang="en-US" dirty="0"/>
              <a:t> and </a:t>
            </a:r>
            <a:r>
              <a:rPr lang="en-US" dirty="0" err="1"/>
              <a:t>hw</a:t>
            </a:r>
            <a:endParaRPr lang="en-US" dirty="0"/>
          </a:p>
          <a:p>
            <a:r>
              <a:rPr lang="en-US" dirty="0"/>
              <a:t>Notes sheet</a:t>
            </a:r>
          </a:p>
          <a:p>
            <a:r>
              <a:rPr lang="en-US" dirty="0"/>
              <a:t>Folder organize</a:t>
            </a:r>
          </a:p>
          <a:p>
            <a:pPr marL="0" indent="0">
              <a:buNone/>
            </a:pPr>
            <a:endParaRPr lang="en-US" dirty="0"/>
          </a:p>
          <a:p>
            <a:endParaRPr lang="en-US" dirty="0"/>
          </a:p>
        </p:txBody>
      </p:sp>
    </p:spTree>
    <p:extLst>
      <p:ext uri="{BB962C8B-B14F-4D97-AF65-F5344CB8AC3E}">
        <p14:creationId xmlns:p14="http://schemas.microsoft.com/office/powerpoint/2010/main" val="39078285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11</a:t>
            </a:r>
          </a:p>
        </p:txBody>
      </p:sp>
      <p:sp>
        <p:nvSpPr>
          <p:cNvPr id="3" name="Subtitle 2"/>
          <p:cNvSpPr>
            <a:spLocks noGrp="1"/>
          </p:cNvSpPr>
          <p:nvPr>
            <p:ph type="subTitle" idx="1"/>
          </p:nvPr>
        </p:nvSpPr>
        <p:spPr>
          <a:xfrm>
            <a:off x="685800" y="3505200"/>
            <a:ext cx="7848600" cy="1752600"/>
          </a:xfrm>
        </p:spPr>
        <p:txBody>
          <a:bodyPr/>
          <a:lstStyle/>
          <a:p>
            <a:r>
              <a:rPr lang="en-US" dirty="0"/>
              <a:t>Opening, Notes, Example, workshop</a:t>
            </a:r>
          </a:p>
        </p:txBody>
      </p:sp>
    </p:spTree>
    <p:extLst>
      <p:ext uri="{BB962C8B-B14F-4D97-AF65-F5344CB8AC3E}">
        <p14:creationId xmlns:p14="http://schemas.microsoft.com/office/powerpoint/2010/main" val="3969362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829"/>
            <a:ext cx="8229600" cy="990600"/>
          </a:xfrm>
        </p:spPr>
        <p:txBody>
          <a:bodyPr/>
          <a:lstStyle/>
          <a:p>
            <a:r>
              <a:rPr lang="en-US" dirty="0"/>
              <a:t>Example 2</a:t>
            </a:r>
          </a:p>
        </p:txBody>
      </p:sp>
      <p:sp>
        <p:nvSpPr>
          <p:cNvPr id="4" name="TextBox 3"/>
          <p:cNvSpPr txBox="1"/>
          <p:nvPr/>
        </p:nvSpPr>
        <p:spPr>
          <a:xfrm>
            <a:off x="200297" y="953589"/>
            <a:ext cx="8654143" cy="1569660"/>
          </a:xfrm>
          <a:prstGeom prst="rect">
            <a:avLst/>
          </a:prstGeom>
          <a:noFill/>
        </p:spPr>
        <p:txBody>
          <a:bodyPr wrap="square" rtlCol="0">
            <a:spAutoFit/>
          </a:bodyPr>
          <a:lstStyle/>
          <a:p>
            <a:r>
              <a:rPr lang="en-US" sz="2400" dirty="0"/>
              <a:t>The object, a stone, is dropped from a height of 256 feet. It takes exactly 4 seconds for the stone to hit the ground. How far does it travel in the first 3 seconds? What about the last 3 seconds? Can we assume a constant speed?</a:t>
            </a:r>
          </a:p>
        </p:txBody>
      </p:sp>
      <p:grpSp>
        <p:nvGrpSpPr>
          <p:cNvPr id="5" name="Group 4"/>
          <p:cNvGrpSpPr/>
          <p:nvPr/>
        </p:nvGrpSpPr>
        <p:grpSpPr>
          <a:xfrm>
            <a:off x="444137" y="2523249"/>
            <a:ext cx="5052456" cy="2146936"/>
            <a:chOff x="1846217" y="2523249"/>
            <a:chExt cx="5052456" cy="2146936"/>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6217" y="2523249"/>
              <a:ext cx="5052456" cy="214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03520" y="2987040"/>
              <a:ext cx="1082040" cy="369332"/>
            </a:xfrm>
            <a:prstGeom prst="rect">
              <a:avLst/>
            </a:prstGeom>
            <a:noFill/>
          </p:spPr>
          <p:txBody>
            <a:bodyPr wrap="square" rtlCol="0">
              <a:spAutoFit/>
            </a:bodyPr>
            <a:lstStyle/>
            <a:p>
              <a:r>
                <a:rPr lang="en-US" b="1" dirty="0"/>
                <a:t>16</a:t>
              </a:r>
            </a:p>
          </p:txBody>
        </p:sp>
        <p:sp>
          <p:nvSpPr>
            <p:cNvPr id="6" name="TextBox 5"/>
            <p:cNvSpPr txBox="1"/>
            <p:nvPr/>
          </p:nvSpPr>
          <p:spPr>
            <a:xfrm>
              <a:off x="5318760" y="3368040"/>
              <a:ext cx="1082040" cy="369332"/>
            </a:xfrm>
            <a:prstGeom prst="rect">
              <a:avLst/>
            </a:prstGeom>
            <a:noFill/>
          </p:spPr>
          <p:txBody>
            <a:bodyPr wrap="square" rtlCol="0">
              <a:spAutoFit/>
            </a:bodyPr>
            <a:lstStyle/>
            <a:p>
              <a:r>
                <a:rPr lang="en-US" b="1" dirty="0"/>
                <a:t>64</a:t>
              </a:r>
            </a:p>
          </p:txBody>
        </p:sp>
        <p:sp>
          <p:nvSpPr>
            <p:cNvPr id="7" name="TextBox 6"/>
            <p:cNvSpPr txBox="1"/>
            <p:nvPr/>
          </p:nvSpPr>
          <p:spPr>
            <a:xfrm>
              <a:off x="5288280" y="3810000"/>
              <a:ext cx="1082040" cy="369332"/>
            </a:xfrm>
            <a:prstGeom prst="rect">
              <a:avLst/>
            </a:prstGeom>
            <a:noFill/>
          </p:spPr>
          <p:txBody>
            <a:bodyPr wrap="square" rtlCol="0">
              <a:spAutoFit/>
            </a:bodyPr>
            <a:lstStyle/>
            <a:p>
              <a:r>
                <a:rPr lang="en-US" b="1" dirty="0"/>
                <a:t>144</a:t>
              </a:r>
            </a:p>
          </p:txBody>
        </p:sp>
        <p:sp>
          <p:nvSpPr>
            <p:cNvPr id="8" name="TextBox 7"/>
            <p:cNvSpPr txBox="1"/>
            <p:nvPr/>
          </p:nvSpPr>
          <p:spPr>
            <a:xfrm>
              <a:off x="5288280" y="4221480"/>
              <a:ext cx="1082040" cy="369332"/>
            </a:xfrm>
            <a:prstGeom prst="rect">
              <a:avLst/>
            </a:prstGeom>
            <a:noFill/>
          </p:spPr>
          <p:txBody>
            <a:bodyPr wrap="square" rtlCol="0">
              <a:spAutoFit/>
            </a:bodyPr>
            <a:lstStyle/>
            <a:p>
              <a:r>
                <a:rPr lang="en-US" b="1" dirty="0"/>
                <a:t>256</a:t>
              </a:r>
            </a:p>
          </p:txBody>
        </p:sp>
      </p:grpSp>
    </p:spTree>
    <p:extLst>
      <p:ext uri="{BB962C8B-B14F-4D97-AF65-F5344CB8AC3E}">
        <p14:creationId xmlns:p14="http://schemas.microsoft.com/office/powerpoint/2010/main" val="37559291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sym typeface="Wingdings" panose="05000000000000000000" pitchFamily="2" charset="2"/>
              </a:rPr>
              <a:t>Opener</a:t>
            </a:r>
            <a:endParaRPr lang="en-US" dirty="0"/>
          </a:p>
        </p:txBody>
      </p:sp>
      <p:sp>
        <p:nvSpPr>
          <p:cNvPr id="3" name="Content Placeholder 2"/>
          <p:cNvSpPr>
            <a:spLocks noGrp="1"/>
          </p:cNvSpPr>
          <p:nvPr>
            <p:ph idx="1"/>
          </p:nvPr>
        </p:nvSpPr>
        <p:spPr>
          <a:xfrm>
            <a:off x="365760" y="3222172"/>
            <a:ext cx="8229600" cy="648788"/>
          </a:xfrm>
        </p:spPr>
        <p:txBody>
          <a:bodyPr>
            <a:normAutofit/>
          </a:bodyPr>
          <a:lstStyle/>
          <a:p>
            <a:pPr marL="0" indent="0">
              <a:buNone/>
            </a:pPr>
            <a:r>
              <a:rPr lang="en-US" dirty="0"/>
              <a:t>Archimedes, </a:t>
            </a:r>
            <a:r>
              <a:rPr lang="en-US" dirty="0" err="1"/>
              <a:t>Zu</a:t>
            </a:r>
            <a:r>
              <a:rPr lang="en-US" dirty="0"/>
              <a:t> </a:t>
            </a:r>
            <a:r>
              <a:rPr lang="en-US" dirty="0" err="1"/>
              <a:t>Chongshi</a:t>
            </a:r>
            <a:r>
              <a:rPr lang="en-US" dirty="0"/>
              <a:t> &amp; </a:t>
            </a:r>
            <a:r>
              <a:rPr lang="en-US" dirty="0" err="1"/>
              <a:t>Zu</a:t>
            </a:r>
            <a:r>
              <a:rPr lang="en-US" dirty="0"/>
              <a:t> </a:t>
            </a:r>
            <a:r>
              <a:rPr lang="en-US" dirty="0" err="1"/>
              <a:t>Geng</a:t>
            </a:r>
            <a:r>
              <a:rPr lang="en-US" dirty="0"/>
              <a:t>, </a:t>
            </a:r>
            <a:r>
              <a:rPr lang="en-US" dirty="0" err="1"/>
              <a:t>Cavalieri</a:t>
            </a:r>
            <a:endParaRPr lang="en-US" dirty="0"/>
          </a:p>
        </p:txBody>
      </p:sp>
      <p:grpSp>
        <p:nvGrpSpPr>
          <p:cNvPr id="4" name="Group 3"/>
          <p:cNvGrpSpPr>
            <a:grpSpLocks noChangeAspect="1"/>
          </p:cNvGrpSpPr>
          <p:nvPr/>
        </p:nvGrpSpPr>
        <p:grpSpPr>
          <a:xfrm>
            <a:off x="1432560" y="1288868"/>
            <a:ext cx="6438291" cy="1637211"/>
            <a:chOff x="0" y="0"/>
            <a:chExt cx="5033176" cy="1280160"/>
          </a:xfrm>
        </p:grpSpPr>
        <p:pic>
          <p:nvPicPr>
            <p:cNvPr id="5" name="Picture 4" descr="Macintosh HD:Users:shassan:Desktop:basketball.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56307" cy="1248355"/>
            </a:xfrm>
            <a:prstGeom prst="rect">
              <a:avLst/>
            </a:prstGeom>
            <a:noFill/>
            <a:ln>
              <a:noFill/>
            </a:ln>
          </p:spPr>
        </p:pic>
        <p:pic>
          <p:nvPicPr>
            <p:cNvPr id="6" name="Picture 5" descr="Macintosh HD:Users:shassan:Desktop:9-Ball-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64258" y="0"/>
              <a:ext cx="1256306" cy="1256306"/>
            </a:xfrm>
            <a:prstGeom prst="rect">
              <a:avLst/>
            </a:prstGeom>
            <a:noFill/>
            <a:ln>
              <a:noFill/>
            </a:ln>
          </p:spPr>
        </p:pic>
        <p:pic>
          <p:nvPicPr>
            <p:cNvPr id="7" name="Picture 6" descr="Macintosh HD:Users:shassan:Desktop:bouncyball.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28515" y="0"/>
              <a:ext cx="1264258" cy="1264257"/>
            </a:xfrm>
            <a:prstGeom prst="rect">
              <a:avLst/>
            </a:prstGeom>
            <a:noFill/>
            <a:ln>
              <a:noFill/>
            </a:ln>
          </p:spPr>
        </p:pic>
        <p:pic>
          <p:nvPicPr>
            <p:cNvPr id="8" name="Picture 7" descr="Macintosh HD:Users:shassan:Desktop:sphere01.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00724" y="0"/>
              <a:ext cx="1232452" cy="1280160"/>
            </a:xfrm>
            <a:prstGeom prst="rect">
              <a:avLst/>
            </a:prstGeom>
            <a:noFill/>
            <a:ln>
              <a:noFill/>
            </a:ln>
          </p:spPr>
        </p:pic>
      </p:grpSp>
      <p:sp>
        <p:nvSpPr>
          <p:cNvPr id="9" name="Rectangle 8"/>
          <p:cNvSpPr/>
          <p:nvPr/>
        </p:nvSpPr>
        <p:spPr>
          <a:xfrm>
            <a:off x="497062" y="5041315"/>
            <a:ext cx="5105400" cy="369332"/>
          </a:xfrm>
          <a:prstGeom prst="rect">
            <a:avLst/>
          </a:prstGeom>
        </p:spPr>
        <p:txBody>
          <a:bodyPr wrap="square">
            <a:spAutoFit/>
          </a:bodyPr>
          <a:lstStyle/>
          <a:p>
            <a:r>
              <a:rPr lang="en-US" u="sng" dirty="0">
                <a:hlinkClick r:id="rId6"/>
              </a:rPr>
              <a:t>http://www.youtube.com/watch?v=aLyQddyY8ik</a:t>
            </a:r>
            <a:endParaRPr lang="en-US" dirty="0"/>
          </a:p>
        </p:txBody>
      </p:sp>
      <p:pic>
        <p:nvPicPr>
          <p:cNvPr id="10" name="Pictur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635" y="3870960"/>
            <a:ext cx="2618468" cy="2423160"/>
          </a:xfrm>
          <a:prstGeom prst="rect">
            <a:avLst/>
          </a:prstGeom>
          <a:noFill/>
          <a:ln>
            <a:noFill/>
          </a:ln>
        </p:spPr>
      </p:pic>
    </p:spTree>
    <p:extLst>
      <p:ext uri="{BB962C8B-B14F-4D97-AF65-F5344CB8AC3E}">
        <p14:creationId xmlns:p14="http://schemas.microsoft.com/office/powerpoint/2010/main" val="30429749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sym typeface="Wingdings" panose="05000000000000000000" pitchFamily="2" charset="2"/>
              </a:rPr>
              <a:t>Sphere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5760" y="3999412"/>
                <a:ext cx="8229600" cy="1944188"/>
              </a:xfrm>
            </p:spPr>
            <p:txBody>
              <a:bodyPr>
                <a:normAutofit/>
              </a:bodyPr>
              <a:lstStyle/>
              <a:p>
                <a:pPr marL="457200" indent="-457200">
                  <a:buAutoNum type="arabicParenR"/>
                </a:pPr>
                <a:r>
                  <a:rPr lang="en-US" dirty="0"/>
                  <a:t>What is the volume of the cylinder?</a:t>
                </a:r>
              </a:p>
              <a:p>
                <a:pPr marL="457200" indent="-457200">
                  <a:buAutoNum type="arabicParenR"/>
                </a:pPr>
                <a:r>
                  <a:rPr lang="en-US" dirty="0"/>
                  <a:t>What is the height of the cylinder?</a:t>
                </a:r>
              </a:p>
              <a:p>
                <a:pPr marL="457200" indent="-457200">
                  <a:buAutoNum type="arabicParenR"/>
                </a:pPr>
                <a:r>
                  <a:rPr lang="en-US" dirty="0"/>
                  <a:t>If the volume of the sphere is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2</m:t>
                        </m:r>
                      </m:num>
                      <m:den>
                        <m:r>
                          <a:rPr lang="en-US" b="0" i="1" smtClean="0">
                            <a:latin typeface="Cambria Math"/>
                          </a:rPr>
                          <m:t>3</m:t>
                        </m:r>
                      </m:den>
                    </m:f>
                    <m:r>
                      <a:rPr lang="en-US" i="1" smtClean="0">
                        <a:latin typeface="Cambria Math"/>
                        <a:ea typeface="Cambria Math"/>
                      </a:rPr>
                      <m:t>𝜋</m:t>
                    </m:r>
                    <m:sSup>
                      <m:sSupPr>
                        <m:ctrlPr>
                          <a:rPr lang="en-US" i="1" smtClean="0">
                            <a:latin typeface="Cambria Math" panose="02040503050406030204" pitchFamily="18" charset="0"/>
                            <a:ea typeface="Cambria Math"/>
                          </a:rPr>
                        </m:ctrlPr>
                      </m:sSupPr>
                      <m:e>
                        <m:r>
                          <a:rPr lang="en-US" b="0" i="1" smtClean="0">
                            <a:latin typeface="Cambria Math"/>
                            <a:ea typeface="Cambria Math"/>
                          </a:rPr>
                          <m:t>𝑟</m:t>
                        </m:r>
                      </m:e>
                      <m:sup>
                        <m:r>
                          <a:rPr lang="en-US" b="0" i="1" smtClean="0">
                            <a:latin typeface="Cambria Math"/>
                            <a:ea typeface="Cambria Math"/>
                          </a:rPr>
                          <m:t>2</m:t>
                        </m:r>
                      </m:sup>
                    </m:sSup>
                    <m:r>
                      <a:rPr lang="en-US" b="0" i="1" smtClean="0">
                        <a:latin typeface="Cambria Math"/>
                        <a:ea typeface="Cambria Math"/>
                      </a:rPr>
                      <m:t>h</m:t>
                    </m:r>
                  </m:oMath>
                </a14:m>
                <a:r>
                  <a:rPr lang="en-US" dirty="0"/>
                  <a:t>, what is a simpler formula we can write?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5760" y="3999412"/>
                <a:ext cx="8229600" cy="1944188"/>
              </a:xfrm>
              <a:blipFill rotWithShape="1">
                <a:blip r:embed="rId2" cstate="print"/>
                <a:stretch>
                  <a:fillRect l="-593" t="-2194" b="-4389"/>
                </a:stretch>
              </a:blipFill>
            </p:spPr>
            <p:txBody>
              <a:bodyPr/>
              <a:lstStyle/>
              <a:p>
                <a:r>
                  <a:rPr lang="en-US">
                    <a:noFill/>
                  </a:rPr>
                  <a:t> </a:t>
                </a:r>
              </a:p>
            </p:txBody>
          </p:sp>
        </mc:Fallback>
      </mc:AlternateContent>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2434" y="798194"/>
            <a:ext cx="2681605" cy="2615566"/>
          </a:xfrm>
          <a:prstGeom prst="rect">
            <a:avLst/>
          </a:prstGeom>
          <a:noFill/>
          <a:ln>
            <a:noFill/>
          </a:ln>
        </p:spPr>
      </p:pic>
    </p:spTree>
    <p:extLst>
      <p:ext uri="{BB962C8B-B14F-4D97-AF65-F5344CB8AC3E}">
        <p14:creationId xmlns:p14="http://schemas.microsoft.com/office/powerpoint/2010/main" val="3616648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8" y="74154"/>
            <a:ext cx="8229600" cy="990600"/>
          </a:xfrm>
        </p:spPr>
        <p:txBody>
          <a:bodyPr/>
          <a:lstStyle/>
          <a:p>
            <a:r>
              <a:rPr lang="en-US" dirty="0"/>
              <a:t>Notes – Volume</a:t>
            </a:r>
          </a:p>
        </p:txBody>
      </p:sp>
      <p:sp>
        <p:nvSpPr>
          <p:cNvPr id="3" name="Content Placeholder 2"/>
          <p:cNvSpPr>
            <a:spLocks noGrp="1"/>
          </p:cNvSpPr>
          <p:nvPr>
            <p:ph idx="1"/>
          </p:nvPr>
        </p:nvSpPr>
        <p:spPr>
          <a:xfrm>
            <a:off x="156586" y="819932"/>
            <a:ext cx="8229600" cy="5858774"/>
          </a:xfrm>
        </p:spPr>
        <p:txBody>
          <a:bodyPr>
            <a:normAutofit/>
          </a:bodyPr>
          <a:lstStyle/>
          <a:p>
            <a:pPr marL="0" indent="0">
              <a:buNone/>
            </a:pPr>
            <a:r>
              <a:rPr lang="en-US" dirty="0"/>
              <a:t>Volume of upright figures is found but calculating the area of the base, B, and multiplying it by the height.</a:t>
            </a:r>
          </a:p>
          <a:p>
            <a:pPr marL="0" indent="0">
              <a:buNone/>
            </a:pPr>
            <a:endParaRPr lang="en-US" dirty="0"/>
          </a:p>
          <a:p>
            <a:pPr marL="0" indent="0">
              <a:buNone/>
            </a:pPr>
            <a:r>
              <a:rPr lang="en-US" dirty="0"/>
              <a:t>Volume of rectangular prism:</a:t>
            </a:r>
          </a:p>
          <a:p>
            <a:pPr marL="0" indent="0">
              <a:buNone/>
            </a:pPr>
            <a:r>
              <a:rPr lang="en-US" dirty="0"/>
              <a:t>Volume of cube: </a:t>
            </a:r>
          </a:p>
          <a:p>
            <a:pPr marL="0" indent="0">
              <a:buNone/>
            </a:pPr>
            <a:r>
              <a:rPr lang="en-US" dirty="0"/>
              <a:t>Volume of cylinder:</a:t>
            </a:r>
          </a:p>
          <a:p>
            <a:pPr marL="0" indent="0">
              <a:buNone/>
            </a:pPr>
            <a:endParaRPr lang="en-US" dirty="0"/>
          </a:p>
          <a:p>
            <a:pPr marL="0" indent="0">
              <a:buNone/>
            </a:pPr>
            <a:r>
              <a:rPr lang="en-US" dirty="0"/>
              <a:t>Volume of cone:</a:t>
            </a:r>
          </a:p>
          <a:p>
            <a:pPr marL="0" indent="0">
              <a:buNone/>
            </a:pPr>
            <a:endParaRPr lang="en-US" dirty="0"/>
          </a:p>
          <a:p>
            <a:pPr marL="0" indent="0">
              <a:buNone/>
            </a:pPr>
            <a:r>
              <a:rPr lang="en-US" dirty="0"/>
              <a:t>Volume of sphere:                           or   </a:t>
            </a:r>
          </a:p>
        </p:txBody>
      </p:sp>
      <p:graphicFrame>
        <p:nvGraphicFramePr>
          <p:cNvPr id="11" name="Object 10"/>
          <p:cNvGraphicFramePr>
            <a:graphicFrameLocks noChangeAspect="1"/>
          </p:cNvGraphicFramePr>
          <p:nvPr>
            <p:extLst>
              <p:ext uri="{D42A27DB-BD31-4B8C-83A1-F6EECF244321}">
                <p14:modId xmlns:p14="http://schemas.microsoft.com/office/powerpoint/2010/main" val="1416851571"/>
              </p:ext>
            </p:extLst>
          </p:nvPr>
        </p:nvGraphicFramePr>
        <p:xfrm>
          <a:off x="4267767" y="2110571"/>
          <a:ext cx="1287463" cy="450850"/>
        </p:xfrm>
        <a:graphic>
          <a:graphicData uri="http://schemas.openxmlformats.org/presentationml/2006/ole">
            <mc:AlternateContent xmlns:mc="http://schemas.openxmlformats.org/markup-compatibility/2006">
              <mc:Choice xmlns:v="urn:schemas-microsoft-com:vml" Requires="v">
                <p:oleObj spid="_x0000_s7262" name="Equation" r:id="rId3" imgW="493560" imgH="164520" progId="">
                  <p:embed/>
                </p:oleObj>
              </mc:Choice>
              <mc:Fallback>
                <p:oleObj name="Equation" r:id="rId3" imgW="493560" imgH="164520"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767" y="2110571"/>
                        <a:ext cx="1287463"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53370492"/>
              </p:ext>
            </p:extLst>
          </p:nvPr>
        </p:nvGraphicFramePr>
        <p:xfrm>
          <a:off x="2503586" y="2439202"/>
          <a:ext cx="1030287" cy="515937"/>
        </p:xfrm>
        <a:graphic>
          <a:graphicData uri="http://schemas.openxmlformats.org/presentationml/2006/ole">
            <mc:AlternateContent xmlns:mc="http://schemas.openxmlformats.org/markup-compatibility/2006">
              <mc:Choice xmlns:v="urn:schemas-microsoft-com:vml" Requires="v">
                <p:oleObj spid="_x0000_s7263" name="Equation" r:id="rId5" imgW="393120" imgH="191880" progId="">
                  <p:embed/>
                </p:oleObj>
              </mc:Choice>
              <mc:Fallback>
                <p:oleObj name="Equation" r:id="rId5" imgW="393120" imgH="19188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3586" y="2439202"/>
                        <a:ext cx="1030287"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2537460" y="2926080"/>
                <a:ext cx="22783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m:t>
                      </m:r>
                      <m:r>
                        <a:rPr lang="en-US" sz="2800" b="0" i="1" smtClean="0">
                          <a:latin typeface="Cambria Math"/>
                          <a:ea typeface="Cambria Math"/>
                        </a:rPr>
                        <m:t>𝜋</m:t>
                      </m:r>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𝑟</m:t>
                          </m:r>
                        </m:e>
                        <m:sup>
                          <m:r>
                            <a:rPr lang="en-US" sz="2800" b="0" i="1" smtClean="0">
                              <a:latin typeface="Cambria Math"/>
                              <a:ea typeface="Cambria Math"/>
                            </a:rPr>
                            <m:t>2</m:t>
                          </m:r>
                        </m:sup>
                      </m:sSup>
                      <m:r>
                        <a:rPr lang="en-US" sz="2800" b="0" i="1" smtClean="0">
                          <a:latin typeface="Cambria Math"/>
                          <a:ea typeface="Cambria Math"/>
                        </a:rPr>
                        <m:t>h</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537460" y="2926080"/>
                <a:ext cx="2278380" cy="523220"/>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337533" y="3583930"/>
                <a:ext cx="227838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3</m:t>
                          </m:r>
                        </m:den>
                      </m:f>
                      <m:r>
                        <a:rPr lang="en-US" sz="2800" b="0" i="1" smtClean="0">
                          <a:latin typeface="Cambria Math"/>
                          <a:ea typeface="Cambria Math"/>
                        </a:rPr>
                        <m:t>𝜋</m:t>
                      </m:r>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𝑟</m:t>
                          </m:r>
                        </m:e>
                        <m:sup>
                          <m:r>
                            <a:rPr lang="en-US" sz="2800" b="0" i="1" smtClean="0">
                              <a:latin typeface="Cambria Math"/>
                              <a:ea typeface="Cambria Math"/>
                            </a:rPr>
                            <m:t>2</m:t>
                          </m:r>
                        </m:sup>
                      </m:sSup>
                      <m:r>
                        <a:rPr lang="en-US" sz="2800" b="0" i="1" smtClean="0">
                          <a:latin typeface="Cambria Math"/>
                          <a:ea typeface="Cambria Math"/>
                        </a:rPr>
                        <m:t>h</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337533" y="3583930"/>
                <a:ext cx="2278380" cy="898964"/>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657573" y="4467850"/>
                <a:ext cx="227838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4</m:t>
                          </m:r>
                        </m:num>
                        <m:den>
                          <m:r>
                            <a:rPr lang="en-US" sz="2800" b="0" i="1" smtClean="0">
                              <a:latin typeface="Cambria Math"/>
                            </a:rPr>
                            <m:t>3</m:t>
                          </m:r>
                        </m:den>
                      </m:f>
                      <m:r>
                        <a:rPr lang="en-US" sz="2800" b="0" i="1" smtClean="0">
                          <a:latin typeface="Cambria Math"/>
                          <a:ea typeface="Cambria Math"/>
                        </a:rPr>
                        <m:t>𝜋</m:t>
                      </m:r>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𝑟</m:t>
                          </m:r>
                        </m:e>
                        <m:sup>
                          <m:r>
                            <a:rPr lang="en-US" sz="2800" b="0" i="1" smtClean="0">
                              <a:latin typeface="Cambria Math"/>
                              <a:ea typeface="Cambria Math"/>
                            </a:rPr>
                            <m:t>3</m:t>
                          </m:r>
                        </m:sup>
                      </m:sSup>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2657573" y="4467850"/>
                <a:ext cx="2278380" cy="898964"/>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385533" y="4469988"/>
                <a:ext cx="227838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2</m:t>
                          </m:r>
                        </m:num>
                        <m:den>
                          <m:r>
                            <a:rPr lang="en-US" sz="2800" b="0" i="1" smtClean="0">
                              <a:latin typeface="Cambria Math"/>
                            </a:rPr>
                            <m:t>3</m:t>
                          </m:r>
                        </m:den>
                      </m:f>
                      <m:r>
                        <a:rPr lang="en-US" sz="2800" b="0" i="1" smtClean="0">
                          <a:latin typeface="Cambria Math"/>
                          <a:ea typeface="Cambria Math"/>
                        </a:rPr>
                        <m:t>𝜋</m:t>
                      </m:r>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𝑟</m:t>
                          </m:r>
                        </m:e>
                        <m:sup>
                          <m:r>
                            <a:rPr lang="en-US" sz="2800" b="0" i="1" smtClean="0">
                              <a:latin typeface="Cambria Math"/>
                              <a:ea typeface="Cambria Math"/>
                            </a:rPr>
                            <m:t>2</m:t>
                          </m:r>
                        </m:sup>
                      </m:sSup>
                      <m:r>
                        <a:rPr lang="en-US" sz="2800" b="0" i="1" smtClean="0">
                          <a:latin typeface="Cambria Math"/>
                          <a:ea typeface="Cambria Math"/>
                        </a:rPr>
                        <m:t>h</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5385533" y="4469988"/>
                <a:ext cx="2278380" cy="898964"/>
              </a:xfrm>
              <a:prstGeom prst="rect">
                <a:avLst/>
              </a:prstGeom>
              <a:blipFill rotWithShape="1">
                <a:blip r:embed="rId10"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82051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98269"/>
            <a:ext cx="8229600" cy="990600"/>
          </a:xfrm>
        </p:spPr>
        <p:txBody>
          <a:bodyPr/>
          <a:lstStyle/>
          <a:p>
            <a:r>
              <a:rPr lang="en-US" dirty="0">
                <a:sym typeface="Wingdings" panose="05000000000000000000" pitchFamily="2" charset="2"/>
              </a:rPr>
              <a:t>Example 1 - Copy</a:t>
            </a:r>
            <a:endParaRPr lang="en-US" dirty="0"/>
          </a:p>
        </p:txBody>
      </p:sp>
      <p:sp>
        <p:nvSpPr>
          <p:cNvPr id="3" name="Content Placeholder 2"/>
          <p:cNvSpPr>
            <a:spLocks noGrp="1"/>
          </p:cNvSpPr>
          <p:nvPr>
            <p:ph idx="1"/>
          </p:nvPr>
        </p:nvSpPr>
        <p:spPr>
          <a:xfrm>
            <a:off x="411480" y="1243148"/>
            <a:ext cx="8229600" cy="4929051"/>
          </a:xfrm>
        </p:spPr>
        <p:txBody>
          <a:bodyPr>
            <a:normAutofit/>
          </a:bodyPr>
          <a:lstStyle/>
          <a:p>
            <a:pPr marL="0" indent="0">
              <a:buNone/>
            </a:pPr>
            <a:r>
              <a:rPr lang="en-US" dirty="0"/>
              <a:t>Compute the volume of the sphere. Leave your answer in terms of pi.</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Use 3.14 for pi.</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872" y="1810702"/>
            <a:ext cx="2950528" cy="2654618"/>
          </a:xfrm>
          <a:prstGeom prst="rect">
            <a:avLst/>
          </a:prstGeom>
          <a:noFill/>
          <a:ln>
            <a:noFill/>
          </a:ln>
        </p:spPr>
      </p:pic>
    </p:spTree>
    <p:extLst>
      <p:ext uri="{BB962C8B-B14F-4D97-AF65-F5344CB8AC3E}">
        <p14:creationId xmlns:p14="http://schemas.microsoft.com/office/powerpoint/2010/main" val="36616625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2" y="84909"/>
            <a:ext cx="8742935" cy="990600"/>
          </a:xfrm>
        </p:spPr>
        <p:txBody>
          <a:bodyPr>
            <a:normAutofit fontScale="90000"/>
          </a:bodyPr>
          <a:lstStyle/>
          <a:p>
            <a:r>
              <a:rPr lang="en-US" dirty="0">
                <a:sym typeface="Wingdings" panose="05000000000000000000" pitchFamily="2" charset="2"/>
              </a:rPr>
              <a:t>Example 2 – Copy (JUST LIKE TEST Q)</a:t>
            </a:r>
            <a:endParaRPr lang="en-US" dirty="0"/>
          </a:p>
        </p:txBody>
      </p:sp>
      <p:sp>
        <p:nvSpPr>
          <p:cNvPr id="3" name="Content Placeholder 2"/>
          <p:cNvSpPr>
            <a:spLocks noGrp="1"/>
          </p:cNvSpPr>
          <p:nvPr>
            <p:ph idx="1"/>
          </p:nvPr>
        </p:nvSpPr>
        <p:spPr>
          <a:xfrm>
            <a:off x="411480" y="1029788"/>
            <a:ext cx="8229600" cy="4929051"/>
          </a:xfrm>
        </p:spPr>
        <p:txBody>
          <a:bodyPr>
            <a:normAutofit/>
          </a:bodyPr>
          <a:lstStyle/>
          <a:p>
            <a:pPr marL="0" indent="0">
              <a:buNone/>
            </a:pPr>
            <a:r>
              <a:rPr lang="en-US" dirty="0"/>
              <a:t>A cylinder has a diameter of 16 inches and a height of 14 inches. What is the volume of the largest sphere that fits inside? Leave your answer in terms of pi.</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Use 3.14 for pi.</a:t>
            </a:r>
          </a:p>
        </p:txBody>
      </p:sp>
      <p:pic>
        <p:nvPicPr>
          <p:cNvPr id="6" name="Picture 5"/>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95600" y="2149474"/>
            <a:ext cx="2733675" cy="2620645"/>
          </a:xfrm>
          <a:prstGeom prst="rect">
            <a:avLst/>
          </a:prstGeom>
          <a:noFill/>
          <a:ln>
            <a:noFill/>
          </a:ln>
        </p:spPr>
      </p:pic>
    </p:spTree>
    <p:extLst>
      <p:ext uri="{BB962C8B-B14F-4D97-AF65-F5344CB8AC3E}">
        <p14:creationId xmlns:p14="http://schemas.microsoft.com/office/powerpoint/2010/main" val="7874776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normAutofit lnSpcReduction="10000"/>
          </a:bodyPr>
          <a:lstStyle/>
          <a:p>
            <a:r>
              <a:rPr lang="en-US" dirty="0"/>
              <a:t>Lesson 11 </a:t>
            </a:r>
            <a:r>
              <a:rPr lang="en-US" dirty="0" err="1"/>
              <a:t>cw</a:t>
            </a:r>
            <a:r>
              <a:rPr lang="en-US" dirty="0"/>
              <a:t> #1-6</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normAutofit lnSpcReduction="10000"/>
          </a:bodyPr>
          <a:lstStyle/>
          <a:p>
            <a:r>
              <a:rPr lang="en-US" dirty="0"/>
              <a:t>Khan academy</a:t>
            </a:r>
          </a:p>
          <a:p>
            <a:r>
              <a:rPr lang="en-US" dirty="0"/>
              <a:t>Independent work packet</a:t>
            </a:r>
          </a:p>
          <a:p>
            <a:r>
              <a:rPr lang="en-US" dirty="0"/>
              <a:t>Linear equation practice</a:t>
            </a:r>
          </a:p>
          <a:p>
            <a:r>
              <a:rPr lang="en-US" dirty="0"/>
              <a:t>Slope practice</a:t>
            </a:r>
          </a:p>
          <a:p>
            <a:r>
              <a:rPr lang="en-US" dirty="0"/>
              <a:t>Exponents review </a:t>
            </a:r>
          </a:p>
          <a:p>
            <a:r>
              <a:rPr lang="en-US" dirty="0"/>
              <a:t>PARCC tasks</a:t>
            </a:r>
          </a:p>
          <a:p>
            <a:r>
              <a:rPr lang="en-US" dirty="0"/>
              <a:t>Complete all </a:t>
            </a:r>
            <a:r>
              <a:rPr lang="en-US" dirty="0" err="1"/>
              <a:t>cw</a:t>
            </a:r>
            <a:r>
              <a:rPr lang="en-US" dirty="0"/>
              <a:t> and </a:t>
            </a:r>
            <a:r>
              <a:rPr lang="en-US" dirty="0" err="1"/>
              <a:t>hw</a:t>
            </a:r>
            <a:endParaRPr lang="en-US" dirty="0"/>
          </a:p>
          <a:p>
            <a:r>
              <a:rPr lang="en-US" dirty="0"/>
              <a:t>Notes sheet</a:t>
            </a:r>
          </a:p>
          <a:p>
            <a:r>
              <a:rPr lang="en-US" dirty="0"/>
              <a:t>Folder organize</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35718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829"/>
            <a:ext cx="8229600" cy="990600"/>
          </a:xfrm>
        </p:spPr>
        <p:txBody>
          <a:bodyPr/>
          <a:lstStyle/>
          <a:p>
            <a:r>
              <a:rPr lang="en-US" dirty="0"/>
              <a:t>Example 2</a:t>
            </a:r>
          </a:p>
        </p:txBody>
      </p:sp>
      <p:sp>
        <p:nvSpPr>
          <p:cNvPr id="4" name="TextBox 3"/>
          <p:cNvSpPr txBox="1"/>
          <p:nvPr/>
        </p:nvSpPr>
        <p:spPr>
          <a:xfrm>
            <a:off x="200297" y="953589"/>
            <a:ext cx="8654143" cy="1569660"/>
          </a:xfrm>
          <a:prstGeom prst="rect">
            <a:avLst/>
          </a:prstGeom>
          <a:noFill/>
        </p:spPr>
        <p:txBody>
          <a:bodyPr wrap="square" rtlCol="0">
            <a:spAutoFit/>
          </a:bodyPr>
          <a:lstStyle/>
          <a:p>
            <a:r>
              <a:rPr lang="en-US" sz="2400" dirty="0"/>
              <a:t>The object, a stone, is dropped from a height of 256 feet. It takes exactly 4 seconds for the stone to hit the ground. How far does it travel in the first 3 seconds? What about the last 3 seconds? Can we assume a constant speed?</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090" y="2690889"/>
            <a:ext cx="5234416" cy="323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44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rmAutofit/>
          </a:bodyPr>
          <a:lstStyle/>
          <a:p>
            <a:r>
              <a:rPr lang="en-US" sz="3200" dirty="0"/>
              <a:t>Must Do</a:t>
            </a:r>
          </a:p>
        </p:txBody>
      </p:sp>
      <p:sp>
        <p:nvSpPr>
          <p:cNvPr id="4" name="Content Placeholder 3"/>
          <p:cNvSpPr>
            <a:spLocks noGrp="1"/>
          </p:cNvSpPr>
          <p:nvPr>
            <p:ph sz="half" idx="2"/>
          </p:nvPr>
        </p:nvSpPr>
        <p:spPr/>
        <p:txBody>
          <a:bodyPr/>
          <a:lstStyle/>
          <a:p>
            <a:r>
              <a:rPr lang="en-US" dirty="0"/>
              <a:t>Lesson 1 </a:t>
            </a:r>
            <a:r>
              <a:rPr lang="en-US" dirty="0" err="1"/>
              <a:t>cw</a:t>
            </a:r>
            <a:r>
              <a:rPr lang="en-US" dirty="0"/>
              <a:t> #1-6</a:t>
            </a:r>
          </a:p>
        </p:txBody>
      </p:sp>
      <p:sp>
        <p:nvSpPr>
          <p:cNvPr id="5" name="Text Placeholder 4"/>
          <p:cNvSpPr>
            <a:spLocks noGrp="1"/>
          </p:cNvSpPr>
          <p:nvPr>
            <p:ph type="body" sz="quarter" idx="3"/>
          </p:nvPr>
        </p:nvSpPr>
        <p:spPr/>
        <p:txBody>
          <a:bodyPr>
            <a:norm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Independent work packet</a:t>
            </a:r>
          </a:p>
          <a:p>
            <a:r>
              <a:rPr lang="en-US" dirty="0"/>
              <a:t>Linear equation practice</a:t>
            </a:r>
          </a:p>
          <a:p>
            <a:r>
              <a:rPr lang="en-US" dirty="0"/>
              <a:t>Slope extra practice</a:t>
            </a:r>
          </a:p>
          <a:p>
            <a:r>
              <a:rPr lang="en-US" dirty="0"/>
              <a:t>PARCC tasks</a:t>
            </a:r>
          </a:p>
          <a:p>
            <a:r>
              <a:rPr lang="en-US" dirty="0"/>
              <a:t>Test rewrites</a:t>
            </a:r>
          </a:p>
          <a:p>
            <a:pPr marL="0" indent="0">
              <a:buNone/>
            </a:pPr>
            <a:endParaRPr lang="en-US" dirty="0"/>
          </a:p>
          <a:p>
            <a:endParaRPr lang="en-US" dirty="0"/>
          </a:p>
        </p:txBody>
      </p:sp>
    </p:spTree>
    <p:extLst>
      <p:ext uri="{BB962C8B-B14F-4D97-AF65-F5344CB8AC3E}">
        <p14:creationId xmlns:p14="http://schemas.microsoft.com/office/powerpoint/2010/main" val="15632063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3873</TotalTime>
  <Words>2561</Words>
  <Application>Microsoft Macintosh PowerPoint</Application>
  <PresentationFormat>On-screen Show (4:3)</PresentationFormat>
  <Paragraphs>415</Paragraphs>
  <Slides>75</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0" baseType="lpstr">
      <vt:lpstr>Arial</vt:lpstr>
      <vt:lpstr>Calibri</vt:lpstr>
      <vt:lpstr>Cambria Math</vt:lpstr>
      <vt:lpstr>Clarity</vt:lpstr>
      <vt:lpstr>Equation</vt:lpstr>
      <vt:lpstr>Geometry Functions</vt:lpstr>
      <vt:lpstr>Lesson 1</vt:lpstr>
      <vt:lpstr>Notes – Functions</vt:lpstr>
      <vt:lpstr>Example 1</vt:lpstr>
      <vt:lpstr>Example 2</vt:lpstr>
      <vt:lpstr>Video</vt:lpstr>
      <vt:lpstr>Example 2</vt:lpstr>
      <vt:lpstr>Example 2</vt:lpstr>
      <vt:lpstr>Workshop</vt:lpstr>
      <vt:lpstr>Lesson 2</vt:lpstr>
      <vt:lpstr>Opening</vt:lpstr>
      <vt:lpstr>Notes – Functions</vt:lpstr>
      <vt:lpstr>Opening</vt:lpstr>
      <vt:lpstr>Notes – Functions</vt:lpstr>
      <vt:lpstr>Example</vt:lpstr>
      <vt:lpstr>Workshop</vt:lpstr>
      <vt:lpstr>Lesson 3</vt:lpstr>
      <vt:lpstr>Opening</vt:lpstr>
      <vt:lpstr>Opening</vt:lpstr>
      <vt:lpstr>Example 1 - COPY</vt:lpstr>
      <vt:lpstr>Example 2 - COPY</vt:lpstr>
      <vt:lpstr>Example 3 – DON’T COPY</vt:lpstr>
      <vt:lpstr>Example 3 continued – DON’T COPY</vt:lpstr>
      <vt:lpstr>Example 4 - COPY</vt:lpstr>
      <vt:lpstr>Workshop</vt:lpstr>
      <vt:lpstr>Lesson 4</vt:lpstr>
      <vt:lpstr>Opener</vt:lpstr>
      <vt:lpstr>Notes – Vocabulary</vt:lpstr>
      <vt:lpstr>Example 1 – COPY b and f</vt:lpstr>
      <vt:lpstr>Example 2 – Don’t Copy</vt:lpstr>
      <vt:lpstr>Example 3 –Don’t copy</vt:lpstr>
      <vt:lpstr>Example 4 –Copy</vt:lpstr>
      <vt:lpstr>Workshop</vt:lpstr>
      <vt:lpstr>Break</vt:lpstr>
      <vt:lpstr>Workshop</vt:lpstr>
      <vt:lpstr>Lesson 5</vt:lpstr>
      <vt:lpstr>Notes – Vocabulary</vt:lpstr>
      <vt:lpstr>Example – Try to Copy</vt:lpstr>
      <vt:lpstr>Workshop</vt:lpstr>
      <vt:lpstr>Lesson 6</vt:lpstr>
      <vt:lpstr>Fluency</vt:lpstr>
      <vt:lpstr>Opener</vt:lpstr>
      <vt:lpstr>Notes – Recall</vt:lpstr>
      <vt:lpstr>Example 1 –Copy</vt:lpstr>
      <vt:lpstr>Example 2 –Copy</vt:lpstr>
      <vt:lpstr>Workshop</vt:lpstr>
      <vt:lpstr>Lesson 7</vt:lpstr>
      <vt:lpstr>Fluency</vt:lpstr>
      <vt:lpstr>Workshop</vt:lpstr>
      <vt:lpstr>Discussion</vt:lpstr>
      <vt:lpstr>Lesson 8</vt:lpstr>
      <vt:lpstr>Recall - Linear Functions</vt:lpstr>
      <vt:lpstr>Linear Functions</vt:lpstr>
      <vt:lpstr>Workshop</vt:lpstr>
      <vt:lpstr>Geometry Functions</vt:lpstr>
      <vt:lpstr>Lesson 9</vt:lpstr>
      <vt:lpstr>Notes – part 1</vt:lpstr>
      <vt:lpstr>Notes – Formulas</vt:lpstr>
      <vt:lpstr>Example 1 –Copy</vt:lpstr>
      <vt:lpstr>Example 2 –Copy</vt:lpstr>
      <vt:lpstr>Workshop</vt:lpstr>
      <vt:lpstr>Lesson 10</vt:lpstr>
      <vt:lpstr>Opening</vt:lpstr>
      <vt:lpstr>PowerPoint Presentation</vt:lpstr>
      <vt:lpstr>PowerPoint Presentation</vt:lpstr>
      <vt:lpstr>Notes – Volume</vt:lpstr>
      <vt:lpstr>Example</vt:lpstr>
      <vt:lpstr>Workshop</vt:lpstr>
      <vt:lpstr>Lesson 11</vt:lpstr>
      <vt:lpstr>Opener</vt:lpstr>
      <vt:lpstr>Sphere</vt:lpstr>
      <vt:lpstr>Notes – Volume</vt:lpstr>
      <vt:lpstr>Example 1 - Copy</vt:lpstr>
      <vt:lpstr>Example 2 – Copy (JUST LIKE TEST Q)</vt:lpstr>
      <vt:lpstr>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Plocher</dc:creator>
  <cp:lastModifiedBy>Bovill, Megan</cp:lastModifiedBy>
  <cp:revision>578</cp:revision>
  <dcterms:created xsi:type="dcterms:W3CDTF">2017-09-23T20:54:56Z</dcterms:created>
  <dcterms:modified xsi:type="dcterms:W3CDTF">2019-03-18T18:14:40Z</dcterms:modified>
</cp:coreProperties>
</file>