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0"/>
  </p:notesMasterIdLst>
  <p:sldIdLst>
    <p:sldId id="256" r:id="rId2"/>
    <p:sldId id="269" r:id="rId3"/>
    <p:sldId id="389" r:id="rId4"/>
    <p:sldId id="257" r:id="rId5"/>
    <p:sldId id="271" r:id="rId6"/>
    <p:sldId id="407" r:id="rId7"/>
    <p:sldId id="357" r:id="rId8"/>
    <p:sldId id="408" r:id="rId9"/>
    <p:sldId id="362" r:id="rId10"/>
    <p:sldId id="363" r:id="rId11"/>
    <p:sldId id="364" r:id="rId12"/>
    <p:sldId id="460" r:id="rId13"/>
    <p:sldId id="366" r:id="rId14"/>
    <p:sldId id="372" r:id="rId15"/>
    <p:sldId id="373" r:id="rId16"/>
    <p:sldId id="461" r:id="rId17"/>
    <p:sldId id="409" r:id="rId18"/>
    <p:sldId id="374" r:id="rId19"/>
    <p:sldId id="410" r:id="rId20"/>
    <p:sldId id="380" r:id="rId21"/>
    <p:sldId id="381" r:id="rId22"/>
    <p:sldId id="383" r:id="rId23"/>
    <p:sldId id="412" r:id="rId24"/>
    <p:sldId id="411" r:id="rId25"/>
    <p:sldId id="384" r:id="rId26"/>
    <p:sldId id="400" r:id="rId27"/>
    <p:sldId id="401" r:id="rId28"/>
    <p:sldId id="402" r:id="rId29"/>
    <p:sldId id="404" r:id="rId30"/>
    <p:sldId id="406" r:id="rId31"/>
    <p:sldId id="413" r:id="rId32"/>
    <p:sldId id="414" r:id="rId33"/>
    <p:sldId id="415" r:id="rId34"/>
    <p:sldId id="416" r:id="rId35"/>
    <p:sldId id="417" r:id="rId36"/>
    <p:sldId id="418" r:id="rId37"/>
    <p:sldId id="420" r:id="rId38"/>
    <p:sldId id="421" r:id="rId39"/>
    <p:sldId id="422" r:id="rId40"/>
    <p:sldId id="419" r:id="rId41"/>
    <p:sldId id="423" r:id="rId42"/>
    <p:sldId id="462" r:id="rId43"/>
    <p:sldId id="425" r:id="rId44"/>
    <p:sldId id="424"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40" r:id="rId59"/>
    <p:sldId id="441" r:id="rId60"/>
    <p:sldId id="439" r:id="rId61"/>
    <p:sldId id="442" r:id="rId62"/>
    <p:sldId id="443" r:id="rId63"/>
    <p:sldId id="444" r:id="rId64"/>
    <p:sldId id="445" r:id="rId65"/>
    <p:sldId id="446" r:id="rId66"/>
    <p:sldId id="447" r:id="rId67"/>
    <p:sldId id="448" r:id="rId68"/>
    <p:sldId id="449" r:id="rId69"/>
    <p:sldId id="450" r:id="rId70"/>
    <p:sldId id="451" r:id="rId71"/>
    <p:sldId id="452" r:id="rId72"/>
    <p:sldId id="453" r:id="rId73"/>
    <p:sldId id="456" r:id="rId74"/>
    <p:sldId id="455" r:id="rId75"/>
    <p:sldId id="457" r:id="rId76"/>
    <p:sldId id="458" r:id="rId77"/>
    <p:sldId id="454" r:id="rId78"/>
    <p:sldId id="45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87832"/>
  </p:normalViewPr>
  <p:slideViewPr>
    <p:cSldViewPr snapToGrid="0" snapToObjects="1">
      <p:cViewPr varScale="1">
        <p:scale>
          <a:sx n="59" d="100"/>
          <a:sy n="59" d="100"/>
        </p:scale>
        <p:origin x="3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7D9A2-4276-4913-BD55-C616ADBF163F}" type="datetimeFigureOut">
              <a:rPr lang="en-US" smtClean="0"/>
              <a:pPr/>
              <a:t>5/13/19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FD5DC-82E1-41FB-B481-E45EAD246C1D}" type="slidenum">
              <a:rPr lang="en-US" smtClean="0"/>
              <a:pPr/>
              <a:t>‹#›</a:t>
            </a:fld>
            <a:endParaRPr lang="en-US"/>
          </a:p>
        </p:txBody>
      </p:sp>
    </p:spTree>
    <p:extLst>
      <p:ext uri="{BB962C8B-B14F-4D97-AF65-F5344CB8AC3E}">
        <p14:creationId xmlns:p14="http://schemas.microsoft.com/office/powerpoint/2010/main" val="211648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FD5DC-82E1-41FB-B481-E45EAD246C1D}" type="slidenum">
              <a:rPr lang="en-US" smtClean="0"/>
              <a:pPr/>
              <a:t>19</a:t>
            </a:fld>
            <a:endParaRPr lang="en-US"/>
          </a:p>
        </p:txBody>
      </p:sp>
    </p:spTree>
    <p:extLst>
      <p:ext uri="{BB962C8B-B14F-4D97-AF65-F5344CB8AC3E}">
        <p14:creationId xmlns:p14="http://schemas.microsoft.com/office/powerpoint/2010/main" val="187334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Monday, May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May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May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Monday, May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May 13,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May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May 13,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May 13,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May 13,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May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May 13,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Monday, May 13,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10.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graphingstories.co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6.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Linear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6</a:t>
            </a:r>
          </a:p>
          <a:p>
            <a:r>
              <a:rPr lang="en-US" dirty="0"/>
              <a:t>Topic A</a:t>
            </a:r>
          </a:p>
        </p:txBody>
      </p:sp>
    </p:spTree>
    <p:extLst>
      <p:ext uri="{BB962C8B-B14F-4D97-AF65-F5344CB8AC3E}">
        <p14:creationId xmlns:p14="http://schemas.microsoft.com/office/powerpoint/2010/main" val="3696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2 </a:t>
            </a:r>
            <a:r>
              <a:rPr lang="en-US" dirty="0" err="1"/>
              <a:t>cw</a:t>
            </a:r>
            <a:r>
              <a:rPr lang="en-US" dirty="0"/>
              <a:t> #1-9</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Test rewrites</a:t>
            </a:r>
          </a:p>
          <a:p>
            <a:r>
              <a:rPr lang="en-US" dirty="0"/>
              <a:t>Slope practice</a:t>
            </a:r>
          </a:p>
          <a:p>
            <a:r>
              <a:rPr lang="en-US" dirty="0"/>
              <a:t>Linear equation practice</a:t>
            </a:r>
          </a:p>
          <a:p>
            <a:r>
              <a:rPr lang="en-US" dirty="0"/>
              <a:t>Exponents review</a:t>
            </a:r>
          </a:p>
          <a:p>
            <a:r>
              <a:rPr lang="en-US" dirty="0"/>
              <a:t>PARCC tasks</a:t>
            </a:r>
          </a:p>
          <a:p>
            <a:r>
              <a:rPr lang="en-US" dirty="0"/>
              <a:t>Linear equation extra credit project</a:t>
            </a:r>
          </a:p>
          <a:p>
            <a:endParaRPr lang="en-US" dirty="0"/>
          </a:p>
        </p:txBody>
      </p:sp>
    </p:spTree>
    <p:extLst>
      <p:ext uri="{BB962C8B-B14F-4D97-AF65-F5344CB8AC3E}">
        <p14:creationId xmlns:p14="http://schemas.microsoft.com/office/powerpoint/2010/main" val="311104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p:txBody>
          <a:bodyPr/>
          <a:lstStyle/>
          <a:p>
            <a:r>
              <a:rPr lang="en-US" dirty="0"/>
              <a:t>Example, workshop, discussion</a:t>
            </a:r>
          </a:p>
        </p:txBody>
      </p:sp>
    </p:spTree>
    <p:extLst>
      <p:ext uri="{BB962C8B-B14F-4D97-AF65-F5344CB8AC3E}">
        <p14:creationId xmlns:p14="http://schemas.microsoft.com/office/powerpoint/2010/main" val="277137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D501-9C1E-2744-AD79-18A467ED452C}"/>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3BD6FF86-9B43-9943-B53E-CA1F882505D3}"/>
              </a:ext>
            </a:extLst>
          </p:cNvPr>
          <p:cNvSpPr>
            <a:spLocks noGrp="1"/>
          </p:cNvSpPr>
          <p:nvPr>
            <p:ph idx="1"/>
          </p:nvPr>
        </p:nvSpPr>
        <p:spPr/>
        <p:txBody>
          <a:bodyPr/>
          <a:lstStyle/>
          <a:p>
            <a:pPr marL="0" indent="0">
              <a:buNone/>
            </a:pPr>
            <a:r>
              <a:rPr lang="en-US" dirty="0"/>
              <a:t>Write the linear equation for the line that goes through the point (0, 4) and has a slope of 3.</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Write the linear equation for the line that goes through the point (3, 5) and has a slope of -2.</a:t>
            </a:r>
          </a:p>
          <a:p>
            <a:pPr marL="0" indent="0">
              <a:buNone/>
            </a:pPr>
            <a:endParaRPr lang="en-US" dirty="0"/>
          </a:p>
        </p:txBody>
      </p:sp>
    </p:spTree>
    <p:extLst>
      <p:ext uri="{BB962C8B-B14F-4D97-AF65-F5344CB8AC3E}">
        <p14:creationId xmlns:p14="http://schemas.microsoft.com/office/powerpoint/2010/main" val="255423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 COPY</a:t>
            </a:r>
          </a:p>
        </p:txBody>
      </p:sp>
      <p:sp>
        <p:nvSpPr>
          <p:cNvPr id="4" name="Content Placeholder 3"/>
          <p:cNvSpPr>
            <a:spLocks noGrp="1"/>
          </p:cNvSpPr>
          <p:nvPr>
            <p:ph idx="1"/>
          </p:nvPr>
        </p:nvSpPr>
        <p:spPr>
          <a:xfrm>
            <a:off x="319495" y="988220"/>
            <a:ext cx="8229600" cy="1656368"/>
          </a:xfrm>
        </p:spPr>
        <p:txBody>
          <a:bodyPr/>
          <a:lstStyle/>
          <a:p>
            <a:pPr marL="0" indent="0">
              <a:buNone/>
            </a:pPr>
            <a:r>
              <a:rPr lang="en-US" dirty="0"/>
              <a:t>A truck rental company charges a </a:t>
            </a:r>
            <a:r>
              <a:rPr lang="en-US" i="1" dirty="0"/>
              <a:t>$150</a:t>
            </a:r>
            <a:r>
              <a:rPr lang="en-US" dirty="0"/>
              <a:t> rental fee in addition to a charge of </a:t>
            </a:r>
            <a:r>
              <a:rPr lang="en-US" i="1" dirty="0"/>
              <a:t>$0.50</a:t>
            </a:r>
            <a:r>
              <a:rPr lang="en-US" dirty="0"/>
              <a:t> per mile driven.  Graph the linear function relating the total cost of the rental in dollars, </a:t>
            </a:r>
            <a:r>
              <a:rPr lang="en-US" i="1" dirty="0"/>
              <a:t>C</a:t>
            </a:r>
            <a:r>
              <a:rPr lang="en-US" dirty="0"/>
              <a:t>, to the number of miles driven, </a:t>
            </a:r>
            <a:r>
              <a:rPr lang="en-US" i="1" dirty="0"/>
              <a:t>m</a:t>
            </a:r>
            <a:r>
              <a:rPr lang="en-US" dirty="0"/>
              <a:t>, on the axes below. </a:t>
            </a:r>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319494" y="2644587"/>
            <a:ext cx="4461681" cy="3316941"/>
          </a:xfrm>
          <a:prstGeom prst="rect">
            <a:avLst/>
          </a:prstGeom>
        </p:spPr>
      </p:pic>
      <p:sp>
        <p:nvSpPr>
          <p:cNvPr id="7" name="TextBox 6"/>
          <p:cNvSpPr txBox="1"/>
          <p:nvPr/>
        </p:nvSpPr>
        <p:spPr>
          <a:xfrm>
            <a:off x="4751290" y="2779061"/>
            <a:ext cx="4260976" cy="2862323"/>
          </a:xfrm>
          <a:prstGeom prst="rect">
            <a:avLst/>
          </a:prstGeom>
          <a:noFill/>
        </p:spPr>
        <p:txBody>
          <a:bodyPr wrap="square" rtlCol="0">
            <a:spAutoFit/>
          </a:bodyPr>
          <a:lstStyle/>
          <a:p>
            <a:pPr marL="285750" indent="-285750">
              <a:buFont typeface="Arial"/>
              <a:buChar char="•"/>
            </a:pPr>
            <a:r>
              <a:rPr lang="en-US" dirty="0"/>
              <a:t>If the truck is driven </a:t>
            </a:r>
            <a:r>
              <a:rPr lang="en-US" i="1" dirty="0"/>
              <a:t>0</a:t>
            </a:r>
            <a:r>
              <a:rPr lang="en-US" dirty="0"/>
              <a:t> miles, what is the cost to the customer?  How is this shown on the graph?’</a:t>
            </a:r>
          </a:p>
          <a:p>
            <a:endParaRPr lang="en-US" dirty="0"/>
          </a:p>
          <a:p>
            <a:pPr marL="285750" indent="-285750">
              <a:buFont typeface="Arial"/>
              <a:buChar char="•"/>
            </a:pPr>
            <a:r>
              <a:rPr lang="en-US" dirty="0"/>
              <a:t>What is the rate of change?  Explain what it means within the context of the problem.</a:t>
            </a:r>
          </a:p>
          <a:p>
            <a:endParaRPr lang="en-US" dirty="0"/>
          </a:p>
          <a:p>
            <a:pPr marL="285750" indent="-285750">
              <a:buFont typeface="Arial"/>
              <a:buChar char="•"/>
            </a:pPr>
            <a:r>
              <a:rPr lang="en-US" dirty="0"/>
              <a:t>Write the equation.</a:t>
            </a:r>
          </a:p>
          <a:p>
            <a:endParaRPr lang="en-US" dirty="0"/>
          </a:p>
        </p:txBody>
      </p:sp>
    </p:spTree>
    <p:extLst>
      <p:ext uri="{BB962C8B-B14F-4D97-AF65-F5344CB8AC3E}">
        <p14:creationId xmlns:p14="http://schemas.microsoft.com/office/powerpoint/2010/main" val="264579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#1-2</a:t>
            </a:r>
          </a:p>
          <a:p>
            <a:r>
              <a:rPr lang="en-US" dirty="0"/>
              <a:t>Lesson 3 </a:t>
            </a:r>
            <a:r>
              <a:rPr lang="en-US" dirty="0" err="1"/>
              <a:t>cw</a:t>
            </a:r>
            <a:r>
              <a:rPr lang="en-US" dirty="0"/>
              <a:t> #1-10</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Test rewrites</a:t>
            </a:r>
          </a:p>
          <a:p>
            <a:r>
              <a:rPr lang="en-US" dirty="0"/>
              <a:t>Slope practice</a:t>
            </a:r>
          </a:p>
          <a:p>
            <a:r>
              <a:rPr lang="en-US" dirty="0"/>
              <a:t>Linear equation practice</a:t>
            </a:r>
          </a:p>
          <a:p>
            <a:r>
              <a:rPr lang="en-US" dirty="0"/>
              <a:t>Exponents review</a:t>
            </a:r>
          </a:p>
          <a:p>
            <a:r>
              <a:rPr lang="en-US" dirty="0"/>
              <a:t>PARCC tasks</a:t>
            </a:r>
          </a:p>
          <a:p>
            <a:r>
              <a:rPr lang="en-US" dirty="0"/>
              <a:t>Linear equation extra credit project</a:t>
            </a:r>
          </a:p>
          <a:p>
            <a:endParaRPr lang="en-US" dirty="0"/>
          </a:p>
        </p:txBody>
      </p:sp>
    </p:spTree>
    <p:extLst>
      <p:ext uri="{BB962C8B-B14F-4D97-AF65-F5344CB8AC3E}">
        <p14:creationId xmlns:p14="http://schemas.microsoft.com/office/powerpoint/2010/main" val="281047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p:txBody>
          <a:bodyPr/>
          <a:lstStyle/>
          <a:p>
            <a:r>
              <a:rPr lang="en-US" dirty="0"/>
              <a:t>Notes, Opening/example, workshop</a:t>
            </a:r>
          </a:p>
        </p:txBody>
      </p:sp>
    </p:spTree>
    <p:extLst>
      <p:ext uri="{BB962C8B-B14F-4D97-AF65-F5344CB8AC3E}">
        <p14:creationId xmlns:p14="http://schemas.microsoft.com/office/powerpoint/2010/main" val="364043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DB25-F5C6-6B46-B8CC-D136A65D4E8C}"/>
              </a:ext>
            </a:extLst>
          </p:cNvPr>
          <p:cNvSpPr>
            <a:spLocks noGrp="1"/>
          </p:cNvSpPr>
          <p:nvPr>
            <p:ph type="title"/>
          </p:nvPr>
        </p:nvSpPr>
        <p:spPr>
          <a:xfrm>
            <a:off x="152400" y="254000"/>
            <a:ext cx="8534400" cy="990600"/>
          </a:xfrm>
        </p:spPr>
        <p:txBody>
          <a:bodyPr/>
          <a:lstStyle/>
          <a:p>
            <a:r>
              <a:rPr lang="en-US" dirty="0"/>
              <a:t>Warm Up</a:t>
            </a:r>
          </a:p>
        </p:txBody>
      </p:sp>
      <p:sp>
        <p:nvSpPr>
          <p:cNvPr id="3" name="Content Placeholder 2">
            <a:extLst>
              <a:ext uri="{FF2B5EF4-FFF2-40B4-BE49-F238E27FC236}">
                <a16:creationId xmlns:a16="http://schemas.microsoft.com/office/drawing/2014/main" id="{A842BC86-6144-8A41-991C-311AB6D55B8A}"/>
              </a:ext>
            </a:extLst>
          </p:cNvPr>
          <p:cNvSpPr>
            <a:spLocks noGrp="1"/>
          </p:cNvSpPr>
          <p:nvPr>
            <p:ph idx="1"/>
          </p:nvPr>
        </p:nvSpPr>
        <p:spPr>
          <a:xfrm>
            <a:off x="304800" y="1244600"/>
            <a:ext cx="8534400" cy="4876800"/>
          </a:xfrm>
        </p:spPr>
        <p:txBody>
          <a:bodyPr/>
          <a:lstStyle/>
          <a:p>
            <a:pPr marL="0" indent="0">
              <a:buNone/>
            </a:pPr>
            <a:r>
              <a:rPr lang="en-US" dirty="0"/>
              <a:t>Write the equation for each line:</a:t>
            </a:r>
          </a:p>
          <a:p>
            <a:pPr marL="0" indent="0">
              <a:buNone/>
            </a:pPr>
            <a:endParaRPr lang="en-US" dirty="0"/>
          </a:p>
          <a:p>
            <a:pPr marL="457200" indent="-457200">
              <a:buAutoNum type="arabicParenR"/>
            </a:pPr>
            <a:r>
              <a:rPr lang="en-US" dirty="0"/>
              <a:t>Through the point (0, -3) and has slope 2</a:t>
            </a:r>
          </a:p>
          <a:p>
            <a:pPr marL="457200" indent="-457200">
              <a:buAutoNum type="arabicParenR"/>
            </a:pPr>
            <a:r>
              <a:rPr lang="en-US" dirty="0"/>
              <a:t>Through the point (0, 5) and has slope -4</a:t>
            </a:r>
          </a:p>
          <a:p>
            <a:pPr marL="457200" indent="-457200">
              <a:buAutoNum type="arabicParenR"/>
            </a:pPr>
            <a:r>
              <a:rPr lang="en-US" dirty="0"/>
              <a:t>Through the point (3, 0) and has slope 1</a:t>
            </a:r>
          </a:p>
          <a:p>
            <a:pPr marL="457200" indent="-457200">
              <a:buAutoNum type="arabicParenR"/>
            </a:pPr>
            <a:r>
              <a:rPr lang="en-US" dirty="0"/>
              <a:t>Through the point (5, 2) and has slope -3</a:t>
            </a:r>
          </a:p>
          <a:p>
            <a:pPr marL="457200" indent="-457200">
              <a:buAutoNum type="arabicParenR"/>
            </a:pPr>
            <a:r>
              <a:rPr lang="en-US" dirty="0"/>
              <a:t>Through the point (2, -4) and has the slope ½ </a:t>
            </a:r>
          </a:p>
        </p:txBody>
      </p:sp>
    </p:spTree>
    <p:extLst>
      <p:ext uri="{BB962C8B-B14F-4D97-AF65-F5344CB8AC3E}">
        <p14:creationId xmlns:p14="http://schemas.microsoft.com/office/powerpoint/2010/main" val="232036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Recall </a:t>
            </a:r>
            <a:r>
              <a:rPr lang="en-US" sz="4800" b="1" u="sng" dirty="0"/>
              <a:t>AGAIN</a:t>
            </a:r>
          </a:p>
        </p:txBody>
      </p:sp>
      <p:sp>
        <p:nvSpPr>
          <p:cNvPr id="3" name="Content Placeholder 2"/>
          <p:cNvSpPr>
            <a:spLocks noGrp="1"/>
          </p:cNvSpPr>
          <p:nvPr>
            <p:ph idx="1"/>
          </p:nvPr>
        </p:nvSpPr>
        <p:spPr>
          <a:xfrm>
            <a:off x="1639646" y="2533683"/>
            <a:ext cx="2936240" cy="1316659"/>
          </a:xfrm>
        </p:spPr>
        <p:txBody>
          <a:bodyPr>
            <a:normAutofit/>
          </a:bodyPr>
          <a:lstStyle/>
          <a:p>
            <a:pPr marL="0" indent="0" algn="ctr">
              <a:buNone/>
            </a:pPr>
            <a:r>
              <a:rPr lang="en-US" dirty="0"/>
              <a:t>SLOPE</a:t>
            </a:r>
          </a:p>
          <a:p>
            <a:pPr marL="0" indent="0" algn="ctr">
              <a:buNone/>
            </a:pPr>
            <a:r>
              <a:rPr lang="en-US" dirty="0"/>
              <a:t>CONSTANT RATE</a:t>
            </a:r>
            <a:br>
              <a:rPr lang="en-US" dirty="0"/>
            </a:br>
            <a:r>
              <a:rPr lang="en-US" dirty="0"/>
              <a:t>RATE OF CHANGE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2889487"/>
              </p:ext>
            </p:extLst>
          </p:nvPr>
        </p:nvGraphicFramePr>
        <p:xfrm>
          <a:off x="2396193" y="812799"/>
          <a:ext cx="4433419" cy="1364129"/>
        </p:xfrm>
        <a:graphic>
          <a:graphicData uri="http://schemas.openxmlformats.org/presentationml/2006/ole">
            <mc:AlternateContent xmlns:mc="http://schemas.openxmlformats.org/markup-compatibility/2006">
              <mc:Choice xmlns:v="urn:schemas-microsoft-com:vml" Requires="v">
                <p:oleObj spid="_x0000_s6509" name="Equation" r:id="rId3" imgW="649080" imgH="191880" progId="">
                  <p:embed/>
                </p:oleObj>
              </mc:Choice>
              <mc:Fallback>
                <p:oleObj name="Equation" r:id="rId3" imgW="649080" imgH="191880" progId="">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193" y="812799"/>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3864313" y="1878106"/>
            <a:ext cx="278278" cy="67051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3029938754"/>
              </p:ext>
            </p:extLst>
          </p:nvPr>
        </p:nvGraphicFramePr>
        <p:xfrm>
          <a:off x="1187263" y="3850342"/>
          <a:ext cx="695325" cy="897611"/>
        </p:xfrm>
        <a:graphic>
          <a:graphicData uri="http://schemas.openxmlformats.org/presentationml/2006/ole">
            <mc:AlternateContent xmlns:mc="http://schemas.openxmlformats.org/markup-compatibility/2006">
              <mc:Choice xmlns:v="urn:schemas-microsoft-com:vml" Requires="v">
                <p:oleObj spid="_x0000_s6510" name="Equation" r:id="rId5" imgW="292320" imgH="383760" progId="">
                  <p:embed/>
                </p:oleObj>
              </mc:Choice>
              <mc:Fallback>
                <p:oleObj name="Equation" r:id="rId5" imgW="292320" imgH="383760" progId="">
                  <p:embed/>
                  <p:pic>
                    <p:nvPicPr>
                      <p:cNvPr id="0"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263" y="3850342"/>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5899368" y="2623329"/>
            <a:ext cx="2936240" cy="22171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lgn="ctr">
              <a:buFont typeface="Arial" pitchFamily="34" charset="0"/>
              <a:buNone/>
            </a:pPr>
            <a:r>
              <a:rPr lang="en-US" dirty="0"/>
              <a:t>(0, b)</a:t>
            </a:r>
          </a:p>
          <a:p>
            <a:pPr marL="0" indent="0" algn="ctr">
              <a:buFont typeface="Arial" pitchFamily="34" charset="0"/>
              <a:buNone/>
            </a:pPr>
            <a:r>
              <a:rPr lang="en-US" dirty="0"/>
              <a:t>x=0</a:t>
            </a:r>
          </a:p>
          <a:p>
            <a:pPr marL="0" indent="0">
              <a:buFont typeface="Arial" pitchFamily="34" charset="0"/>
              <a:buNone/>
            </a:pPr>
            <a:endParaRPr lang="en-US" dirty="0"/>
          </a:p>
        </p:txBody>
      </p:sp>
      <p:cxnSp>
        <p:nvCxnSpPr>
          <p:cNvPr id="12" name="Straight Arrow Connector 11"/>
          <p:cNvCxnSpPr/>
          <p:nvPr/>
        </p:nvCxnSpPr>
        <p:spPr>
          <a:xfrm flipH="1" flipV="1">
            <a:off x="6484471" y="177351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813109302"/>
              </p:ext>
            </p:extLst>
          </p:nvPr>
        </p:nvGraphicFramePr>
        <p:xfrm>
          <a:off x="2291606" y="3850342"/>
          <a:ext cx="1042987" cy="985838"/>
        </p:xfrm>
        <a:graphic>
          <a:graphicData uri="http://schemas.openxmlformats.org/presentationml/2006/ole">
            <mc:AlternateContent xmlns:mc="http://schemas.openxmlformats.org/markup-compatibility/2006">
              <mc:Choice xmlns:v="urn:schemas-microsoft-com:vml" Requires="v">
                <p:oleObj spid="_x0000_s6511" name="Equation" r:id="rId7" imgW="447840" imgH="420480" progId="">
                  <p:embed/>
                </p:oleObj>
              </mc:Choice>
              <mc:Fallback>
                <p:oleObj name="Equation" r:id="rId7" imgW="447840" imgH="420480" progId="">
                  <p:embed/>
                  <p:pic>
                    <p:nvPicPr>
                      <p:cNvPr id="0" name="Picture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606" y="3850342"/>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30604902"/>
              </p:ext>
            </p:extLst>
          </p:nvPr>
        </p:nvGraphicFramePr>
        <p:xfrm>
          <a:off x="3666938" y="3854638"/>
          <a:ext cx="1331913" cy="985838"/>
        </p:xfrm>
        <a:graphic>
          <a:graphicData uri="http://schemas.openxmlformats.org/presentationml/2006/ole">
            <mc:AlternateContent xmlns:mc="http://schemas.openxmlformats.org/markup-compatibility/2006">
              <mc:Choice xmlns:v="urn:schemas-microsoft-com:vml" Requires="v">
                <p:oleObj spid="_x0000_s6512" name="Equation" r:id="rId9" imgW="576000" imgH="420480" progId="">
                  <p:embed/>
                </p:oleObj>
              </mc:Choice>
              <mc:Fallback>
                <p:oleObj name="Equation" r:id="rId9" imgW="576000" imgH="420480" progId="">
                  <p:embed/>
                  <p:pic>
                    <p:nvPicPr>
                      <p:cNvPr id="0" name="Picture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938" y="3854638"/>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09036" y="4937761"/>
            <a:ext cx="4094484" cy="1323439"/>
          </a:xfrm>
          <a:prstGeom prst="rect">
            <a:avLst/>
          </a:prstGeom>
          <a:noFill/>
        </p:spPr>
        <p:txBody>
          <a:bodyPr wrap="square" rtlCol="0">
            <a:spAutoFit/>
          </a:bodyPr>
          <a:lstStyle/>
          <a:p>
            <a:r>
              <a:rPr lang="en-US" sz="2000" b="1" dirty="0"/>
              <a:t>Positive - increasing line/rate</a:t>
            </a:r>
          </a:p>
          <a:p>
            <a:r>
              <a:rPr lang="en-US" sz="2000" b="1" dirty="0"/>
              <a:t>Negative - decreasing line/rate</a:t>
            </a:r>
          </a:p>
          <a:p>
            <a:r>
              <a:rPr lang="en-US" sz="2000" b="1" dirty="0"/>
              <a:t>Zero – flat, horizontal line</a:t>
            </a:r>
          </a:p>
          <a:p>
            <a:r>
              <a:rPr lang="en-US" sz="2000" b="1" dirty="0"/>
              <a:t>Steeper - faster rate</a:t>
            </a:r>
          </a:p>
        </p:txBody>
      </p:sp>
    </p:spTree>
    <p:extLst>
      <p:ext uri="{BB962C8B-B14F-4D97-AF65-F5344CB8AC3E}">
        <p14:creationId xmlns:p14="http://schemas.microsoft.com/office/powerpoint/2010/main" val="386917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99060"/>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807720"/>
                <a:ext cx="8580120" cy="1935480"/>
              </a:xfrm>
            </p:spPr>
            <p:txBody>
              <a:bodyPr/>
              <a:lstStyle/>
              <a:p>
                <a:pPr marL="0" lvl="0" indent="0">
                  <a:buNone/>
                </a:pPr>
                <a:r>
                  <a:rPr lang="en-US" dirty="0"/>
                  <a:t>Choose the graph that best matches the situation. </a:t>
                </a:r>
              </a:p>
              <a:p>
                <a:pPr lvl="1"/>
                <a:r>
                  <a:rPr lang="en-US" dirty="0"/>
                  <a:t>A bathtub is filled at a constant rate of </a:t>
                </a:r>
                <a14:m>
                  <m:oMath xmlns:m="http://schemas.openxmlformats.org/officeDocument/2006/math">
                    <m:r>
                      <a:rPr lang="en-US" i="1">
                        <a:latin typeface="Cambria Math"/>
                      </a:rPr>
                      <m:t>1.75</m:t>
                    </m:r>
                  </m:oMath>
                </a14:m>
                <a:r>
                  <a:rPr lang="en-US" dirty="0"/>
                  <a:t> gallons per minute.</a:t>
                </a:r>
              </a:p>
              <a:p>
                <a:pPr lvl="1"/>
                <a:r>
                  <a:rPr lang="en-US" dirty="0"/>
                  <a:t>A bathtub is drained at a constant rate of </a:t>
                </a:r>
                <a14:m>
                  <m:oMath xmlns:m="http://schemas.openxmlformats.org/officeDocument/2006/math">
                    <m:r>
                      <a:rPr lang="en-US" i="1">
                        <a:latin typeface="Cambria Math"/>
                      </a:rPr>
                      <m:t>2.5 </m:t>
                    </m:r>
                  </m:oMath>
                </a14:m>
                <a:r>
                  <a:rPr lang="en-US" dirty="0"/>
                  <a:t>gallons per minute.</a:t>
                </a:r>
              </a:p>
              <a:p>
                <a:pPr lvl="1"/>
                <a:r>
                  <a:rPr lang="en-US" dirty="0"/>
                  <a:t>A bathtub contains </a:t>
                </a:r>
                <a14:m>
                  <m:oMath xmlns:m="http://schemas.openxmlformats.org/officeDocument/2006/math">
                    <m:r>
                      <a:rPr lang="en-US" i="1">
                        <a:latin typeface="Cambria Math"/>
                      </a:rPr>
                      <m:t>2.5</m:t>
                    </m:r>
                  </m:oMath>
                </a14:m>
                <a:r>
                  <a:rPr lang="en-US" dirty="0"/>
                  <a:t> gallons of water.</a:t>
                </a:r>
              </a:p>
              <a:p>
                <a:pPr lvl="1"/>
                <a:r>
                  <a:rPr lang="en-US" dirty="0"/>
                  <a:t>A bathtub is filled at a constant rate of </a:t>
                </a:r>
                <a14:m>
                  <m:oMath xmlns:m="http://schemas.openxmlformats.org/officeDocument/2006/math">
                    <m:r>
                      <a:rPr lang="en-US" i="1">
                        <a:latin typeface="Cambria Math"/>
                      </a:rPr>
                      <m:t>2.5</m:t>
                    </m:r>
                  </m:oMath>
                </a14:m>
                <a:r>
                  <a:rPr lang="en-US" dirty="0"/>
                  <a:t> gallons per minute.</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807720"/>
                <a:ext cx="8580120" cy="1935480"/>
              </a:xfrm>
              <a:blipFill rotWithShape="1">
                <a:blip r:embed="rId2" cstate="print"/>
                <a:stretch>
                  <a:fillRect l="-1065" t="-2208" b="-5047"/>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910" y="2872740"/>
            <a:ext cx="5447835" cy="357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938" y="2872740"/>
            <a:ext cx="5513807" cy="362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0727" y="2743200"/>
            <a:ext cx="5794592" cy="372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2514" y="3250974"/>
            <a:ext cx="5111018" cy="337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4920" y="1195985"/>
            <a:ext cx="460744" cy="1569660"/>
          </a:xfrm>
          <a:prstGeom prst="rect">
            <a:avLst/>
          </a:prstGeom>
          <a:noFill/>
        </p:spPr>
        <p:txBody>
          <a:bodyPr wrap="square" rtlCol="0">
            <a:spAutoFit/>
          </a:bodyPr>
          <a:lstStyle/>
          <a:p>
            <a:r>
              <a:rPr lang="en-US" sz="2400" dirty="0"/>
              <a:t>1)</a:t>
            </a:r>
          </a:p>
          <a:p>
            <a:r>
              <a:rPr lang="en-US" sz="2400" dirty="0"/>
              <a:t>2)</a:t>
            </a:r>
          </a:p>
          <a:p>
            <a:r>
              <a:rPr lang="en-US" sz="2400" dirty="0"/>
              <a:t>3)</a:t>
            </a:r>
          </a:p>
          <a:p>
            <a:r>
              <a:rPr lang="en-US" sz="2400" dirty="0"/>
              <a:t>4)</a:t>
            </a:r>
          </a:p>
        </p:txBody>
      </p:sp>
    </p:spTree>
    <p:extLst>
      <p:ext uri="{BB962C8B-B14F-4D97-AF65-F5344CB8AC3E}">
        <p14:creationId xmlns:p14="http://schemas.microsoft.com/office/powerpoint/2010/main" val="12795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17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17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99060"/>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04800" y="807720"/>
                <a:ext cx="8580120" cy="1935480"/>
              </a:xfrm>
            </p:spPr>
            <p:txBody>
              <a:bodyPr/>
              <a:lstStyle/>
              <a:p>
                <a:pPr marL="0" lvl="0" indent="0">
                  <a:buNone/>
                </a:pPr>
                <a:r>
                  <a:rPr lang="en-US" dirty="0"/>
                  <a:t>Choose the graph that best matches the situation. </a:t>
                </a:r>
              </a:p>
              <a:p>
                <a:pPr lvl="1"/>
                <a:r>
                  <a:rPr lang="en-US" dirty="0"/>
                  <a:t>A bathtub is filled at a constant rate of </a:t>
                </a:r>
                <a14:m>
                  <m:oMath xmlns:m="http://schemas.openxmlformats.org/officeDocument/2006/math">
                    <m:r>
                      <a:rPr lang="en-US" i="1">
                        <a:latin typeface="Cambria Math"/>
                      </a:rPr>
                      <m:t>1.75</m:t>
                    </m:r>
                  </m:oMath>
                </a14:m>
                <a:r>
                  <a:rPr lang="en-US" dirty="0"/>
                  <a:t> gallons per minute.</a:t>
                </a:r>
              </a:p>
              <a:p>
                <a:pPr lvl="1"/>
                <a:r>
                  <a:rPr lang="en-US" dirty="0"/>
                  <a:t>A bathtub is drained at a constant rate of </a:t>
                </a:r>
                <a14:m>
                  <m:oMath xmlns:m="http://schemas.openxmlformats.org/officeDocument/2006/math">
                    <m:r>
                      <a:rPr lang="en-US" i="1">
                        <a:latin typeface="Cambria Math"/>
                      </a:rPr>
                      <m:t>2.5 </m:t>
                    </m:r>
                  </m:oMath>
                </a14:m>
                <a:r>
                  <a:rPr lang="en-US" dirty="0"/>
                  <a:t>gallons per minute.</a:t>
                </a:r>
              </a:p>
              <a:p>
                <a:pPr lvl="1"/>
                <a:r>
                  <a:rPr lang="en-US" dirty="0"/>
                  <a:t>A bathtub contains </a:t>
                </a:r>
                <a14:m>
                  <m:oMath xmlns:m="http://schemas.openxmlformats.org/officeDocument/2006/math">
                    <m:r>
                      <a:rPr lang="en-US" i="1">
                        <a:latin typeface="Cambria Math"/>
                      </a:rPr>
                      <m:t>2.5</m:t>
                    </m:r>
                  </m:oMath>
                </a14:m>
                <a:r>
                  <a:rPr lang="en-US" dirty="0"/>
                  <a:t> gallons of water.</a:t>
                </a:r>
              </a:p>
              <a:p>
                <a:pPr lvl="1"/>
                <a:r>
                  <a:rPr lang="en-US" dirty="0"/>
                  <a:t>A bathtub is filled at a constant rate of </a:t>
                </a:r>
                <a14:m>
                  <m:oMath xmlns:m="http://schemas.openxmlformats.org/officeDocument/2006/math">
                    <m:r>
                      <a:rPr lang="en-US" i="1">
                        <a:latin typeface="Cambria Math"/>
                      </a:rPr>
                      <m:t>2.5</m:t>
                    </m:r>
                  </m:oMath>
                </a14:m>
                <a:r>
                  <a:rPr lang="en-US" dirty="0"/>
                  <a:t> gallons per minute.</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04800" y="807720"/>
                <a:ext cx="8580120" cy="1935480"/>
              </a:xfrm>
              <a:blipFill rotWithShape="1">
                <a:blip r:embed="rId3" cstate="print"/>
                <a:stretch>
                  <a:fillRect l="-1065" t="-2208" b="-5047"/>
                </a:stretch>
              </a:blipFill>
            </p:spPr>
            <p:txBody>
              <a:bodyPr/>
              <a:lstStyle/>
              <a:p>
                <a:r>
                  <a:rPr lang="en-US">
                    <a:noFill/>
                  </a:rPr>
                  <a:t> </a:t>
                </a:r>
              </a:p>
            </p:txBody>
          </p:sp>
        </mc:Fallback>
      </mc:AlternateContent>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6241" y="3368041"/>
            <a:ext cx="4171155" cy="268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368041"/>
            <a:ext cx="4066971" cy="268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4920" y="1195985"/>
            <a:ext cx="460744" cy="1569660"/>
          </a:xfrm>
          <a:prstGeom prst="rect">
            <a:avLst/>
          </a:prstGeom>
          <a:noFill/>
        </p:spPr>
        <p:txBody>
          <a:bodyPr wrap="square" rtlCol="0">
            <a:spAutoFit/>
          </a:bodyPr>
          <a:lstStyle/>
          <a:p>
            <a:r>
              <a:rPr lang="en-US" sz="2400" dirty="0"/>
              <a:t>1)</a:t>
            </a:r>
          </a:p>
          <a:p>
            <a:r>
              <a:rPr lang="en-US" sz="2400" dirty="0"/>
              <a:t>2)</a:t>
            </a:r>
          </a:p>
          <a:p>
            <a:r>
              <a:rPr lang="en-US" sz="2400" dirty="0"/>
              <a:t>3)</a:t>
            </a:r>
          </a:p>
          <a:p>
            <a:r>
              <a:rPr lang="en-US" sz="2400" dirty="0"/>
              <a:t>4)</a:t>
            </a:r>
          </a:p>
        </p:txBody>
      </p:sp>
    </p:spTree>
    <p:extLst>
      <p:ext uri="{BB962C8B-B14F-4D97-AF65-F5344CB8AC3E}">
        <p14:creationId xmlns:p14="http://schemas.microsoft.com/office/powerpoint/2010/main" val="117016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a:t>
            </a:r>
          </a:p>
        </p:txBody>
      </p:sp>
      <p:sp>
        <p:nvSpPr>
          <p:cNvPr id="3" name="Subtitle 2"/>
          <p:cNvSpPr>
            <a:spLocks noGrp="1"/>
          </p:cNvSpPr>
          <p:nvPr>
            <p:ph type="subTitle" idx="1"/>
          </p:nvPr>
        </p:nvSpPr>
        <p:spPr/>
        <p:txBody>
          <a:bodyPr/>
          <a:lstStyle/>
          <a:p>
            <a:r>
              <a:rPr lang="en-US" dirty="0"/>
              <a:t>Recall, workshop, discussion</a:t>
            </a:r>
          </a:p>
        </p:txBody>
      </p:sp>
    </p:spTree>
    <p:extLst>
      <p:ext uri="{BB962C8B-B14F-4D97-AF65-F5344CB8AC3E}">
        <p14:creationId xmlns:p14="http://schemas.microsoft.com/office/powerpoint/2010/main" val="11951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4 </a:t>
            </a:r>
            <a:r>
              <a:rPr lang="en-US" dirty="0" err="1"/>
              <a:t>cw</a:t>
            </a:r>
            <a:r>
              <a:rPr lang="en-US" dirty="0"/>
              <a:t> #1-3</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Test rewrites</a:t>
            </a:r>
          </a:p>
          <a:p>
            <a:r>
              <a:rPr lang="en-US" dirty="0"/>
              <a:t>Slope practice</a:t>
            </a:r>
          </a:p>
          <a:p>
            <a:r>
              <a:rPr lang="en-US" dirty="0"/>
              <a:t>Linear equation practice</a:t>
            </a:r>
          </a:p>
          <a:p>
            <a:r>
              <a:rPr lang="en-US" dirty="0"/>
              <a:t>Exponents review</a:t>
            </a:r>
          </a:p>
          <a:p>
            <a:r>
              <a:rPr lang="en-US" dirty="0"/>
              <a:t>PARCC tasks</a:t>
            </a:r>
          </a:p>
          <a:p>
            <a:r>
              <a:rPr lang="en-US" dirty="0"/>
              <a:t>Linear equation extra credit project</a:t>
            </a:r>
          </a:p>
          <a:p>
            <a:endParaRPr lang="en-US" dirty="0"/>
          </a:p>
        </p:txBody>
      </p:sp>
    </p:spTree>
    <p:extLst>
      <p:ext uri="{BB962C8B-B14F-4D97-AF65-F5344CB8AC3E}">
        <p14:creationId xmlns:p14="http://schemas.microsoft.com/office/powerpoint/2010/main" val="22495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p:txBody>
          <a:bodyPr/>
          <a:lstStyle/>
          <a:p>
            <a:r>
              <a:rPr lang="en-US" dirty="0"/>
              <a:t>Examples(1), Notes, video, workshop</a:t>
            </a:r>
          </a:p>
        </p:txBody>
      </p:sp>
    </p:spTree>
    <p:extLst>
      <p:ext uri="{BB962C8B-B14F-4D97-AF65-F5344CB8AC3E}">
        <p14:creationId xmlns:p14="http://schemas.microsoft.com/office/powerpoint/2010/main" val="199431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35" y="26596"/>
            <a:ext cx="8229600" cy="990600"/>
          </a:xfrm>
        </p:spPr>
        <p:txBody>
          <a:bodyPr/>
          <a:lstStyle/>
          <a:p>
            <a:r>
              <a:rPr lang="en-US" dirty="0"/>
              <a:t>Example 1– Copy </a:t>
            </a:r>
          </a:p>
        </p:txBody>
      </p:sp>
      <p:sp>
        <p:nvSpPr>
          <p:cNvPr id="6" name="Text Placeholder 5"/>
          <p:cNvSpPr>
            <a:spLocks noGrp="1"/>
          </p:cNvSpPr>
          <p:nvPr>
            <p:ph type="body" idx="1"/>
          </p:nvPr>
        </p:nvSpPr>
        <p:spPr/>
        <p:txBody>
          <a:bodyPr>
            <a:normAutofit fontScale="70000" lnSpcReduction="20000"/>
          </a:bodyPr>
          <a:lstStyle/>
          <a:p>
            <a:r>
              <a:rPr lang="en-US" dirty="0"/>
              <a:t>Aleph is running at a constant rate on a flat, paved road. </a:t>
            </a:r>
          </a:p>
        </p:txBody>
      </p:sp>
      <p:sp>
        <p:nvSpPr>
          <p:cNvPr id="8" name="Text Placeholder 7"/>
          <p:cNvSpPr>
            <a:spLocks noGrp="1"/>
          </p:cNvSpPr>
          <p:nvPr>
            <p:ph type="body" sz="quarter" idx="3"/>
          </p:nvPr>
        </p:nvSpPr>
        <p:spPr>
          <a:xfrm>
            <a:off x="4754880" y="1691341"/>
            <a:ext cx="3931920" cy="639762"/>
          </a:xfrm>
        </p:spPr>
        <p:txBody>
          <a:bodyPr>
            <a:normAutofit fontScale="70000" lnSpcReduction="20000"/>
          </a:bodyPr>
          <a:lstStyle/>
          <a:p>
            <a:r>
              <a:rPr lang="en-US" dirty="0"/>
              <a:t>Shannon is running on a flat, rocky trail that eventually rises up a steep mountain. </a:t>
            </a:r>
          </a:p>
        </p:txBody>
      </p:sp>
      <p:sp>
        <p:nvSpPr>
          <p:cNvPr id="5" name="TextBox 4"/>
          <p:cNvSpPr txBox="1"/>
          <p:nvPr/>
        </p:nvSpPr>
        <p:spPr>
          <a:xfrm>
            <a:off x="448235" y="722858"/>
            <a:ext cx="7918823" cy="923330"/>
          </a:xfrm>
          <a:prstGeom prst="rect">
            <a:avLst/>
          </a:prstGeom>
          <a:noFill/>
        </p:spPr>
        <p:txBody>
          <a:bodyPr wrap="square" rtlCol="0">
            <a:spAutoFit/>
          </a:bodyPr>
          <a:lstStyle/>
          <a:p>
            <a:r>
              <a:rPr lang="en-US" dirty="0"/>
              <a:t>Not all real-world situations can be modeled by a linear function.  There are times when a nonlinear function is needed to describe the relationship between two types of quantities.  Compare the two scenarios: </a:t>
            </a:r>
          </a:p>
        </p:txBody>
      </p:sp>
      <p:pic>
        <p:nvPicPr>
          <p:cNvPr id="11" name="Picture 10"/>
          <p:cNvPicPr/>
          <p:nvPr/>
        </p:nvPicPr>
        <p:blipFill rotWithShape="1">
          <a:blip r:embed="rId2" cstate="email">
            <a:extLst>
              <a:ext uri="{28A0092B-C50C-407E-A947-70E740481C1C}">
                <a14:useLocalDpi xmlns:a14="http://schemas.microsoft.com/office/drawing/2010/main" val="0"/>
              </a:ext>
            </a:extLst>
          </a:blip>
          <a:srcRect r="1708" b="2884"/>
          <a:stretch/>
        </p:blipFill>
        <p:spPr bwMode="auto">
          <a:xfrm>
            <a:off x="448235" y="2299114"/>
            <a:ext cx="3646170" cy="240919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cstate="email">
            <a:extLst>
              <a:ext uri="{28A0092B-C50C-407E-A947-70E740481C1C}">
                <a14:useLocalDpi xmlns:a14="http://schemas.microsoft.com/office/drawing/2010/main" val="0"/>
              </a:ext>
            </a:extLst>
          </a:blip>
          <a:srcRect r="1641" b="2894"/>
          <a:stretch/>
        </p:blipFill>
        <p:spPr bwMode="auto">
          <a:xfrm>
            <a:off x="4919196" y="2299114"/>
            <a:ext cx="3638550" cy="2400935"/>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448235" y="4738186"/>
            <a:ext cx="3940885" cy="1731243"/>
          </a:xfrm>
          <a:prstGeom prst="rect">
            <a:avLst/>
          </a:prstGeom>
          <a:noFill/>
        </p:spPr>
        <p:txBody>
          <a:bodyPr wrap="square" rtlCol="0">
            <a:spAutoFit/>
          </a:bodyPr>
          <a:lstStyle/>
          <a:p>
            <a:pPr>
              <a:lnSpc>
                <a:spcPct val="150000"/>
              </a:lnSpc>
            </a:pPr>
            <a:r>
              <a:rPr lang="en-US" dirty="0"/>
              <a:t>0 to 15:</a:t>
            </a:r>
          </a:p>
          <a:p>
            <a:pPr>
              <a:lnSpc>
                <a:spcPct val="150000"/>
              </a:lnSpc>
            </a:pPr>
            <a:r>
              <a:rPr lang="en-US" dirty="0"/>
              <a:t>15 to 30:</a:t>
            </a:r>
          </a:p>
          <a:p>
            <a:pPr>
              <a:lnSpc>
                <a:spcPct val="150000"/>
              </a:lnSpc>
            </a:pPr>
            <a:r>
              <a:rPr lang="en-US" dirty="0"/>
              <a:t>30 to 45:</a:t>
            </a:r>
          </a:p>
          <a:p>
            <a:pPr>
              <a:lnSpc>
                <a:spcPct val="150000"/>
              </a:lnSpc>
            </a:pPr>
            <a:r>
              <a:rPr lang="en-US" dirty="0"/>
              <a:t>45 to 60: </a:t>
            </a:r>
          </a:p>
        </p:txBody>
      </p:sp>
      <p:sp>
        <p:nvSpPr>
          <p:cNvPr id="15" name="TextBox 14"/>
          <p:cNvSpPr txBox="1"/>
          <p:nvPr/>
        </p:nvSpPr>
        <p:spPr>
          <a:xfrm>
            <a:off x="4844491" y="4731055"/>
            <a:ext cx="3940885" cy="1731243"/>
          </a:xfrm>
          <a:prstGeom prst="rect">
            <a:avLst/>
          </a:prstGeom>
          <a:noFill/>
        </p:spPr>
        <p:txBody>
          <a:bodyPr wrap="square" rtlCol="0">
            <a:spAutoFit/>
          </a:bodyPr>
          <a:lstStyle/>
          <a:p>
            <a:pPr>
              <a:lnSpc>
                <a:spcPct val="150000"/>
              </a:lnSpc>
            </a:pPr>
            <a:r>
              <a:rPr lang="en-US" dirty="0"/>
              <a:t>0 to 15:</a:t>
            </a:r>
          </a:p>
          <a:p>
            <a:pPr>
              <a:lnSpc>
                <a:spcPct val="150000"/>
              </a:lnSpc>
            </a:pPr>
            <a:r>
              <a:rPr lang="en-US" dirty="0"/>
              <a:t>15 to 30:</a:t>
            </a:r>
          </a:p>
          <a:p>
            <a:pPr>
              <a:lnSpc>
                <a:spcPct val="150000"/>
              </a:lnSpc>
            </a:pPr>
            <a:r>
              <a:rPr lang="en-US" dirty="0"/>
              <a:t>30 to 45:</a:t>
            </a:r>
          </a:p>
          <a:p>
            <a:pPr>
              <a:lnSpc>
                <a:spcPct val="150000"/>
              </a:lnSpc>
            </a:pPr>
            <a:r>
              <a:rPr lang="en-US" dirty="0"/>
              <a:t>45 to 60: </a:t>
            </a:r>
          </a:p>
        </p:txBody>
      </p:sp>
    </p:spTree>
    <p:extLst>
      <p:ext uri="{BB962C8B-B14F-4D97-AF65-F5344CB8AC3E}">
        <p14:creationId xmlns:p14="http://schemas.microsoft.com/office/powerpoint/2010/main" val="102171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8-04-03 at 8.37.1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72" y="119528"/>
            <a:ext cx="7531100" cy="6680200"/>
          </a:xfrm>
          <a:prstGeom prst="rect">
            <a:avLst/>
          </a:prstGeom>
        </p:spPr>
      </p:pic>
    </p:spTree>
    <p:extLst>
      <p:ext uri="{BB962C8B-B14F-4D97-AF65-F5344CB8AC3E}">
        <p14:creationId xmlns:p14="http://schemas.microsoft.com/office/powerpoint/2010/main" val="44656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 y="112805"/>
            <a:ext cx="8229600" cy="990600"/>
          </a:xfrm>
        </p:spPr>
        <p:txBody>
          <a:bodyPr/>
          <a:lstStyle/>
          <a:p>
            <a:r>
              <a:rPr lang="en-US" dirty="0"/>
              <a:t>Video</a:t>
            </a:r>
          </a:p>
        </p:txBody>
      </p:sp>
      <p:sp>
        <p:nvSpPr>
          <p:cNvPr id="7" name="TextBox 6"/>
          <p:cNvSpPr txBox="1"/>
          <p:nvPr/>
        </p:nvSpPr>
        <p:spPr>
          <a:xfrm>
            <a:off x="971177" y="1021540"/>
            <a:ext cx="6529294" cy="646331"/>
          </a:xfrm>
          <a:prstGeom prst="rect">
            <a:avLst/>
          </a:prstGeom>
          <a:noFill/>
        </p:spPr>
        <p:txBody>
          <a:bodyPr wrap="square" rtlCol="0">
            <a:spAutoFit/>
          </a:bodyPr>
          <a:lstStyle/>
          <a:p>
            <a:r>
              <a:rPr lang="en-US" dirty="0">
                <a:hlinkClick r:id="rId2"/>
              </a:rPr>
              <a:t>www.graphingstories.com</a:t>
            </a:r>
            <a:endParaRPr lang="en-US" dirty="0"/>
          </a:p>
          <a:p>
            <a:endParaRPr lang="en-US" dirty="0"/>
          </a:p>
        </p:txBody>
      </p:sp>
      <p:sp>
        <p:nvSpPr>
          <p:cNvPr id="13" name="Title 1"/>
          <p:cNvSpPr txBox="1">
            <a:spLocks/>
          </p:cNvSpPr>
          <p:nvPr/>
        </p:nvSpPr>
        <p:spPr>
          <a:xfrm>
            <a:off x="271929" y="3298264"/>
            <a:ext cx="8229600" cy="9906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Note - the classwork problem about </a:t>
            </a:r>
            <a:r>
              <a:rPr lang="en-US" dirty="0" err="1"/>
              <a:t>ferris</a:t>
            </a:r>
            <a:r>
              <a:rPr lang="en-US" dirty="0"/>
              <a:t> wheels connects to this video AND science!</a:t>
            </a:r>
          </a:p>
        </p:txBody>
      </p:sp>
    </p:spTree>
    <p:extLst>
      <p:ext uri="{BB962C8B-B14F-4D97-AF65-F5344CB8AC3E}">
        <p14:creationId xmlns:p14="http://schemas.microsoft.com/office/powerpoint/2010/main" val="3343690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5 </a:t>
            </a:r>
            <a:r>
              <a:rPr lang="en-US" dirty="0" err="1"/>
              <a:t>cw</a:t>
            </a:r>
            <a:r>
              <a:rPr lang="en-US" dirty="0"/>
              <a:t> #1-4</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r>
              <a:rPr lang="en-US" dirty="0"/>
              <a:t>Complete classwork 1-4</a:t>
            </a:r>
          </a:p>
          <a:p>
            <a:endParaRPr lang="en-US" dirty="0"/>
          </a:p>
        </p:txBody>
      </p:sp>
    </p:spTree>
    <p:extLst>
      <p:ext uri="{BB962C8B-B14F-4D97-AF65-F5344CB8AC3E}">
        <p14:creationId xmlns:p14="http://schemas.microsoft.com/office/powerpoint/2010/main" val="270955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Linear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6</a:t>
            </a:r>
          </a:p>
          <a:p>
            <a:r>
              <a:rPr lang="en-US" dirty="0"/>
              <a:t>Topic B</a:t>
            </a:r>
          </a:p>
        </p:txBody>
      </p:sp>
    </p:spTree>
    <p:extLst>
      <p:ext uri="{BB962C8B-B14F-4D97-AF65-F5344CB8AC3E}">
        <p14:creationId xmlns:p14="http://schemas.microsoft.com/office/powerpoint/2010/main" val="373789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a:xfrm>
            <a:off x="685800" y="3505200"/>
            <a:ext cx="7848600" cy="1752600"/>
          </a:xfrm>
        </p:spPr>
        <p:txBody>
          <a:bodyPr/>
          <a:lstStyle/>
          <a:p>
            <a:r>
              <a:rPr lang="en-US" dirty="0"/>
              <a:t>Notes, Examples(1), workshop</a:t>
            </a:r>
          </a:p>
        </p:txBody>
      </p:sp>
    </p:spTree>
    <p:extLst>
      <p:ext uri="{BB962C8B-B14F-4D97-AF65-F5344CB8AC3E}">
        <p14:creationId xmlns:p14="http://schemas.microsoft.com/office/powerpoint/2010/main" val="128812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a:t>
            </a:r>
            <a:r>
              <a:rPr lang="en-US" dirty="0" err="1"/>
              <a:t>Scatterplots</a:t>
            </a:r>
            <a:endParaRPr lang="en-US" dirty="0"/>
          </a:p>
        </p:txBody>
      </p:sp>
      <p:sp>
        <p:nvSpPr>
          <p:cNvPr id="3" name="Content Placeholder 2"/>
          <p:cNvSpPr>
            <a:spLocks noGrp="1"/>
          </p:cNvSpPr>
          <p:nvPr>
            <p:ph idx="1"/>
          </p:nvPr>
        </p:nvSpPr>
        <p:spPr>
          <a:xfrm>
            <a:off x="365760" y="1103811"/>
            <a:ext cx="8229600" cy="5455919"/>
          </a:xfrm>
        </p:spPr>
        <p:txBody>
          <a:bodyPr>
            <a:normAutofit/>
          </a:bodyPr>
          <a:lstStyle/>
          <a:p>
            <a:pPr marL="0" indent="0">
              <a:buNone/>
            </a:pPr>
            <a:r>
              <a:rPr lang="en-US" dirty="0"/>
              <a:t>Vocabulary: </a:t>
            </a:r>
          </a:p>
          <a:p>
            <a:pPr marL="0" indent="0">
              <a:buNone/>
            </a:pPr>
            <a:r>
              <a:rPr lang="en-US" u="sng" dirty="0"/>
              <a:t>Bivariate data set</a:t>
            </a:r>
            <a:r>
              <a:rPr lang="en-US" dirty="0"/>
              <a:t>: observations made on two variables </a:t>
            </a:r>
          </a:p>
          <a:p>
            <a:pPr marL="0" indent="0">
              <a:buNone/>
            </a:pPr>
            <a:r>
              <a:rPr lang="en-US" u="sng" dirty="0"/>
              <a:t>Scatterplot:</a:t>
            </a:r>
            <a:r>
              <a:rPr lang="en-US" dirty="0"/>
              <a:t> a graph of numerical data on two variables.</a:t>
            </a:r>
          </a:p>
          <a:p>
            <a:pPr marL="0" indent="0">
              <a:buNone/>
            </a:pPr>
            <a:endParaRPr lang="en-US" u="sng" dirty="0"/>
          </a:p>
          <a:p>
            <a:r>
              <a:rPr lang="en-US" dirty="0"/>
              <a:t>A pattern in a scatterplot suggests that there might be a </a:t>
            </a:r>
            <a:r>
              <a:rPr lang="en-US" u="sng" dirty="0"/>
              <a:t>relationship</a:t>
            </a:r>
            <a:r>
              <a:rPr lang="en-US" dirty="0"/>
              <a:t> between the variables. </a:t>
            </a:r>
          </a:p>
          <a:p>
            <a:r>
              <a:rPr lang="en-US" dirty="0"/>
              <a:t>If the two variables seem to vary together in a </a:t>
            </a:r>
            <a:r>
              <a:rPr lang="en-US" u="sng" dirty="0"/>
              <a:t>predictable</a:t>
            </a:r>
            <a:r>
              <a:rPr lang="en-US" dirty="0"/>
              <a:t> (linear) way, then they have a </a:t>
            </a:r>
            <a:r>
              <a:rPr lang="en-US" u="sng" dirty="0"/>
              <a:t>statistical relationship</a:t>
            </a:r>
            <a:r>
              <a:rPr lang="en-US" dirty="0"/>
              <a:t>.</a:t>
            </a:r>
          </a:p>
          <a:p>
            <a:r>
              <a:rPr lang="en-US" dirty="0"/>
              <a:t>A statistical relationship does </a:t>
            </a:r>
            <a:r>
              <a:rPr lang="en-US" b="1" dirty="0"/>
              <a:t>NOT</a:t>
            </a:r>
            <a:r>
              <a:rPr lang="en-US" dirty="0"/>
              <a:t> mean that one variable causes the other to change.</a:t>
            </a:r>
          </a:p>
          <a:p>
            <a:r>
              <a:rPr lang="en-US" dirty="0"/>
              <a:t>A MODEL that lies CLOSE to the data can be used for approximate predictions.</a:t>
            </a:r>
          </a:p>
        </p:txBody>
      </p:sp>
    </p:spTree>
    <p:extLst>
      <p:ext uri="{BB962C8B-B14F-4D97-AF65-F5344CB8AC3E}">
        <p14:creationId xmlns:p14="http://schemas.microsoft.com/office/powerpoint/2010/main" val="364642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 Copy</a:t>
            </a:r>
          </a:p>
        </p:txBody>
      </p:sp>
      <p:graphicFrame>
        <p:nvGraphicFramePr>
          <p:cNvPr id="6" name="Table 5"/>
          <p:cNvGraphicFramePr>
            <a:graphicFrameLocks noGrp="1"/>
          </p:cNvGraphicFramePr>
          <p:nvPr>
            <p:extLst>
              <p:ext uri="{D42A27DB-BD31-4B8C-83A1-F6EECF244321}">
                <p14:modId xmlns:p14="http://schemas.microsoft.com/office/powerpoint/2010/main" val="3104813661"/>
              </p:ext>
            </p:extLst>
          </p:nvPr>
        </p:nvGraphicFramePr>
        <p:xfrm>
          <a:off x="457200" y="1920238"/>
          <a:ext cx="4648200" cy="3486278"/>
        </p:xfrm>
        <a:graphic>
          <a:graphicData uri="http://schemas.openxmlformats.org/drawingml/2006/table">
            <a:tbl>
              <a:tblPr firstRow="1" firstCol="1" bandRow="1">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645362">
                <a:tc>
                  <a:txBody>
                    <a:bodyPr/>
                    <a:lstStyle/>
                    <a:p>
                      <a:pPr marL="0" marR="0" algn="ctr">
                        <a:lnSpc>
                          <a:spcPct val="105000"/>
                        </a:lnSpc>
                        <a:spcBef>
                          <a:spcPts val="0"/>
                        </a:spcBef>
                        <a:spcAft>
                          <a:spcPts val="0"/>
                        </a:spcAft>
                      </a:pPr>
                      <a:r>
                        <a:rPr lang="en-US" sz="1000" dirty="0">
                          <a:effectLst/>
                        </a:rPr>
                        <a:t>Model</a:t>
                      </a:r>
                      <a:endParaRPr lang="en-US" sz="10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r>
                        <a:rPr lang="en-US" sz="1000">
                          <a:effectLst/>
                        </a:rPr>
                        <a:t>Weight (pounds)</a:t>
                      </a:r>
                      <a:endParaRPr lang="en-US" sz="10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r>
                        <a:rPr lang="en-US" sz="1000">
                          <a:effectLst/>
                        </a:rPr>
                        <a:t>Fuel Efficiency (mpg)</a:t>
                      </a:r>
                      <a:endParaRPr lang="en-US" sz="10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218532">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7"/>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8"/>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09"/>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10"/>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11"/>
                  </a:ext>
                </a:extLst>
              </a:tr>
              <a:tr h="218532">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12"/>
                  </a:ext>
                </a:extLst>
              </a:tr>
              <a:tr h="218532">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a:solidFill>
                          <a:srgbClr val="231F20"/>
                        </a:solidFill>
                        <a:effectLst/>
                        <a:latin typeface="Calibri"/>
                        <a:ea typeface="Calibri"/>
                        <a:cs typeface="Arial"/>
                      </a:endParaRPr>
                    </a:p>
                  </a:txBody>
                  <a:tcPr marL="68580" marR="68580" marT="0" marB="0" anchor="ctr"/>
                </a:tc>
                <a:tc>
                  <a:txBody>
                    <a:bodyPr/>
                    <a:lstStyle/>
                    <a:p>
                      <a:pPr marL="0" marR="0" algn="ctr">
                        <a:lnSpc>
                          <a:spcPct val="105000"/>
                        </a:lnSpc>
                        <a:spcBef>
                          <a:spcPts val="0"/>
                        </a:spcBef>
                        <a:spcAft>
                          <a:spcPts val="0"/>
                        </a:spcAft>
                      </a:pPr>
                      <a:endParaRPr lang="en-US" sz="1200" dirty="0">
                        <a:solidFill>
                          <a:srgbClr val="231F20"/>
                        </a:solidFill>
                        <a:effectLst/>
                        <a:latin typeface="Calibri"/>
                        <a:ea typeface="Calibri"/>
                        <a:cs typeface="Arial"/>
                      </a:endParaRPr>
                    </a:p>
                  </a:txBody>
                  <a:tcPr marL="68580" marR="68580" marT="0" marB="0" anchor="ctr"/>
                </a:tc>
                <a:extLst>
                  <a:ext uri="{0D108BD9-81ED-4DB2-BD59-A6C34878D82A}">
                    <a16:rowId xmlns:a16="http://schemas.microsoft.com/office/drawing/2014/main" val="10013"/>
                  </a:ext>
                </a:extLst>
              </a:tr>
            </a:tbl>
          </a:graphicData>
        </a:graphic>
      </p:graphicFrame>
      <p:sp>
        <p:nvSpPr>
          <p:cNvPr id="8" name="TextBox 7"/>
          <p:cNvSpPr txBox="1"/>
          <p:nvPr/>
        </p:nvSpPr>
        <p:spPr>
          <a:xfrm>
            <a:off x="335280" y="929640"/>
            <a:ext cx="8351520" cy="830997"/>
          </a:xfrm>
          <a:prstGeom prst="rect">
            <a:avLst/>
          </a:prstGeom>
          <a:noFill/>
        </p:spPr>
        <p:txBody>
          <a:bodyPr wrap="square" rtlCol="0">
            <a:spAutoFit/>
          </a:bodyPr>
          <a:lstStyle/>
          <a:p>
            <a:r>
              <a:rPr lang="en-US" sz="2400" dirty="0"/>
              <a:t>Say you collect data on 13 cars. For each, you observe:</a:t>
            </a:r>
          </a:p>
          <a:p>
            <a:r>
              <a:rPr lang="en-US" sz="2400" dirty="0"/>
              <a:t>x: the weight of the car and y: the fuel efficiency of the car</a:t>
            </a:r>
          </a:p>
        </p:txBody>
      </p:sp>
      <p:pic>
        <p:nvPicPr>
          <p:cNvPr id="9" name="Picture 8"/>
          <p:cNvPicPr/>
          <p:nvPr/>
        </p:nvPicPr>
        <p:blipFill rotWithShape="1">
          <a:blip r:embed="rId2" cstate="email">
            <a:extLst>
              <a:ext uri="{28A0092B-C50C-407E-A947-70E740481C1C}">
                <a14:useLocalDpi xmlns:a14="http://schemas.microsoft.com/office/drawing/2010/main" val="0"/>
              </a:ext>
            </a:extLst>
          </a:blip>
          <a:srcRect l="2631" t="4974" r="2420" b="2250"/>
          <a:stretch/>
        </p:blipFill>
        <p:spPr bwMode="auto">
          <a:xfrm>
            <a:off x="3596640" y="3225641"/>
            <a:ext cx="5547360" cy="360711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cstate="email">
            <a:extLst>
              <a:ext uri="{28A0092B-C50C-407E-A947-70E740481C1C}">
                <a14:useLocalDpi xmlns:a14="http://schemas.microsoft.com/office/drawing/2010/main" val="0"/>
              </a:ext>
            </a:extLst>
          </a:blip>
          <a:srcRect r="2013" b="2256"/>
          <a:stretch/>
        </p:blipFill>
        <p:spPr bwMode="auto">
          <a:xfrm>
            <a:off x="3596640" y="3225640"/>
            <a:ext cx="5547360" cy="36071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04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Recall AGAIN</a:t>
            </a:r>
          </a:p>
        </p:txBody>
      </p:sp>
      <p:sp>
        <p:nvSpPr>
          <p:cNvPr id="3" name="Content Placeholder 2"/>
          <p:cNvSpPr>
            <a:spLocks noGrp="1"/>
          </p:cNvSpPr>
          <p:nvPr>
            <p:ph idx="1"/>
          </p:nvPr>
        </p:nvSpPr>
        <p:spPr>
          <a:xfrm>
            <a:off x="1639646" y="2762283"/>
            <a:ext cx="2936240" cy="1316659"/>
          </a:xfrm>
        </p:spPr>
        <p:txBody>
          <a:bodyPr>
            <a:normAutofit/>
          </a:bodyPr>
          <a:lstStyle/>
          <a:p>
            <a:pPr marL="0" indent="0" algn="ctr">
              <a:buNone/>
            </a:pPr>
            <a:r>
              <a:rPr lang="en-US" dirty="0"/>
              <a:t>SLOPE</a:t>
            </a:r>
          </a:p>
          <a:p>
            <a:pPr marL="0" indent="0" algn="ctr">
              <a:buNone/>
            </a:pPr>
            <a:r>
              <a:rPr lang="en-US" dirty="0"/>
              <a:t>CONSTANT RATE</a:t>
            </a:r>
            <a:br>
              <a:rPr lang="en-US" dirty="0"/>
            </a:br>
            <a:r>
              <a:rPr lang="en-US" dirty="0"/>
              <a:t>RATE OF CHANGE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1562919"/>
              </p:ext>
            </p:extLst>
          </p:nvPr>
        </p:nvGraphicFramePr>
        <p:xfrm>
          <a:off x="2396193" y="1041399"/>
          <a:ext cx="4433419" cy="1364129"/>
        </p:xfrm>
        <a:graphic>
          <a:graphicData uri="http://schemas.openxmlformats.org/presentationml/2006/ole">
            <mc:AlternateContent xmlns:mc="http://schemas.openxmlformats.org/markup-compatibility/2006">
              <mc:Choice xmlns:v="urn:schemas-microsoft-com:vml" Requires="v">
                <p:oleObj spid="_x0000_s2563" name="Equation" r:id="rId3" imgW="649080" imgH="191880" progId="">
                  <p:embed/>
                </p:oleObj>
              </mc:Choice>
              <mc:Fallback>
                <p:oleObj name="Equation" r:id="rId3" imgW="649080" imgH="191880" progId="">
                  <p:embed/>
                  <p:pic>
                    <p:nvPicPr>
                      <p:cNvPr id="0"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193" y="1041399"/>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3864313" y="2106706"/>
            <a:ext cx="278278" cy="67051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531915860"/>
              </p:ext>
            </p:extLst>
          </p:nvPr>
        </p:nvGraphicFramePr>
        <p:xfrm>
          <a:off x="1187263" y="4078942"/>
          <a:ext cx="695325" cy="897611"/>
        </p:xfrm>
        <a:graphic>
          <a:graphicData uri="http://schemas.openxmlformats.org/presentationml/2006/ole">
            <mc:AlternateContent xmlns:mc="http://schemas.openxmlformats.org/markup-compatibility/2006">
              <mc:Choice xmlns:v="urn:schemas-microsoft-com:vml" Requires="v">
                <p:oleObj spid="_x0000_s2564" name="Equation" r:id="rId5" imgW="292320" imgH="383760" progId="">
                  <p:embed/>
                </p:oleObj>
              </mc:Choice>
              <mc:Fallback>
                <p:oleObj name="Equation" r:id="rId5" imgW="292320" imgH="383760" progId="">
                  <p:embed/>
                  <p:pic>
                    <p:nvPicPr>
                      <p:cNvPr id="0" name="Picture 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263" y="4078942"/>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5899368" y="2851929"/>
            <a:ext cx="2936240" cy="22171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lgn="ctr">
              <a:buFont typeface="Arial" pitchFamily="34" charset="0"/>
              <a:buNone/>
            </a:pPr>
            <a:r>
              <a:rPr lang="en-US" dirty="0"/>
              <a:t>(0, b)</a:t>
            </a:r>
          </a:p>
          <a:p>
            <a:pPr marL="0" indent="0" algn="ctr">
              <a:buFont typeface="Arial" pitchFamily="34" charset="0"/>
              <a:buNone/>
            </a:pPr>
            <a:r>
              <a:rPr lang="en-US" dirty="0"/>
              <a:t>X=0</a:t>
            </a:r>
          </a:p>
          <a:p>
            <a:pPr marL="0" indent="0">
              <a:buFont typeface="Arial" pitchFamily="34" charset="0"/>
              <a:buNone/>
            </a:pPr>
            <a:endParaRPr lang="en-US" dirty="0"/>
          </a:p>
        </p:txBody>
      </p:sp>
      <p:cxnSp>
        <p:nvCxnSpPr>
          <p:cNvPr id="12" name="Straight Arrow Connector 11"/>
          <p:cNvCxnSpPr/>
          <p:nvPr/>
        </p:nvCxnSpPr>
        <p:spPr>
          <a:xfrm flipH="1" flipV="1">
            <a:off x="6484471" y="200211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764168552"/>
              </p:ext>
            </p:extLst>
          </p:nvPr>
        </p:nvGraphicFramePr>
        <p:xfrm>
          <a:off x="2291606" y="4078942"/>
          <a:ext cx="1042987" cy="985838"/>
        </p:xfrm>
        <a:graphic>
          <a:graphicData uri="http://schemas.openxmlformats.org/presentationml/2006/ole">
            <mc:AlternateContent xmlns:mc="http://schemas.openxmlformats.org/markup-compatibility/2006">
              <mc:Choice xmlns:v="urn:schemas-microsoft-com:vml" Requires="v">
                <p:oleObj spid="_x0000_s2565" name="Equation" r:id="rId7" imgW="447840" imgH="420480" progId="">
                  <p:embed/>
                </p:oleObj>
              </mc:Choice>
              <mc:Fallback>
                <p:oleObj name="Equation" r:id="rId7" imgW="447840" imgH="420480" progId="">
                  <p:embed/>
                  <p:pic>
                    <p:nvPicPr>
                      <p:cNvPr id="0" name="Picture 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606" y="4078942"/>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065196"/>
              </p:ext>
            </p:extLst>
          </p:nvPr>
        </p:nvGraphicFramePr>
        <p:xfrm>
          <a:off x="3666938" y="4083238"/>
          <a:ext cx="1331913" cy="985838"/>
        </p:xfrm>
        <a:graphic>
          <a:graphicData uri="http://schemas.openxmlformats.org/presentationml/2006/ole">
            <mc:AlternateContent xmlns:mc="http://schemas.openxmlformats.org/markup-compatibility/2006">
              <mc:Choice xmlns:v="urn:schemas-microsoft-com:vml" Requires="v">
                <p:oleObj spid="_x0000_s2566" name="Equation" r:id="rId9" imgW="576000" imgH="420480" progId="">
                  <p:embed/>
                </p:oleObj>
              </mc:Choice>
              <mc:Fallback>
                <p:oleObj name="Equation" r:id="rId9" imgW="576000" imgH="420480" progId="">
                  <p:embed/>
                  <p:pic>
                    <p:nvPicPr>
                      <p:cNvPr id="0" name="Picture 2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938" y="4083238"/>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5225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Quiz</a:t>
            </a:r>
          </a:p>
          <a:p>
            <a:r>
              <a:rPr lang="en-US" dirty="0"/>
              <a:t>Lesson 6 </a:t>
            </a:r>
            <a:r>
              <a:rPr lang="en-US" dirty="0" err="1"/>
              <a:t>cw</a:t>
            </a:r>
            <a:r>
              <a:rPr lang="en-US" dirty="0"/>
              <a:t> #1-7</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r>
              <a:rPr lang="en-US" dirty="0"/>
              <a:t>Complete classwork 1-5</a:t>
            </a:r>
          </a:p>
          <a:p>
            <a:r>
              <a:rPr lang="en-US" dirty="0"/>
              <a:t>Start homework</a:t>
            </a:r>
          </a:p>
          <a:p>
            <a:endParaRPr lang="en-US" dirty="0"/>
          </a:p>
        </p:txBody>
      </p:sp>
    </p:spTree>
    <p:extLst>
      <p:ext uri="{BB962C8B-B14F-4D97-AF65-F5344CB8AC3E}">
        <p14:creationId xmlns:p14="http://schemas.microsoft.com/office/powerpoint/2010/main" val="261279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7</a:t>
            </a:r>
          </a:p>
        </p:txBody>
      </p:sp>
      <p:sp>
        <p:nvSpPr>
          <p:cNvPr id="5" name="Subtitle 4"/>
          <p:cNvSpPr>
            <a:spLocks noGrp="1"/>
          </p:cNvSpPr>
          <p:nvPr>
            <p:ph type="subTitle" idx="1"/>
          </p:nvPr>
        </p:nvSpPr>
        <p:spPr/>
        <p:txBody>
          <a:bodyPr/>
          <a:lstStyle/>
          <a:p>
            <a:r>
              <a:rPr lang="en-US" dirty="0"/>
              <a:t>Notes, examples(2), workshop</a:t>
            </a:r>
          </a:p>
        </p:txBody>
      </p:sp>
    </p:spTree>
    <p:extLst>
      <p:ext uri="{BB962C8B-B14F-4D97-AF65-F5344CB8AC3E}">
        <p14:creationId xmlns:p14="http://schemas.microsoft.com/office/powerpoint/2010/main" val="386821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12"/>
            <a:ext cx="8229600" cy="990600"/>
          </a:xfrm>
        </p:spPr>
        <p:txBody>
          <a:bodyPr/>
          <a:lstStyle/>
          <a:p>
            <a:r>
              <a:rPr lang="en-US" dirty="0"/>
              <a:t>Notes- Relationships in Scatterplots</a:t>
            </a:r>
          </a:p>
        </p:txBody>
      </p:sp>
      <p:sp>
        <p:nvSpPr>
          <p:cNvPr id="3" name="Content Placeholder 2"/>
          <p:cNvSpPr>
            <a:spLocks noGrp="1"/>
          </p:cNvSpPr>
          <p:nvPr>
            <p:ph idx="1"/>
          </p:nvPr>
        </p:nvSpPr>
        <p:spPr>
          <a:xfrm>
            <a:off x="203199" y="987611"/>
            <a:ext cx="8567271" cy="5422153"/>
          </a:xfrm>
        </p:spPr>
        <p:txBody>
          <a:bodyPr/>
          <a:lstStyle/>
          <a:p>
            <a:pPr marL="0" indent="0">
              <a:buNone/>
            </a:pPr>
            <a:r>
              <a:rPr lang="en-US" dirty="0"/>
              <a:t>Vocabulary:</a:t>
            </a:r>
          </a:p>
          <a:p>
            <a:pPr marL="0" indent="0">
              <a:buNone/>
            </a:pPr>
            <a:r>
              <a:rPr lang="en-US" u="sng" dirty="0"/>
              <a:t>Cluster</a:t>
            </a:r>
            <a:r>
              <a:rPr lang="en-US" dirty="0"/>
              <a:t> - when there are two or more clouds of points</a:t>
            </a:r>
          </a:p>
          <a:p>
            <a:pPr marL="0" indent="0">
              <a:buNone/>
            </a:pPr>
            <a:r>
              <a:rPr lang="en-US" u="sng" dirty="0"/>
              <a:t>Outlier</a:t>
            </a:r>
            <a:r>
              <a:rPr lang="en-US" dirty="0"/>
              <a:t> - points that seem unusual or far away from the others</a:t>
            </a:r>
          </a:p>
          <a:p>
            <a:endParaRPr lang="en-US" dirty="0"/>
          </a:p>
          <a:p>
            <a:pPr marL="0" indent="0">
              <a:buNone/>
            </a:pPr>
            <a:r>
              <a:rPr lang="en-US" sz="2800" dirty="0"/>
              <a:t>When looking at scatterplot, ask/answer 3 questions:</a:t>
            </a:r>
          </a:p>
          <a:p>
            <a:pPr marL="731520" lvl="1" indent="-457200">
              <a:buAutoNum type="arabicParenR"/>
            </a:pPr>
            <a:r>
              <a:rPr lang="en-US" sz="2400" dirty="0"/>
              <a:t>Does it look like there is a relationship between the variables? In other words, is there a pattern or are the points totally scattered randomly.</a:t>
            </a:r>
          </a:p>
          <a:p>
            <a:pPr marL="731520" lvl="1" indent="-457200">
              <a:buAutoNum type="arabicParenR"/>
            </a:pPr>
            <a:r>
              <a:rPr lang="en-US" sz="2400" dirty="0"/>
              <a:t>If there’s a pattern, does the relationship look linear?</a:t>
            </a:r>
          </a:p>
          <a:p>
            <a:pPr marL="731520" lvl="1" indent="-457200">
              <a:buAutoNum type="arabicParenR"/>
            </a:pPr>
            <a:r>
              <a:rPr lang="en-US" sz="2400" dirty="0"/>
              <a:t>Does the relationship appear positive or negative?</a:t>
            </a:r>
          </a:p>
        </p:txBody>
      </p:sp>
    </p:spTree>
    <p:extLst>
      <p:ext uri="{BB962C8B-B14F-4D97-AF65-F5344CB8AC3E}">
        <p14:creationId xmlns:p14="http://schemas.microsoft.com/office/powerpoint/2010/main" val="226825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636"/>
            <a:ext cx="8229600" cy="990600"/>
          </a:xfrm>
        </p:spPr>
        <p:txBody>
          <a:bodyPr/>
          <a:lstStyle/>
          <a:p>
            <a:r>
              <a:rPr lang="en-US" dirty="0"/>
              <a:t>Example 1 - Copy</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1603" b="2857"/>
          <a:stretch/>
        </p:blipFill>
        <p:spPr bwMode="auto">
          <a:xfrm>
            <a:off x="0" y="1210235"/>
            <a:ext cx="5543176" cy="4317999"/>
          </a:xfrm>
          <a:prstGeom prst="rect">
            <a:avLst/>
          </a:prstGeom>
          <a:ln>
            <a:noFill/>
          </a:ln>
          <a:extLst>
            <a:ext uri="{53640926-AAD7-44D8-BBD7-CCE9431645EC}">
              <a14:shadowObscured xmlns:a14="http://schemas.microsoft.com/office/drawing/2010/main"/>
            </a:ext>
          </a:extLst>
        </p:spPr>
      </p:pic>
      <p:sp>
        <p:nvSpPr>
          <p:cNvPr id="5" name="Text Box 94"/>
          <p:cNvSpPr txBox="1">
            <a:spLocks noChangeArrowheads="1"/>
          </p:cNvSpPr>
          <p:nvPr/>
        </p:nvSpPr>
        <p:spPr bwMode="auto">
          <a:xfrm>
            <a:off x="5171571" y="1210236"/>
            <a:ext cx="3434547" cy="4870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5000"/>
              </a:lnSpc>
              <a:spcBef>
                <a:spcPts val="600"/>
              </a:spcBef>
              <a:spcAft>
                <a:spcPts val="600"/>
              </a:spcAft>
            </a:pPr>
            <a:r>
              <a:rPr lang="en-US" dirty="0">
                <a:solidFill>
                  <a:srgbClr val="231F20"/>
                </a:solidFill>
                <a:effectLst/>
                <a:latin typeface="Calibri"/>
                <a:ea typeface="Myriad Pro"/>
                <a:cs typeface="Myriad Pro"/>
              </a:rPr>
              <a:t>Is there a relationship?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If there is a relationship, does it appear to </a:t>
            </a:r>
            <a:br>
              <a:rPr lang="en-US" dirty="0">
                <a:solidFill>
                  <a:srgbClr val="231F20"/>
                </a:solidFill>
                <a:effectLst/>
                <a:latin typeface="Calibri"/>
                <a:ea typeface="Myriad Pro"/>
                <a:cs typeface="Myriad Pro"/>
              </a:rPr>
            </a:br>
            <a:r>
              <a:rPr lang="en-US" dirty="0">
                <a:solidFill>
                  <a:srgbClr val="231F20"/>
                </a:solidFill>
                <a:effectLst/>
                <a:latin typeface="Calibri"/>
                <a:ea typeface="Myriad Pro"/>
                <a:cs typeface="Myriad Pro"/>
              </a:rPr>
              <a:t>be linear?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 </a:t>
            </a:r>
          </a:p>
          <a:p>
            <a:pPr marL="0" marR="0">
              <a:lnSpc>
                <a:spcPct val="105000"/>
              </a:lnSpc>
              <a:spcBef>
                <a:spcPts val="600"/>
              </a:spcBef>
              <a:spcAft>
                <a:spcPts val="600"/>
              </a:spcAft>
            </a:pPr>
            <a:r>
              <a:rPr lang="en-US" dirty="0">
                <a:solidFill>
                  <a:srgbClr val="231F20"/>
                </a:solidFill>
                <a:effectLst/>
                <a:latin typeface="Calibri"/>
                <a:ea typeface="Myriad Pro"/>
                <a:cs typeface="Myriad Pro"/>
              </a:rPr>
              <a:t>If the relationship appears to be linear, is it a positive or a negative linear relationship?</a:t>
            </a:r>
          </a:p>
        </p:txBody>
      </p:sp>
    </p:spTree>
    <p:extLst>
      <p:ext uri="{BB962C8B-B14F-4D97-AF65-F5344CB8AC3E}">
        <p14:creationId xmlns:p14="http://schemas.microsoft.com/office/powerpoint/2010/main" val="205035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53" y="249518"/>
            <a:ext cx="8229600" cy="990600"/>
          </a:xfrm>
        </p:spPr>
        <p:txBody>
          <a:bodyPr/>
          <a:lstStyle/>
          <a:p>
            <a:r>
              <a:rPr lang="en-US" dirty="0"/>
              <a:t>Example 2 - Copy</a:t>
            </a:r>
          </a:p>
        </p:txBody>
      </p:sp>
      <p:sp>
        <p:nvSpPr>
          <p:cNvPr id="3" name="Content Placeholder 2"/>
          <p:cNvSpPr>
            <a:spLocks noGrp="1"/>
          </p:cNvSpPr>
          <p:nvPr>
            <p:ph idx="1"/>
          </p:nvPr>
        </p:nvSpPr>
        <p:spPr>
          <a:xfrm>
            <a:off x="248024" y="1107141"/>
            <a:ext cx="8537388" cy="2045448"/>
          </a:xfrm>
        </p:spPr>
        <p:txBody>
          <a:bodyPr/>
          <a:lstStyle/>
          <a:p>
            <a:pPr marL="0" lvl="0" indent="0">
              <a:buNone/>
            </a:pPr>
            <a:r>
              <a:rPr lang="en-US" dirty="0"/>
              <a:t>The scatter plot below shows the variables chest girth in centimeters (</a:t>
            </a:r>
            <a:r>
              <a:rPr lang="en-US" i="1" dirty="0"/>
              <a:t>x</a:t>
            </a:r>
            <a:r>
              <a:rPr lang="en-US" dirty="0"/>
              <a:t>) and weight in kilograms (</a:t>
            </a:r>
            <a:r>
              <a:rPr lang="en-US" i="1" dirty="0"/>
              <a:t>y</a:t>
            </a:r>
            <a:r>
              <a:rPr lang="en-US" dirty="0"/>
              <a:t>). </a:t>
            </a:r>
          </a:p>
        </p:txBody>
      </p:sp>
      <p:pic>
        <p:nvPicPr>
          <p:cNvPr id="4" name="Picture 3"/>
          <p:cNvPicPr/>
          <p:nvPr/>
        </p:nvPicPr>
        <p:blipFill>
          <a:blip r:embed="rId2" cstate="email">
            <a:extLst>
              <a:ext uri="{28A0092B-C50C-407E-A947-70E740481C1C}">
                <a14:useLocalDpi xmlns:a14="http://schemas.microsoft.com/office/drawing/2010/main" val="0"/>
              </a:ext>
            </a:extLst>
          </a:blip>
          <a:stretch>
            <a:fillRect/>
          </a:stretch>
        </p:blipFill>
        <p:spPr>
          <a:xfrm>
            <a:off x="248024" y="2084458"/>
            <a:ext cx="4953448" cy="3253086"/>
          </a:xfrm>
          <a:prstGeom prst="rect">
            <a:avLst/>
          </a:prstGeom>
        </p:spPr>
      </p:pic>
      <p:sp>
        <p:nvSpPr>
          <p:cNvPr id="5" name="TextBox 4"/>
          <p:cNvSpPr txBox="1"/>
          <p:nvPr/>
        </p:nvSpPr>
        <p:spPr>
          <a:xfrm>
            <a:off x="5707529" y="2623317"/>
            <a:ext cx="2838824" cy="1754327"/>
          </a:xfrm>
          <a:prstGeom prst="rect">
            <a:avLst/>
          </a:prstGeom>
          <a:noFill/>
        </p:spPr>
        <p:txBody>
          <a:bodyPr wrap="square" rtlCol="0">
            <a:spAutoFit/>
          </a:bodyPr>
          <a:lstStyle/>
          <a:p>
            <a:r>
              <a:rPr lang="en-US" dirty="0"/>
              <a:t>Any outliers? What do they mean?</a:t>
            </a:r>
          </a:p>
          <a:p>
            <a:endParaRPr lang="en-US" dirty="0"/>
          </a:p>
          <a:p>
            <a:endParaRPr lang="en-US" dirty="0"/>
          </a:p>
          <a:p>
            <a:endParaRPr lang="en-US" dirty="0"/>
          </a:p>
          <a:p>
            <a:r>
              <a:rPr lang="en-US" dirty="0"/>
              <a:t>Any clusters?</a:t>
            </a:r>
          </a:p>
        </p:txBody>
      </p:sp>
    </p:spTree>
    <p:extLst>
      <p:ext uri="{BB962C8B-B14F-4D97-AF65-F5344CB8AC3E}">
        <p14:creationId xmlns:p14="http://schemas.microsoft.com/office/powerpoint/2010/main" val="85599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Lesson 7 </a:t>
            </a:r>
            <a:r>
              <a:rPr lang="en-US" dirty="0" err="1"/>
              <a:t>cw</a:t>
            </a:r>
            <a:r>
              <a:rPr lang="en-US" dirty="0"/>
              <a:t> #1-10</a:t>
            </a:r>
          </a:p>
          <a:p>
            <a:r>
              <a:rPr lang="en-US" dirty="0"/>
              <a:t>Lesson 6 </a:t>
            </a:r>
            <a:r>
              <a:rPr lang="en-US" dirty="0" err="1"/>
              <a:t>cw</a:t>
            </a:r>
            <a:r>
              <a:rPr lang="en-US" dirty="0"/>
              <a:t> </a:t>
            </a:r>
            <a:r>
              <a:rPr lang="en-US"/>
              <a:t>#1-7</a:t>
            </a:r>
            <a:endParaRPr lang="en-US" dirty="0"/>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r>
              <a:rPr lang="en-US" dirty="0"/>
              <a:t>Complete classwork 1-6</a:t>
            </a:r>
          </a:p>
          <a:p>
            <a:endParaRPr lang="en-US" dirty="0"/>
          </a:p>
        </p:txBody>
      </p:sp>
    </p:spTree>
    <p:extLst>
      <p:ext uri="{BB962C8B-B14F-4D97-AF65-F5344CB8AC3E}">
        <p14:creationId xmlns:p14="http://schemas.microsoft.com/office/powerpoint/2010/main" val="311953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8</a:t>
            </a:r>
          </a:p>
        </p:txBody>
      </p:sp>
      <p:sp>
        <p:nvSpPr>
          <p:cNvPr id="5" name="Subtitle 4"/>
          <p:cNvSpPr>
            <a:spLocks noGrp="1"/>
          </p:cNvSpPr>
          <p:nvPr>
            <p:ph type="subTitle" idx="1"/>
          </p:nvPr>
        </p:nvSpPr>
        <p:spPr/>
        <p:txBody>
          <a:bodyPr/>
          <a:lstStyle/>
          <a:p>
            <a:r>
              <a:rPr lang="en-US" dirty="0"/>
              <a:t>Notes, example (1 long one), workshop</a:t>
            </a:r>
          </a:p>
        </p:txBody>
      </p:sp>
    </p:spTree>
    <p:extLst>
      <p:ext uri="{BB962C8B-B14F-4D97-AF65-F5344CB8AC3E}">
        <p14:creationId xmlns:p14="http://schemas.microsoft.com/office/powerpoint/2010/main" val="975419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12"/>
            <a:ext cx="8229600" cy="990600"/>
          </a:xfrm>
        </p:spPr>
        <p:txBody>
          <a:bodyPr/>
          <a:lstStyle/>
          <a:p>
            <a:r>
              <a:rPr lang="en-US" dirty="0"/>
              <a:t>Notes- Lines of Best Fit</a:t>
            </a:r>
          </a:p>
        </p:txBody>
      </p:sp>
      <p:sp>
        <p:nvSpPr>
          <p:cNvPr id="3" name="Content Placeholder 2"/>
          <p:cNvSpPr>
            <a:spLocks noGrp="1"/>
          </p:cNvSpPr>
          <p:nvPr>
            <p:ph idx="1"/>
          </p:nvPr>
        </p:nvSpPr>
        <p:spPr>
          <a:xfrm>
            <a:off x="203199" y="987611"/>
            <a:ext cx="8567271" cy="5422153"/>
          </a:xfrm>
        </p:spPr>
        <p:txBody>
          <a:bodyPr/>
          <a:lstStyle/>
          <a:p>
            <a:pPr marL="0" indent="0">
              <a:buNone/>
            </a:pPr>
            <a:r>
              <a:rPr lang="en-US" sz="2800" dirty="0"/>
              <a:t>When the scatterplot is </a:t>
            </a:r>
            <a:r>
              <a:rPr lang="en-US" sz="2800" i="1" dirty="0"/>
              <a:t>approximately</a:t>
            </a:r>
            <a:r>
              <a:rPr lang="en-US" sz="2800" dirty="0"/>
              <a:t> linear:</a:t>
            </a:r>
          </a:p>
          <a:p>
            <a:r>
              <a:rPr lang="en-US" sz="2400" dirty="0"/>
              <a:t>A line can be used to describe the linear relationship</a:t>
            </a:r>
          </a:p>
          <a:p>
            <a:r>
              <a:rPr lang="en-US" sz="2400" dirty="0"/>
              <a:t>A line that describes the relationship can be used to make predictions about the data (it won’t necessarily be exact)</a:t>
            </a:r>
          </a:p>
          <a:p>
            <a:r>
              <a:rPr lang="en-US" b="1" dirty="0"/>
              <a:t>When informally drawing the line, try to find the placement where the most points tend to be closest to the line.</a:t>
            </a:r>
          </a:p>
          <a:p>
            <a:r>
              <a:rPr lang="en-US" sz="2400" b="1" dirty="0"/>
              <a:t>Once the line is drawn, the actual data points are ignored and the line is used for analysis/prediction.</a:t>
            </a:r>
          </a:p>
        </p:txBody>
      </p:sp>
    </p:spTree>
    <p:extLst>
      <p:ext uri="{BB962C8B-B14F-4D97-AF65-F5344CB8AC3E}">
        <p14:creationId xmlns:p14="http://schemas.microsoft.com/office/powerpoint/2010/main" val="388474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4-07 at 11.1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79082"/>
            <a:ext cx="7785100" cy="2298700"/>
          </a:xfrm>
          <a:prstGeom prst="rect">
            <a:avLst/>
          </a:prstGeom>
        </p:spPr>
      </p:pic>
      <p:sp>
        <p:nvSpPr>
          <p:cNvPr id="4" name="Content Placeholder 3"/>
          <p:cNvSpPr>
            <a:spLocks noGrp="1"/>
          </p:cNvSpPr>
          <p:nvPr>
            <p:ph idx="1"/>
          </p:nvPr>
        </p:nvSpPr>
        <p:spPr>
          <a:xfrm>
            <a:off x="457200" y="980618"/>
            <a:ext cx="8229600" cy="800681"/>
          </a:xfrm>
        </p:spPr>
        <p:txBody>
          <a:bodyPr>
            <a:normAutofit lnSpcReduction="10000"/>
          </a:bodyPr>
          <a:lstStyle/>
          <a:p>
            <a:pPr marL="0" indent="0">
              <a:buNone/>
            </a:pPr>
            <a:r>
              <a:rPr lang="en-US" dirty="0"/>
              <a:t>In a </a:t>
            </a:r>
            <a:r>
              <a:rPr lang="en-US" dirty="0" err="1"/>
              <a:t>midwestern</a:t>
            </a:r>
            <a:r>
              <a:rPr lang="en-US" dirty="0"/>
              <a:t> town, data was collected comparing house size to the price it sold for.</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6051"/>
            <a:ext cx="7937546" cy="6191950"/>
          </a:xfrm>
          <a:prstGeom prst="rect">
            <a:avLst/>
          </a:prstGeom>
          <a:noFill/>
          <a:ln>
            <a:noFill/>
          </a:ln>
        </p:spPr>
      </p:pic>
      <p:sp>
        <p:nvSpPr>
          <p:cNvPr id="2" name="Title 1"/>
          <p:cNvSpPr>
            <a:spLocks noGrp="1"/>
          </p:cNvSpPr>
          <p:nvPr>
            <p:ph type="title"/>
          </p:nvPr>
        </p:nvSpPr>
        <p:spPr>
          <a:xfrm>
            <a:off x="0" y="177141"/>
            <a:ext cx="8229600" cy="990600"/>
          </a:xfrm>
        </p:spPr>
        <p:txBody>
          <a:bodyPr/>
          <a:lstStyle/>
          <a:p>
            <a:r>
              <a:rPr lang="en-US" dirty="0"/>
              <a:t>Example 1 - Copy</a:t>
            </a:r>
          </a:p>
        </p:txBody>
      </p:sp>
    </p:spTree>
    <p:extLst>
      <p:ext uri="{BB962C8B-B14F-4D97-AF65-F5344CB8AC3E}">
        <p14:creationId xmlns:p14="http://schemas.microsoft.com/office/powerpoint/2010/main" val="154886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84"/>
            <a:ext cx="8229600" cy="990600"/>
          </a:xfrm>
        </p:spPr>
        <p:txBody>
          <a:bodyPr/>
          <a:lstStyle/>
          <a:p>
            <a:r>
              <a:rPr lang="en-US" dirty="0"/>
              <a:t>Example 1 continued</a:t>
            </a:r>
          </a:p>
        </p:txBody>
      </p:sp>
      <p:sp>
        <p:nvSpPr>
          <p:cNvPr id="3" name="Content Placeholder 2"/>
          <p:cNvSpPr>
            <a:spLocks noGrp="1"/>
          </p:cNvSpPr>
          <p:nvPr>
            <p:ph idx="1"/>
          </p:nvPr>
        </p:nvSpPr>
        <p:spPr>
          <a:xfrm>
            <a:off x="286826" y="856696"/>
            <a:ext cx="8727457" cy="5803812"/>
          </a:xfrm>
        </p:spPr>
        <p:txBody>
          <a:bodyPr>
            <a:noAutofit/>
          </a:bodyPr>
          <a:lstStyle/>
          <a:p>
            <a:r>
              <a:rPr lang="en-US" sz="2000" dirty="0"/>
              <a:t>What can you tell about the price of large homes compared to the price of small homes?</a:t>
            </a:r>
          </a:p>
          <a:p>
            <a:r>
              <a:rPr lang="en-US" sz="2000" dirty="0"/>
              <a:t>What is the cost of the most expensive house, and where is that point on the scatter plot?</a:t>
            </a:r>
          </a:p>
          <a:p>
            <a:r>
              <a:rPr lang="en-US" sz="2000" dirty="0"/>
              <a:t>Estimate the cost of a 3,000-square-foot house.</a:t>
            </a:r>
          </a:p>
          <a:p>
            <a:pPr marL="0" lvl="0" indent="0">
              <a:buNone/>
            </a:pPr>
            <a:endParaRPr lang="en-US" sz="2000" dirty="0"/>
          </a:p>
          <a:p>
            <a:pPr marL="0" lvl="0" indent="0">
              <a:buNone/>
            </a:pPr>
            <a:r>
              <a:rPr lang="en-US" sz="2000" dirty="0"/>
              <a:t>Draw a line in the plot that you think would fit the trend in the data. Use your line to answer the following questions:</a:t>
            </a:r>
          </a:p>
          <a:p>
            <a:r>
              <a:rPr lang="en-US" sz="2000" dirty="0"/>
              <a:t>What is your prediction of the price of a 3,000-square-foot house?</a:t>
            </a:r>
          </a:p>
          <a:p>
            <a:r>
              <a:rPr lang="en-US" sz="2000" dirty="0"/>
              <a:t>What is the prediction of the price of a 1,500-square-foot house?</a:t>
            </a:r>
          </a:p>
          <a:p>
            <a:pPr marL="0" indent="0">
              <a:buNone/>
            </a:pPr>
            <a:r>
              <a:rPr lang="en-US" sz="2000" dirty="0"/>
              <a:t> </a:t>
            </a:r>
          </a:p>
          <a:p>
            <a:pPr marL="0" indent="0">
              <a:buNone/>
            </a:pPr>
            <a:r>
              <a:rPr lang="en-US" sz="2000" dirty="0"/>
              <a:t>Consider the following general strategies students use for drawing a line. </a:t>
            </a:r>
          </a:p>
          <a:p>
            <a:r>
              <a:rPr lang="en-US" sz="2000" dirty="0"/>
              <a:t>Laure used the very first point and the very last point.  </a:t>
            </a:r>
          </a:p>
          <a:p>
            <a:r>
              <a:rPr lang="en-US" sz="2000" dirty="0"/>
              <a:t>Phil wants to have the same number of points above and below the line.</a:t>
            </a:r>
          </a:p>
          <a:p>
            <a:r>
              <a:rPr lang="en-US" sz="2000" dirty="0" err="1"/>
              <a:t>Sandie</a:t>
            </a:r>
            <a:r>
              <a:rPr lang="en-US" sz="2000" dirty="0"/>
              <a:t> tried to get a line that had the most points right on it.</a:t>
            </a:r>
          </a:p>
          <a:p>
            <a:r>
              <a:rPr lang="en-US" sz="2000" dirty="0" err="1"/>
              <a:t>Maree</a:t>
            </a:r>
            <a:r>
              <a:rPr lang="en-US" sz="2000" dirty="0"/>
              <a:t> tried to get her line as close to as many of the points as possible.</a:t>
            </a:r>
          </a:p>
        </p:txBody>
      </p:sp>
    </p:spTree>
    <p:extLst>
      <p:ext uri="{BB962C8B-B14F-4D97-AF65-F5344CB8AC3E}">
        <p14:creationId xmlns:p14="http://schemas.microsoft.com/office/powerpoint/2010/main" val="12224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1 </a:t>
            </a:r>
            <a:r>
              <a:rPr lang="en-US" dirty="0" err="1"/>
              <a:t>cw</a:t>
            </a:r>
            <a:r>
              <a:rPr lang="en-US" dirty="0"/>
              <a:t> #1-16</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Test rewrites</a:t>
            </a:r>
          </a:p>
          <a:p>
            <a:r>
              <a:rPr lang="en-US" dirty="0"/>
              <a:t>Slope practice</a:t>
            </a:r>
          </a:p>
          <a:p>
            <a:r>
              <a:rPr lang="en-US" dirty="0"/>
              <a:t>Linear equation practice</a:t>
            </a:r>
          </a:p>
          <a:p>
            <a:r>
              <a:rPr lang="en-US" dirty="0"/>
              <a:t>Exponents review</a:t>
            </a:r>
          </a:p>
          <a:p>
            <a:r>
              <a:rPr lang="en-US" dirty="0"/>
              <a:t>PARCC tasks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63206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Lesson 6-7 exit ticket</a:t>
            </a:r>
          </a:p>
          <a:p>
            <a:r>
              <a:rPr lang="en-US" dirty="0"/>
              <a:t>Lesson 8 </a:t>
            </a:r>
            <a:r>
              <a:rPr lang="en-US" dirty="0" err="1"/>
              <a:t>cw</a:t>
            </a:r>
            <a:r>
              <a:rPr lang="en-US" dirty="0"/>
              <a:t> #1-2</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pPr marL="0" indent="0">
              <a:buNone/>
            </a:pPr>
            <a:endParaRPr lang="en-US" dirty="0"/>
          </a:p>
        </p:txBody>
      </p:sp>
    </p:spTree>
    <p:extLst>
      <p:ext uri="{BB962C8B-B14F-4D97-AF65-F5344CB8AC3E}">
        <p14:creationId xmlns:p14="http://schemas.microsoft.com/office/powerpoint/2010/main" val="248193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9</a:t>
            </a:r>
          </a:p>
        </p:txBody>
      </p:sp>
      <p:sp>
        <p:nvSpPr>
          <p:cNvPr id="5" name="Subtitle 4"/>
          <p:cNvSpPr>
            <a:spLocks noGrp="1"/>
          </p:cNvSpPr>
          <p:nvPr>
            <p:ph type="subTitle" idx="1"/>
          </p:nvPr>
        </p:nvSpPr>
        <p:spPr/>
        <p:txBody>
          <a:bodyPr/>
          <a:lstStyle/>
          <a:p>
            <a:r>
              <a:rPr lang="en-US" dirty="0"/>
              <a:t>Example, notes, workshop</a:t>
            </a:r>
          </a:p>
        </p:txBody>
      </p:sp>
    </p:spTree>
    <p:extLst>
      <p:ext uri="{BB962C8B-B14F-4D97-AF65-F5344CB8AC3E}">
        <p14:creationId xmlns:p14="http://schemas.microsoft.com/office/powerpoint/2010/main" val="4193010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AE63-4AD8-7E47-A4B6-EE68E20BDD4F}"/>
              </a:ext>
            </a:extLst>
          </p:cNvPr>
          <p:cNvSpPr>
            <a:spLocks noGrp="1"/>
          </p:cNvSpPr>
          <p:nvPr>
            <p:ph type="title"/>
          </p:nvPr>
        </p:nvSpPr>
        <p:spPr>
          <a:xfrm>
            <a:off x="118533" y="381000"/>
            <a:ext cx="8229600" cy="990600"/>
          </a:xfrm>
        </p:spPr>
        <p:txBody>
          <a:bodyPr/>
          <a:lstStyle/>
          <a:p>
            <a:r>
              <a:rPr lang="en-US" dirty="0"/>
              <a:t>Warm Up</a:t>
            </a:r>
          </a:p>
        </p:txBody>
      </p:sp>
      <p:sp>
        <p:nvSpPr>
          <p:cNvPr id="3" name="Content Placeholder 2">
            <a:extLst>
              <a:ext uri="{FF2B5EF4-FFF2-40B4-BE49-F238E27FC236}">
                <a16:creationId xmlns:a16="http://schemas.microsoft.com/office/drawing/2014/main" id="{9C8C4F31-D278-C942-A08B-04732210A1FD}"/>
              </a:ext>
            </a:extLst>
          </p:cNvPr>
          <p:cNvSpPr>
            <a:spLocks noGrp="1"/>
          </p:cNvSpPr>
          <p:nvPr>
            <p:ph idx="1"/>
          </p:nvPr>
        </p:nvSpPr>
        <p:spPr>
          <a:xfrm>
            <a:off x="253999" y="1371600"/>
            <a:ext cx="8771467" cy="4876800"/>
          </a:xfrm>
        </p:spPr>
        <p:txBody>
          <a:bodyPr/>
          <a:lstStyle/>
          <a:p>
            <a:pPr marL="0" indent="0">
              <a:buNone/>
            </a:pPr>
            <a:r>
              <a:rPr lang="en-US" dirty="0"/>
              <a:t>Look back to module 1 for notes on how to do this!</a:t>
            </a:r>
          </a:p>
          <a:p>
            <a:pPr marL="0" indent="0">
              <a:buNone/>
            </a:pPr>
            <a:endParaRPr lang="en-US" dirty="0"/>
          </a:p>
          <a:p>
            <a:pPr marL="457200" indent="-457200">
              <a:buAutoNum type="arabicParenR"/>
            </a:pPr>
            <a:r>
              <a:rPr lang="en-US" dirty="0"/>
              <a:t>(2 × 10</a:t>
            </a:r>
            <a:r>
              <a:rPr lang="en-US" baseline="30000" dirty="0"/>
              <a:t>3</a:t>
            </a:r>
            <a:r>
              <a:rPr lang="en-US" dirty="0"/>
              <a:t>) + (5 × 10</a:t>
            </a:r>
            <a:r>
              <a:rPr lang="en-US" baseline="30000" dirty="0"/>
              <a:t>5</a:t>
            </a:r>
            <a:r>
              <a:rPr lang="en-US" dirty="0"/>
              <a:t>) </a:t>
            </a:r>
          </a:p>
          <a:p>
            <a:pPr marL="457200" indent="-457200">
              <a:buAutoNum type="arabicParenR"/>
            </a:pPr>
            <a:endParaRPr lang="en-US" dirty="0"/>
          </a:p>
          <a:p>
            <a:pPr marL="457200" indent="-457200">
              <a:buAutoNum type="arabicParenR"/>
            </a:pPr>
            <a:endParaRPr lang="en-US" dirty="0"/>
          </a:p>
          <a:p>
            <a:pPr marL="457200" indent="-457200">
              <a:buAutoNum type="arabicParenR"/>
            </a:pPr>
            <a:endParaRPr lang="en-US" dirty="0"/>
          </a:p>
          <a:p>
            <a:pPr marL="457200" indent="-457200">
              <a:buAutoNum type="arabicParenR"/>
            </a:pPr>
            <a:endParaRPr lang="en-US" dirty="0"/>
          </a:p>
          <a:p>
            <a:pPr marL="457200" indent="-457200">
              <a:buFont typeface="Arial" pitchFamily="34" charset="0"/>
              <a:buAutoNum type="arabicParenR"/>
            </a:pPr>
            <a:r>
              <a:rPr lang="en-US" dirty="0"/>
              <a:t>(7 × 10</a:t>
            </a:r>
            <a:r>
              <a:rPr lang="en-US" baseline="30000" dirty="0"/>
              <a:t>8</a:t>
            </a:r>
            <a:r>
              <a:rPr lang="en-US" dirty="0"/>
              <a:t>) (9 × 10</a:t>
            </a:r>
            <a:r>
              <a:rPr lang="en-US" baseline="30000" dirty="0"/>
              <a:t>6</a:t>
            </a:r>
            <a:r>
              <a:rPr lang="en-US" dirty="0"/>
              <a:t>) </a:t>
            </a:r>
          </a:p>
          <a:p>
            <a:pPr marL="457200" indent="-457200">
              <a:buAutoNum type="arabicParenR"/>
            </a:pPr>
            <a:endParaRPr lang="en-US" dirty="0"/>
          </a:p>
          <a:p>
            <a:pPr marL="0" indent="0">
              <a:buNone/>
            </a:pPr>
            <a:endParaRPr lang="en-US" dirty="0"/>
          </a:p>
        </p:txBody>
      </p:sp>
    </p:spTree>
    <p:extLst>
      <p:ext uri="{BB962C8B-B14F-4D97-AF65-F5344CB8AC3E}">
        <p14:creationId xmlns:p14="http://schemas.microsoft.com/office/powerpoint/2010/main" val="232121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952" y="1038007"/>
            <a:ext cx="5913148" cy="5188787"/>
          </a:xfrm>
          <a:prstGeom prst="rect">
            <a:avLst/>
          </a:prstGeom>
        </p:spPr>
      </p:pic>
      <p:sp>
        <p:nvSpPr>
          <p:cNvPr id="2" name="Title 1"/>
          <p:cNvSpPr>
            <a:spLocks noGrp="1"/>
          </p:cNvSpPr>
          <p:nvPr>
            <p:ph type="title"/>
          </p:nvPr>
        </p:nvSpPr>
        <p:spPr>
          <a:xfrm>
            <a:off x="61952" y="99689"/>
            <a:ext cx="8229600" cy="990600"/>
          </a:xfrm>
        </p:spPr>
        <p:txBody>
          <a:bodyPr/>
          <a:lstStyle/>
          <a:p>
            <a:r>
              <a:rPr lang="en-US" dirty="0"/>
              <a:t>Example - Copy</a:t>
            </a:r>
          </a:p>
        </p:txBody>
      </p:sp>
      <p:sp>
        <p:nvSpPr>
          <p:cNvPr id="3" name="TextBox 2"/>
          <p:cNvSpPr txBox="1"/>
          <p:nvPr/>
        </p:nvSpPr>
        <p:spPr>
          <a:xfrm>
            <a:off x="5690067" y="340773"/>
            <a:ext cx="3407462" cy="5078314"/>
          </a:xfrm>
          <a:prstGeom prst="rect">
            <a:avLst/>
          </a:prstGeom>
          <a:noFill/>
        </p:spPr>
        <p:txBody>
          <a:bodyPr wrap="square" rtlCol="0">
            <a:spAutoFit/>
          </a:bodyPr>
          <a:lstStyle/>
          <a:p>
            <a:pPr marL="342900" indent="-342900">
              <a:buAutoNum type="arabicParenR"/>
            </a:pPr>
            <a:r>
              <a:rPr lang="en-US" dirty="0"/>
              <a:t>Draw the line of best fit.</a:t>
            </a:r>
          </a:p>
          <a:p>
            <a:pPr marL="342900" indent="-342900">
              <a:buAutoNum type="arabicParenR"/>
            </a:pPr>
            <a:r>
              <a:rPr lang="en-US" dirty="0"/>
              <a:t>Write an equation for the line you drew.</a:t>
            </a:r>
          </a:p>
          <a:p>
            <a:pPr marL="342900" indent="-342900">
              <a:buAutoNum type="arabicParenR"/>
            </a:pPr>
            <a:endParaRPr lang="en-US" dirty="0"/>
          </a:p>
          <a:p>
            <a:pPr marL="342900" indent="-342900">
              <a:buAutoNum type="arabicParenR"/>
            </a:pPr>
            <a:endParaRPr lang="en-US" dirty="0"/>
          </a:p>
          <a:p>
            <a:pPr marL="342900" indent="-342900">
              <a:buAutoNum type="arabicParenR"/>
            </a:pPr>
            <a:endParaRPr lang="en-US" dirty="0"/>
          </a:p>
          <a:p>
            <a:pPr marL="342900" indent="-342900">
              <a:buAutoNum type="arabicParenR"/>
            </a:pPr>
            <a:endParaRPr lang="en-US" dirty="0"/>
          </a:p>
          <a:p>
            <a:endParaRPr lang="en-US" dirty="0"/>
          </a:p>
          <a:p>
            <a:endParaRPr lang="en-US" dirty="0"/>
          </a:p>
          <a:p>
            <a:endParaRPr lang="en-US" dirty="0"/>
          </a:p>
          <a:p>
            <a:endParaRPr lang="en-US" dirty="0"/>
          </a:p>
          <a:p>
            <a:endParaRPr lang="en-US" dirty="0"/>
          </a:p>
          <a:p>
            <a:pPr marL="342900" indent="-342900">
              <a:buAutoNum type="arabicParenR"/>
            </a:pPr>
            <a:r>
              <a:rPr lang="en-US" dirty="0"/>
              <a:t>Compare the line’s predicted value to the observed value for:</a:t>
            </a:r>
          </a:p>
          <a:p>
            <a:pPr marL="800100" lvl="1" indent="-342900">
              <a:buFont typeface="+mj-lt"/>
              <a:buAutoNum type="alphaLcParenR"/>
            </a:pPr>
            <a:r>
              <a:rPr lang="en-US" dirty="0"/>
              <a:t>2 hours</a:t>
            </a:r>
          </a:p>
          <a:p>
            <a:pPr marL="800100" lvl="1" indent="-342900">
              <a:buFont typeface="+mj-lt"/>
              <a:buAutoNum type="alphaLcParenR"/>
            </a:pPr>
            <a:r>
              <a:rPr lang="en-US" dirty="0"/>
              <a:t>4 hours</a:t>
            </a:r>
          </a:p>
          <a:p>
            <a:pPr marL="800100" lvl="1" indent="-342900">
              <a:buFont typeface="+mj-lt"/>
              <a:buAutoNum type="alphaLcParenR"/>
            </a:pPr>
            <a:r>
              <a:rPr lang="en-US" dirty="0"/>
              <a:t>1 hour</a:t>
            </a:r>
          </a:p>
        </p:txBody>
      </p:sp>
    </p:spTree>
    <p:extLst>
      <p:ext uri="{BB962C8B-B14F-4D97-AF65-F5344CB8AC3E}">
        <p14:creationId xmlns:p14="http://schemas.microsoft.com/office/powerpoint/2010/main" val="196720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12"/>
            <a:ext cx="8229600" cy="990600"/>
          </a:xfrm>
        </p:spPr>
        <p:txBody>
          <a:bodyPr/>
          <a:lstStyle/>
          <a:p>
            <a:r>
              <a:rPr lang="en-US" dirty="0"/>
              <a:t>Notes- Lines of Best Fit</a:t>
            </a:r>
          </a:p>
        </p:txBody>
      </p:sp>
      <p:sp>
        <p:nvSpPr>
          <p:cNvPr id="3" name="Content Placeholder 2"/>
          <p:cNvSpPr>
            <a:spLocks noGrp="1"/>
          </p:cNvSpPr>
          <p:nvPr>
            <p:ph idx="1"/>
          </p:nvPr>
        </p:nvSpPr>
        <p:spPr>
          <a:xfrm>
            <a:off x="203199" y="987611"/>
            <a:ext cx="8826574" cy="5422153"/>
          </a:xfrm>
        </p:spPr>
        <p:txBody>
          <a:bodyPr/>
          <a:lstStyle/>
          <a:p>
            <a:pPr marL="0" indent="0">
              <a:buNone/>
            </a:pPr>
            <a:r>
              <a:rPr lang="en-US" sz="2800" dirty="0"/>
              <a:t>When the scatterplot is </a:t>
            </a:r>
            <a:r>
              <a:rPr lang="en-US" sz="2800" i="1" dirty="0"/>
              <a:t>approximately</a:t>
            </a:r>
            <a:r>
              <a:rPr lang="en-US" sz="2800" dirty="0"/>
              <a:t> linear:</a:t>
            </a:r>
          </a:p>
          <a:p>
            <a:r>
              <a:rPr lang="en-US" sz="2400" dirty="0"/>
              <a:t>A line can be used to describe the linear relationship</a:t>
            </a:r>
          </a:p>
          <a:p>
            <a:r>
              <a:rPr lang="en-US" sz="2400" dirty="0"/>
              <a:t>A line that describes the relationship can be used to make predictions about the data (it won’t necessarily be exact)</a:t>
            </a:r>
          </a:p>
          <a:p>
            <a:r>
              <a:rPr lang="en-US" dirty="0"/>
              <a:t>When informally drawing the line, try to find the placement where the most points tend to be closes to the line.</a:t>
            </a:r>
          </a:p>
          <a:p>
            <a:endParaRPr lang="en-US" sz="2400" dirty="0"/>
          </a:p>
          <a:p>
            <a:r>
              <a:rPr lang="en-US" dirty="0">
                <a:solidFill>
                  <a:srgbClr val="FF0000"/>
                </a:solidFill>
              </a:rPr>
              <a:t>A line of best fit does NOT need to go through the origin</a:t>
            </a:r>
          </a:p>
          <a:p>
            <a:r>
              <a:rPr lang="en-US" sz="2400" dirty="0">
                <a:solidFill>
                  <a:srgbClr val="FF0000"/>
                </a:solidFill>
              </a:rPr>
              <a:t>Since you are drawing a line, the equation should be y=</a:t>
            </a:r>
            <a:r>
              <a:rPr lang="en-US" sz="2400" dirty="0" err="1">
                <a:solidFill>
                  <a:srgbClr val="FF0000"/>
                </a:solidFill>
              </a:rPr>
              <a:t>mx+b</a:t>
            </a:r>
            <a:endParaRPr lang="en-US" sz="2400" dirty="0">
              <a:solidFill>
                <a:srgbClr val="FF0000"/>
              </a:solidFill>
            </a:endParaRPr>
          </a:p>
        </p:txBody>
      </p:sp>
    </p:spTree>
    <p:extLst>
      <p:ext uri="{BB962C8B-B14F-4D97-AF65-F5344CB8AC3E}">
        <p14:creationId xmlns:p14="http://schemas.microsoft.com/office/powerpoint/2010/main" val="232449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Lesson 9 </a:t>
            </a:r>
            <a:r>
              <a:rPr lang="en-US" dirty="0" err="1"/>
              <a:t>cw</a:t>
            </a:r>
            <a:r>
              <a:rPr lang="en-US" dirty="0"/>
              <a:t> #1-7</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Independent work packet</a:t>
            </a:r>
          </a:p>
          <a:p>
            <a:r>
              <a:rPr lang="en-US" dirty="0"/>
              <a:t>PARCC practice</a:t>
            </a:r>
          </a:p>
          <a:p>
            <a:r>
              <a:rPr lang="en-US" dirty="0"/>
              <a:t>Carnival Bears/Crossing the River</a:t>
            </a:r>
          </a:p>
          <a:p>
            <a:r>
              <a:rPr lang="en-US" dirty="0"/>
              <a:t>Extra credit project</a:t>
            </a:r>
          </a:p>
          <a:p>
            <a:r>
              <a:rPr lang="en-US" dirty="0"/>
              <a:t>Finish all 1-9</a:t>
            </a:r>
          </a:p>
          <a:p>
            <a:r>
              <a:rPr lang="en-US" dirty="0"/>
              <a:t>Notes sheet</a:t>
            </a:r>
          </a:p>
          <a:p>
            <a:r>
              <a:rPr lang="en-US" dirty="0"/>
              <a:t>Folder organize</a:t>
            </a:r>
          </a:p>
          <a:p>
            <a:r>
              <a:rPr lang="en-US" dirty="0"/>
              <a:t>Generally study</a:t>
            </a:r>
          </a:p>
        </p:txBody>
      </p:sp>
    </p:spTree>
    <p:extLst>
      <p:ext uri="{BB962C8B-B14F-4D97-AF65-F5344CB8AC3E}">
        <p14:creationId xmlns:p14="http://schemas.microsoft.com/office/powerpoint/2010/main" val="1415653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Linear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6</a:t>
            </a:r>
          </a:p>
          <a:p>
            <a:r>
              <a:rPr lang="en-US" dirty="0"/>
              <a:t>Topic C</a:t>
            </a:r>
          </a:p>
        </p:txBody>
      </p:sp>
    </p:spTree>
    <p:extLst>
      <p:ext uri="{BB962C8B-B14F-4D97-AF65-F5344CB8AC3E}">
        <p14:creationId xmlns:p14="http://schemas.microsoft.com/office/powerpoint/2010/main" val="181711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10</a:t>
            </a:r>
          </a:p>
        </p:txBody>
      </p:sp>
      <p:sp>
        <p:nvSpPr>
          <p:cNvPr id="5" name="Subtitle 4"/>
          <p:cNvSpPr>
            <a:spLocks noGrp="1"/>
          </p:cNvSpPr>
          <p:nvPr>
            <p:ph type="subTitle" idx="1"/>
          </p:nvPr>
        </p:nvSpPr>
        <p:spPr/>
        <p:txBody>
          <a:bodyPr/>
          <a:lstStyle/>
          <a:p>
            <a:r>
              <a:rPr lang="en-US" dirty="0"/>
              <a:t>Notes, examples (2), workshop</a:t>
            </a:r>
          </a:p>
        </p:txBody>
      </p:sp>
    </p:spTree>
    <p:extLst>
      <p:ext uri="{BB962C8B-B14F-4D97-AF65-F5344CB8AC3E}">
        <p14:creationId xmlns:p14="http://schemas.microsoft.com/office/powerpoint/2010/main" val="2608243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12"/>
            <a:ext cx="8229600" cy="990600"/>
          </a:xfrm>
        </p:spPr>
        <p:txBody>
          <a:bodyPr/>
          <a:lstStyle/>
          <a:p>
            <a:r>
              <a:rPr lang="en-US" dirty="0"/>
              <a:t>Notes- Lines of Best Fit</a:t>
            </a:r>
          </a:p>
        </p:txBody>
      </p:sp>
      <p:sp>
        <p:nvSpPr>
          <p:cNvPr id="3" name="Content Placeholder 2"/>
          <p:cNvSpPr>
            <a:spLocks noGrp="1"/>
          </p:cNvSpPr>
          <p:nvPr>
            <p:ph idx="1"/>
          </p:nvPr>
        </p:nvSpPr>
        <p:spPr>
          <a:xfrm>
            <a:off x="203199" y="987611"/>
            <a:ext cx="8826574" cy="5422153"/>
          </a:xfrm>
        </p:spPr>
        <p:txBody>
          <a:bodyPr/>
          <a:lstStyle/>
          <a:p>
            <a:pPr marL="0" indent="0">
              <a:buNone/>
            </a:pPr>
            <a:r>
              <a:rPr lang="en-US" sz="2800" dirty="0"/>
              <a:t>Some new, unnecessary vocabulary:</a:t>
            </a:r>
          </a:p>
          <a:p>
            <a:r>
              <a:rPr lang="en-US" sz="2800" dirty="0">
                <a:solidFill>
                  <a:srgbClr val="292934"/>
                </a:solidFill>
              </a:rPr>
              <a:t>Independent variable - in statistics it can also be called the </a:t>
            </a:r>
            <a:r>
              <a:rPr lang="en-US" sz="2800" u="sng" dirty="0">
                <a:solidFill>
                  <a:srgbClr val="292934"/>
                </a:solidFill>
              </a:rPr>
              <a:t>explanatory variable </a:t>
            </a:r>
            <a:r>
              <a:rPr lang="en-US" sz="2800" dirty="0">
                <a:solidFill>
                  <a:srgbClr val="292934"/>
                </a:solidFill>
              </a:rPr>
              <a:t>or </a:t>
            </a:r>
            <a:r>
              <a:rPr lang="en-US" sz="2800" u="sng" dirty="0">
                <a:solidFill>
                  <a:srgbClr val="292934"/>
                </a:solidFill>
              </a:rPr>
              <a:t>predictor variable</a:t>
            </a:r>
          </a:p>
          <a:p>
            <a:r>
              <a:rPr lang="en-US" sz="2800" dirty="0">
                <a:solidFill>
                  <a:srgbClr val="292934"/>
                </a:solidFill>
              </a:rPr>
              <a:t>Dependent variable - in statistics it can also be called the </a:t>
            </a:r>
            <a:r>
              <a:rPr lang="en-US" sz="2800" u="sng" dirty="0">
                <a:solidFill>
                  <a:srgbClr val="292934"/>
                </a:solidFill>
              </a:rPr>
              <a:t>response variable </a:t>
            </a:r>
            <a:r>
              <a:rPr lang="en-US" sz="2800" dirty="0">
                <a:solidFill>
                  <a:srgbClr val="292934"/>
                </a:solidFill>
              </a:rPr>
              <a:t>or </a:t>
            </a:r>
            <a:r>
              <a:rPr lang="en-US" sz="2800" u="sng" dirty="0">
                <a:solidFill>
                  <a:srgbClr val="292934"/>
                </a:solidFill>
              </a:rPr>
              <a:t>predicted variable</a:t>
            </a:r>
            <a:endParaRPr lang="en-US" sz="2400" u="sng" dirty="0">
              <a:solidFill>
                <a:srgbClr val="292934"/>
              </a:solidFill>
            </a:endParaRPr>
          </a:p>
        </p:txBody>
      </p:sp>
    </p:spTree>
    <p:extLst>
      <p:ext uri="{BB962C8B-B14F-4D97-AF65-F5344CB8AC3E}">
        <p14:creationId xmlns:p14="http://schemas.microsoft.com/office/powerpoint/2010/main" val="2117889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Example 1 - Don’t Copy</a:t>
            </a:r>
          </a:p>
        </p:txBody>
      </p:sp>
      <p:sp>
        <p:nvSpPr>
          <p:cNvPr id="3" name="Content Placeholder 2"/>
          <p:cNvSpPr>
            <a:spLocks noGrp="1"/>
          </p:cNvSpPr>
          <p:nvPr>
            <p:ph idx="1"/>
          </p:nvPr>
        </p:nvSpPr>
        <p:spPr>
          <a:xfrm>
            <a:off x="426222" y="1121269"/>
            <a:ext cx="8229600" cy="4876800"/>
          </a:xfrm>
        </p:spPr>
        <p:txBody>
          <a:bodyPr/>
          <a:lstStyle/>
          <a:p>
            <a:pPr marL="0" indent="0">
              <a:buNone/>
            </a:pPr>
            <a:r>
              <a:rPr lang="en-US" dirty="0"/>
              <a:t>When doing statistics (</a:t>
            </a:r>
            <a:r>
              <a:rPr lang="en-US" i="1" dirty="0"/>
              <a:t>like science actually</a:t>
            </a:r>
            <a:r>
              <a:rPr lang="en-US" dirty="0"/>
              <a:t>), you often need to identify two variables you think have a relationship and determine independent and dependent variables. </a:t>
            </a:r>
          </a:p>
          <a:p>
            <a:pPr marL="0" indent="0">
              <a:buNone/>
            </a:pPr>
            <a:endParaRPr lang="en-US" dirty="0"/>
          </a:p>
          <a:p>
            <a:pPr marL="0" indent="0">
              <a:buNone/>
            </a:pPr>
            <a:r>
              <a:rPr lang="en-US" dirty="0"/>
              <a:t>Suppose you want to predict how well you are going to do on an upcoming statistics quiz. That would be the predicted variable (dependent). What are some potential independent variables connected?</a:t>
            </a:r>
          </a:p>
          <a:p>
            <a:pPr marL="0" indent="0">
              <a:buNone/>
            </a:pPr>
            <a:endParaRPr lang="en-US" dirty="0"/>
          </a:p>
          <a:p>
            <a:pPr marL="0" indent="0">
              <a:buNone/>
            </a:pPr>
            <a:r>
              <a:rPr lang="en-US" dirty="0"/>
              <a:t>Alternatively, if you know the cost age of a person, what are some dependent variables that might be related?</a:t>
            </a:r>
          </a:p>
        </p:txBody>
      </p:sp>
    </p:spTree>
    <p:extLst>
      <p:ext uri="{BB962C8B-B14F-4D97-AF65-F5344CB8AC3E}">
        <p14:creationId xmlns:p14="http://schemas.microsoft.com/office/powerpoint/2010/main" val="106356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006"/>
            <a:ext cx="8229600" cy="990600"/>
          </a:xfrm>
        </p:spPr>
        <p:txBody>
          <a:bodyPr/>
          <a:lstStyle/>
          <a:p>
            <a:r>
              <a:rPr lang="en-US" dirty="0"/>
              <a:t>Set 1</a:t>
            </a:r>
          </a:p>
        </p:txBody>
      </p:sp>
      <p:sp>
        <p:nvSpPr>
          <p:cNvPr id="4" name="TextBox 3"/>
          <p:cNvSpPr txBox="1"/>
          <p:nvPr/>
        </p:nvSpPr>
        <p:spPr>
          <a:xfrm>
            <a:off x="243840" y="923109"/>
            <a:ext cx="8686799" cy="1938992"/>
          </a:xfrm>
          <a:prstGeom prst="rect">
            <a:avLst/>
          </a:prstGeom>
          <a:noFill/>
        </p:spPr>
        <p:txBody>
          <a:bodyPr wrap="square" rtlCol="0">
            <a:spAutoFit/>
          </a:bodyPr>
          <a:lstStyle/>
          <a:p>
            <a:r>
              <a:rPr lang="mr-IN" sz="2400" dirty="0"/>
              <a:t>…</a:t>
            </a:r>
            <a:r>
              <a:rPr lang="en-US" sz="2400" dirty="0"/>
              <a:t>However, the company’s website says that a </a:t>
            </a:r>
            <a:r>
              <a:rPr lang="en-US" sz="2400" i="1" dirty="0"/>
              <a:t>10</a:t>
            </a:r>
            <a:r>
              <a:rPr lang="en-US" sz="2400" dirty="0"/>
              <a:t>-minute session costs </a:t>
            </a:r>
            <a:r>
              <a:rPr lang="en-US" sz="2400" i="1" dirty="0"/>
              <a:t>$0.40</a:t>
            </a:r>
            <a:r>
              <a:rPr lang="en-US" sz="2400" dirty="0"/>
              <a:t>, a </a:t>
            </a:r>
            <a:r>
              <a:rPr lang="en-US" sz="2400" i="1" dirty="0"/>
              <a:t>20</a:t>
            </a:r>
            <a:r>
              <a:rPr lang="en-US" sz="2400" dirty="0"/>
              <a:t>-minute session costs </a:t>
            </a:r>
            <a:r>
              <a:rPr lang="en-US" sz="2400" i="1" dirty="0"/>
              <a:t>$0.70</a:t>
            </a:r>
            <a:r>
              <a:rPr lang="en-US" sz="2400" dirty="0"/>
              <a:t>, and a </a:t>
            </a:r>
            <a:r>
              <a:rPr lang="en-US" sz="2400" i="1" dirty="0"/>
              <a:t>30</a:t>
            </a:r>
            <a:r>
              <a:rPr lang="en-US" sz="2400" dirty="0"/>
              <a:t>-minute session costs </a:t>
            </a:r>
            <a:r>
              <a:rPr lang="en-US" sz="2400" i="1" dirty="0"/>
              <a:t>$1.00</a:t>
            </a:r>
            <a:r>
              <a:rPr lang="en-US" sz="2400" dirty="0"/>
              <a:t>.  Lenore decides to use these pieces of information to determine both the fixed access fee for connecting and the usage rate. </a:t>
            </a:r>
          </a:p>
        </p:txBody>
      </p:sp>
      <p:pic>
        <p:nvPicPr>
          <p:cNvPr id="3" name="Picture 2" descr="Screen Shot 2018-03-18 at 10.46.0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71" y="2861235"/>
            <a:ext cx="7218829" cy="3065912"/>
          </a:xfrm>
          <a:prstGeom prst="rect">
            <a:avLst/>
          </a:prstGeom>
        </p:spPr>
      </p:pic>
    </p:spTree>
    <p:extLst>
      <p:ext uri="{BB962C8B-B14F-4D97-AF65-F5344CB8AC3E}">
        <p14:creationId xmlns:p14="http://schemas.microsoft.com/office/powerpoint/2010/main" val="2541735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670"/>
            <a:ext cx="8229600" cy="990600"/>
          </a:xfrm>
        </p:spPr>
        <p:txBody>
          <a:bodyPr/>
          <a:lstStyle/>
          <a:p>
            <a:r>
              <a:rPr lang="en-US" dirty="0"/>
              <a:t>Example 2 - Copy</a:t>
            </a:r>
          </a:p>
        </p:txBody>
      </p:sp>
      <p:sp>
        <p:nvSpPr>
          <p:cNvPr id="6" name="Content Placeholder 5"/>
          <p:cNvSpPr>
            <a:spLocks noGrp="1"/>
          </p:cNvSpPr>
          <p:nvPr>
            <p:ph idx="1"/>
          </p:nvPr>
        </p:nvSpPr>
        <p:spPr>
          <a:xfrm>
            <a:off x="224873" y="904410"/>
            <a:ext cx="8229600" cy="1279609"/>
          </a:xfrm>
        </p:spPr>
        <p:txBody>
          <a:bodyPr/>
          <a:lstStyle/>
          <a:p>
            <a:pPr marL="0" indent="0">
              <a:buNone/>
            </a:pPr>
            <a:r>
              <a:rPr lang="en-US" dirty="0"/>
              <a:t>Omar and Olivia were curious about the size of coins.  They measured the diameter and circumference of several coins and found the following data. </a:t>
            </a:r>
          </a:p>
        </p:txBody>
      </p:sp>
      <p:pic>
        <p:nvPicPr>
          <p:cNvPr id="8" name="Picture 7" descr="Screen Shot 2018-04-12 at 8.4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7" y="2184019"/>
            <a:ext cx="4270927" cy="1556074"/>
          </a:xfrm>
          <a:prstGeom prst="rect">
            <a:avLst/>
          </a:prstGeom>
        </p:spPr>
      </p:pic>
      <p:pic>
        <p:nvPicPr>
          <p:cNvPr id="10" name="Picture 9" descr="Screen Shot 2018-04-12 at 8.41.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332" y="2216093"/>
            <a:ext cx="4648200" cy="3048000"/>
          </a:xfrm>
          <a:prstGeom prst="rect">
            <a:avLst/>
          </a:prstGeom>
        </p:spPr>
      </p:pic>
      <p:sp>
        <p:nvSpPr>
          <p:cNvPr id="11" name="TextBox 10"/>
          <p:cNvSpPr txBox="1"/>
          <p:nvPr/>
        </p:nvSpPr>
        <p:spPr>
          <a:xfrm>
            <a:off x="224873" y="4011794"/>
            <a:ext cx="4162511" cy="1477328"/>
          </a:xfrm>
          <a:prstGeom prst="rect">
            <a:avLst/>
          </a:prstGeom>
          <a:noFill/>
        </p:spPr>
        <p:txBody>
          <a:bodyPr wrap="square" rtlCol="0">
            <a:spAutoFit/>
          </a:bodyPr>
          <a:lstStyle/>
          <a:p>
            <a:r>
              <a:rPr lang="en-US" dirty="0"/>
              <a:t>Do diameter and circumference seem related?</a:t>
            </a:r>
          </a:p>
          <a:p>
            <a:r>
              <a:rPr lang="en-US" dirty="0"/>
              <a:t>Find the equation.</a:t>
            </a:r>
          </a:p>
          <a:p>
            <a:r>
              <a:rPr lang="en-US" dirty="0"/>
              <a:t>What does the slope value look like?</a:t>
            </a:r>
          </a:p>
          <a:p>
            <a:r>
              <a:rPr lang="en-US" dirty="0"/>
              <a:t>What is the y-intercept?</a:t>
            </a:r>
          </a:p>
        </p:txBody>
      </p:sp>
    </p:spTree>
    <p:extLst>
      <p:ext uri="{BB962C8B-B14F-4D97-AF65-F5344CB8AC3E}">
        <p14:creationId xmlns:p14="http://schemas.microsoft.com/office/powerpoint/2010/main" val="361480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Lesson 10 </a:t>
            </a:r>
            <a:r>
              <a:rPr lang="en-US" dirty="0" err="1"/>
              <a:t>cw</a:t>
            </a:r>
            <a:r>
              <a:rPr lang="en-US" dirty="0"/>
              <a:t> #1-8</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r>
              <a:rPr lang="en-US" dirty="0"/>
              <a:t>Complete classwork 1-4</a:t>
            </a:r>
          </a:p>
        </p:txBody>
      </p:sp>
    </p:spTree>
    <p:extLst>
      <p:ext uri="{BB962C8B-B14F-4D97-AF65-F5344CB8AC3E}">
        <p14:creationId xmlns:p14="http://schemas.microsoft.com/office/powerpoint/2010/main" val="3270159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11</a:t>
            </a:r>
          </a:p>
        </p:txBody>
      </p:sp>
      <p:sp>
        <p:nvSpPr>
          <p:cNvPr id="5" name="Subtitle 4"/>
          <p:cNvSpPr>
            <a:spLocks noGrp="1"/>
          </p:cNvSpPr>
          <p:nvPr>
            <p:ph type="subTitle" idx="1"/>
          </p:nvPr>
        </p:nvSpPr>
        <p:spPr/>
        <p:txBody>
          <a:bodyPr/>
          <a:lstStyle/>
          <a:p>
            <a:r>
              <a:rPr lang="en-US" dirty="0"/>
              <a:t>Warm Up, workshop, discussion</a:t>
            </a:r>
          </a:p>
        </p:txBody>
      </p:sp>
    </p:spTree>
    <p:extLst>
      <p:ext uri="{BB962C8B-B14F-4D97-AF65-F5344CB8AC3E}">
        <p14:creationId xmlns:p14="http://schemas.microsoft.com/office/powerpoint/2010/main" val="1892764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Warm Up</a:t>
            </a:r>
          </a:p>
        </p:txBody>
      </p:sp>
      <p:sp>
        <p:nvSpPr>
          <p:cNvPr id="3" name="Content Placeholder 2"/>
          <p:cNvSpPr>
            <a:spLocks noGrp="1"/>
          </p:cNvSpPr>
          <p:nvPr>
            <p:ph idx="1"/>
          </p:nvPr>
        </p:nvSpPr>
        <p:spPr>
          <a:xfrm>
            <a:off x="426222" y="1121269"/>
            <a:ext cx="8229600" cy="570371"/>
          </a:xfrm>
        </p:spPr>
        <p:txBody>
          <a:bodyPr/>
          <a:lstStyle/>
          <a:p>
            <a:pPr marL="0" indent="0">
              <a:buNone/>
            </a:pPr>
            <a:r>
              <a:rPr lang="en-US" dirty="0"/>
              <a:t>Identify the slope and y-intercept in each equation.</a:t>
            </a:r>
          </a:p>
        </p:txBody>
      </p:sp>
      <mc:AlternateContent xmlns:mc="http://schemas.openxmlformats.org/markup-compatibility/2006" xmlns:a14="http://schemas.microsoft.com/office/drawing/2010/main">
        <mc:Choice Requires="a14">
          <p:sp>
            <p:nvSpPr>
              <p:cNvPr id="4" name="TextBox 3"/>
              <p:cNvSpPr txBox="1"/>
              <p:nvPr/>
            </p:nvSpPr>
            <p:spPr>
              <a:xfrm>
                <a:off x="609600" y="1676400"/>
                <a:ext cx="1661160"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𝑥</m:t>
                      </m:r>
                      <m:r>
                        <a:rPr lang="en-US" sz="2000" b="0" i="1" smtClean="0">
                          <a:latin typeface="Cambria Math"/>
                        </a:rPr>
                        <m:t>−3</m:t>
                      </m:r>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1676400"/>
                <a:ext cx="1661160" cy="6685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66160" y="1704836"/>
                <a:ext cx="1889760"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2</m:t>
                          </m:r>
                        </m:num>
                        <m:den>
                          <m:r>
                            <a:rPr lang="en-US" sz="2000" b="0" i="1" smtClean="0">
                              <a:latin typeface="Cambria Math"/>
                            </a:rPr>
                            <m:t>3</m:t>
                          </m:r>
                        </m:den>
                      </m:f>
                      <m:r>
                        <a:rPr lang="en-US" sz="2000" b="0" i="1" smtClean="0">
                          <a:latin typeface="Cambria Math"/>
                        </a:rPr>
                        <m:t>𝑥</m:t>
                      </m:r>
                      <m:r>
                        <a:rPr lang="en-US" sz="2000" b="0" i="1" smtClean="0">
                          <a:latin typeface="Cambria Math"/>
                        </a:rPr>
                        <m:t>+5</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566160" y="1704836"/>
                <a:ext cx="1889760" cy="66851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68440" y="1839039"/>
                <a:ext cx="1661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=−5</m:t>
                      </m:r>
                      <m:r>
                        <a:rPr lang="en-US" sz="2000" b="0" i="1" smtClean="0">
                          <a:latin typeface="Cambria Math"/>
                        </a:rPr>
                        <m:t>𝑥</m:t>
                      </m:r>
                      <m:r>
                        <a:rPr lang="en-US" sz="2000" b="0" i="1" smtClean="0">
                          <a:latin typeface="Cambria Math"/>
                        </a:rPr>
                        <m:t>−2</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568440" y="1839039"/>
                <a:ext cx="1661160" cy="400110"/>
              </a:xfrm>
              <a:prstGeom prst="rect">
                <a:avLst/>
              </a:prstGeom>
              <a:blipFill rotWithShape="1">
                <a:blip r:embed="rId4"/>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0" y="3810000"/>
                <a:ext cx="16611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=7−4</m:t>
                      </m:r>
                      <m:r>
                        <a:rPr lang="en-US" sz="2000" b="0" i="1" smtClean="0">
                          <a:latin typeface="Cambria Math"/>
                        </a:rPr>
                        <m:t>𝑥</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0" y="3810000"/>
                <a:ext cx="1661160" cy="400110"/>
              </a:xfrm>
              <a:prstGeom prst="rect">
                <a:avLst/>
              </a:prstGeom>
              <a:blipFill rotWithShape="1">
                <a:blip r:embed="rId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18560" y="3640316"/>
                <a:ext cx="1889760"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=−4−</m:t>
                      </m:r>
                      <m:f>
                        <m:fPr>
                          <m:ctrlPr>
                            <a:rPr lang="en-US" sz="2000" b="0" i="1" smtClean="0">
                              <a:latin typeface="Cambria Math" panose="02040503050406030204" pitchFamily="18" charset="0"/>
                            </a:rPr>
                          </m:ctrlPr>
                        </m:fPr>
                        <m:num>
                          <m:r>
                            <a:rPr lang="en-US" sz="2000" b="0" i="1" smtClean="0">
                              <a:latin typeface="Cambria Math"/>
                            </a:rPr>
                            <m:t>3</m:t>
                          </m:r>
                        </m:num>
                        <m:den>
                          <m:r>
                            <a:rPr lang="en-US" sz="2000" b="0" i="1" smtClean="0">
                              <a:latin typeface="Cambria Math"/>
                            </a:rPr>
                            <m:t>4</m:t>
                          </m:r>
                        </m:den>
                      </m:f>
                      <m:r>
                        <a:rPr lang="en-US" sz="2000" b="0" i="1" smtClean="0">
                          <a:latin typeface="Cambria Math"/>
                        </a:rPr>
                        <m:t>𝑥</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718560" y="3640316"/>
                <a:ext cx="1889760" cy="69506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20840" y="3667839"/>
                <a:ext cx="1661160"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−3</m:t>
                      </m:r>
                      <m:r>
                        <a:rPr lang="en-US" sz="2000" b="0" i="1" smtClean="0">
                          <a:latin typeface="Cambria Math"/>
                        </a:rPr>
                        <m:t>𝑥</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6720840" y="3667839"/>
                <a:ext cx="1661160" cy="69506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4904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Remember… Summary.</a:t>
            </a:r>
          </a:p>
        </p:txBody>
      </p:sp>
      <p:sp>
        <p:nvSpPr>
          <p:cNvPr id="3" name="Content Placeholder 2"/>
          <p:cNvSpPr>
            <a:spLocks noGrp="1"/>
          </p:cNvSpPr>
          <p:nvPr>
            <p:ph idx="1"/>
          </p:nvPr>
        </p:nvSpPr>
        <p:spPr>
          <a:xfrm>
            <a:off x="426222" y="1121269"/>
            <a:ext cx="8229600" cy="4471811"/>
          </a:xfrm>
        </p:spPr>
        <p:txBody>
          <a:bodyPr>
            <a:normAutofit/>
          </a:bodyPr>
          <a:lstStyle/>
          <a:p>
            <a:pPr marL="0" indent="0">
              <a:buNone/>
            </a:pPr>
            <a:r>
              <a:rPr lang="en-US" dirty="0"/>
              <a:t>In the real world, it is rare that two numerical variables are exactly linearly related. If the data are roughly linear, a line can be drawn through the data to model it. This line can then be used to make approximate predictions to answer questions. </a:t>
            </a:r>
          </a:p>
          <a:p>
            <a:pPr marL="0" indent="0">
              <a:buNone/>
            </a:pPr>
            <a:endParaRPr lang="en-US" dirty="0"/>
          </a:p>
          <a:p>
            <a:pPr marL="0" indent="0">
              <a:buNone/>
            </a:pPr>
            <a:r>
              <a:rPr lang="en-US" dirty="0"/>
              <a:t>For now this line is informally drawn, but in later grades you will use more formal methods for placing the line in the best-fitting place.</a:t>
            </a:r>
          </a:p>
        </p:txBody>
      </p:sp>
    </p:spTree>
    <p:extLst>
      <p:ext uri="{BB962C8B-B14F-4D97-AF65-F5344CB8AC3E}">
        <p14:creationId xmlns:p14="http://schemas.microsoft.com/office/powerpoint/2010/main" val="685934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Lesson 10 </a:t>
            </a:r>
            <a:r>
              <a:rPr lang="en-US" dirty="0" err="1"/>
              <a:t>cw</a:t>
            </a:r>
            <a:r>
              <a:rPr lang="en-US" dirty="0"/>
              <a:t> #1-8</a:t>
            </a:r>
          </a:p>
          <a:p>
            <a:r>
              <a:rPr lang="en-US" dirty="0"/>
              <a:t>Lesson 11 </a:t>
            </a:r>
            <a:r>
              <a:rPr lang="en-US" dirty="0" err="1"/>
              <a:t>cw</a:t>
            </a:r>
            <a:r>
              <a:rPr lang="en-US" dirty="0"/>
              <a:t> #1-2</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Independent work</a:t>
            </a:r>
          </a:p>
          <a:p>
            <a:r>
              <a:rPr lang="en-US" dirty="0"/>
              <a:t>Extra credit project</a:t>
            </a:r>
          </a:p>
          <a:p>
            <a:r>
              <a:rPr lang="en-US" dirty="0"/>
              <a:t>Writing equations</a:t>
            </a:r>
          </a:p>
          <a:p>
            <a:r>
              <a:rPr lang="en-US" dirty="0"/>
              <a:t>Slope practice</a:t>
            </a:r>
          </a:p>
          <a:p>
            <a:r>
              <a:rPr lang="en-US" dirty="0"/>
              <a:t>Crossing the River/Carnival Bears</a:t>
            </a:r>
          </a:p>
          <a:p>
            <a:r>
              <a:rPr lang="en-US" dirty="0"/>
              <a:t>Inky Puzzles</a:t>
            </a:r>
          </a:p>
          <a:p>
            <a:endParaRPr lang="en-US" dirty="0"/>
          </a:p>
        </p:txBody>
      </p:sp>
    </p:spTree>
    <p:extLst>
      <p:ext uri="{BB962C8B-B14F-4D97-AF65-F5344CB8AC3E}">
        <p14:creationId xmlns:p14="http://schemas.microsoft.com/office/powerpoint/2010/main" val="1466384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Discussion</a:t>
            </a:r>
          </a:p>
        </p:txBody>
      </p:sp>
      <p:sp>
        <p:nvSpPr>
          <p:cNvPr id="3" name="Content Placeholder 2"/>
          <p:cNvSpPr>
            <a:spLocks noGrp="1"/>
          </p:cNvSpPr>
          <p:nvPr>
            <p:ph idx="1"/>
          </p:nvPr>
        </p:nvSpPr>
        <p:spPr>
          <a:xfrm>
            <a:off x="426222" y="1121269"/>
            <a:ext cx="8229600" cy="1088531"/>
          </a:xfrm>
        </p:spPr>
        <p:txBody>
          <a:bodyPr>
            <a:normAutofit/>
          </a:bodyPr>
          <a:lstStyle/>
          <a:p>
            <a:pPr marL="0" indent="0">
              <a:buNone/>
            </a:pPr>
            <a:r>
              <a:rPr lang="en-US" dirty="0"/>
              <a:t>The data in #2 can be modified to make the y-intercept make sense….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7" y="2209800"/>
            <a:ext cx="9095568" cy="156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172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12</a:t>
            </a:r>
          </a:p>
        </p:txBody>
      </p:sp>
      <p:sp>
        <p:nvSpPr>
          <p:cNvPr id="5" name="Subtitle 4"/>
          <p:cNvSpPr>
            <a:spLocks noGrp="1"/>
          </p:cNvSpPr>
          <p:nvPr>
            <p:ph type="subTitle" idx="1"/>
          </p:nvPr>
        </p:nvSpPr>
        <p:spPr/>
        <p:txBody>
          <a:bodyPr/>
          <a:lstStyle/>
          <a:p>
            <a:r>
              <a:rPr lang="en-US" dirty="0"/>
              <a:t>Example, summary, workshop</a:t>
            </a:r>
          </a:p>
        </p:txBody>
      </p:sp>
    </p:spTree>
    <p:extLst>
      <p:ext uri="{BB962C8B-B14F-4D97-AF65-F5344CB8AC3E}">
        <p14:creationId xmlns:p14="http://schemas.microsoft.com/office/powerpoint/2010/main" val="2689088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670"/>
            <a:ext cx="8229600" cy="990600"/>
          </a:xfrm>
        </p:spPr>
        <p:txBody>
          <a:bodyPr/>
          <a:lstStyle/>
          <a:p>
            <a:r>
              <a:rPr lang="en-US" dirty="0"/>
              <a:t>Example – Don’t Copy</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24873" y="868680"/>
                <a:ext cx="8229600" cy="1532199"/>
              </a:xfrm>
            </p:spPr>
            <p:txBody>
              <a:bodyPr>
                <a:noAutofit/>
              </a:bodyPr>
              <a:lstStyle/>
              <a:p>
                <a:pPr marL="0" indent="0">
                  <a:buNone/>
                </a:pPr>
                <a:r>
                  <a:rPr lang="en-US" sz="1600" dirty="0"/>
                  <a:t>A group of students wanted to determine whether or not compost is beneficial in plant growth.  The students used the dahlia flower to study the effect of composting.  They planted eight dahlias in a bed with no compost and another eight plants in a bed with compost.  They measured the height of each plant over a </a:t>
                </a:r>
                <a14:m>
                  <m:oMath xmlns:m="http://schemas.openxmlformats.org/officeDocument/2006/math">
                    <m:r>
                      <a:rPr lang="en-US" sz="1600" i="1">
                        <a:latin typeface="Cambria Math"/>
                      </a:rPr>
                      <m:t>9</m:t>
                    </m:r>
                  </m:oMath>
                </a14:m>
                <a:r>
                  <a:rPr lang="en-US" sz="1600" dirty="0"/>
                  <a:t>-week period.  They found the median growth height for each group of eight plants.  The table below shows the results of the experiment for the dahlias grown in non-compost beds.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24873" y="868680"/>
                <a:ext cx="8229600" cy="1532199"/>
              </a:xfrm>
              <a:blipFill rotWithShape="1">
                <a:blip r:embed="rId2"/>
                <a:stretch>
                  <a:fillRect l="-444" t="-1195" r="-370" b="-6375"/>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2" y="2529840"/>
            <a:ext cx="43005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114" y="2529840"/>
            <a:ext cx="420914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045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670"/>
            <a:ext cx="8229600" cy="990600"/>
          </a:xfrm>
        </p:spPr>
        <p:txBody>
          <a:bodyPr/>
          <a:lstStyle/>
          <a:p>
            <a:r>
              <a:rPr lang="en-US" dirty="0"/>
              <a:t>Example - Don’t Copy</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24873" y="868680"/>
                <a:ext cx="8229600" cy="1532199"/>
              </a:xfrm>
            </p:spPr>
            <p:txBody>
              <a:bodyPr>
                <a:noAutofit/>
              </a:bodyPr>
              <a:lstStyle/>
              <a:p>
                <a:pPr marL="0" indent="0">
                  <a:buNone/>
                </a:pPr>
                <a:r>
                  <a:rPr lang="en-US" sz="1600" dirty="0"/>
                  <a:t>A group of students wanted to determine whether or not compost is beneficial in plant growth.  The students used the dahlia flower to study the effect of composting.  They planted eight dahlias in a bed with no compost and another eight plants in a bed with compost.  They measured the height of each plant over a </a:t>
                </a:r>
                <a14:m>
                  <m:oMath xmlns:m="http://schemas.openxmlformats.org/officeDocument/2006/math">
                    <m:r>
                      <a:rPr lang="en-US" sz="1600" i="1">
                        <a:latin typeface="Cambria Math"/>
                      </a:rPr>
                      <m:t>9</m:t>
                    </m:r>
                  </m:oMath>
                </a14:m>
                <a:r>
                  <a:rPr lang="en-US" sz="1600" dirty="0"/>
                  <a:t>-week period.  They found the median growth height for each group of eight plants.  The table below shows the results of the experiment for the dahlias grown in non-compost beds.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24873" y="868680"/>
                <a:ext cx="8229600" cy="1532199"/>
              </a:xfrm>
              <a:blipFill rotWithShape="1">
                <a:blip r:embed="rId2"/>
                <a:stretch>
                  <a:fillRect l="-444" t="-1195" r="-370" b="-6375"/>
                </a:stretch>
              </a:blipFill>
            </p:spPr>
            <p:txBody>
              <a:bodyPr/>
              <a:lstStyle/>
              <a:p>
                <a:r>
                  <a:rPr lang="en-US">
                    <a:noFill/>
                  </a:rPr>
                  <a:t> </a:t>
                </a:r>
              </a:p>
            </p:txBody>
          </p:sp>
        </mc:Fallback>
      </mc:AlternateContent>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207" y="2498696"/>
            <a:ext cx="4616566" cy="29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6514"/>
            <a:ext cx="4145334" cy="273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09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006"/>
            <a:ext cx="8229600" cy="990600"/>
          </a:xfrm>
        </p:spPr>
        <p:txBody>
          <a:bodyPr/>
          <a:lstStyle/>
          <a:p>
            <a:r>
              <a:rPr lang="en-US" dirty="0"/>
              <a:t>Set 2</a:t>
            </a:r>
          </a:p>
        </p:txBody>
      </p:sp>
      <p:sp>
        <p:nvSpPr>
          <p:cNvPr id="4" name="TextBox 3"/>
          <p:cNvSpPr txBox="1"/>
          <p:nvPr/>
        </p:nvSpPr>
        <p:spPr>
          <a:xfrm>
            <a:off x="243840" y="923109"/>
            <a:ext cx="8686799" cy="1569660"/>
          </a:xfrm>
          <a:prstGeom prst="rect">
            <a:avLst/>
          </a:prstGeom>
          <a:noFill/>
        </p:spPr>
        <p:txBody>
          <a:bodyPr wrap="square" rtlCol="0">
            <a:spAutoFit/>
          </a:bodyPr>
          <a:lstStyle/>
          <a:p>
            <a:r>
              <a:rPr lang="en-US" sz="2400" dirty="0"/>
              <a:t>A second wireless access company has a similar method for computing its costs.  Unlike the first company that Lenore was considering, this second company explicitly states its access fee is </a:t>
            </a:r>
            <a:r>
              <a:rPr lang="en-US" sz="2400" i="1" dirty="0"/>
              <a:t>$0.15</a:t>
            </a:r>
            <a:r>
              <a:rPr lang="en-US" sz="2400" dirty="0"/>
              <a:t>, and its usage rate is </a:t>
            </a:r>
            <a:r>
              <a:rPr lang="en-US" sz="2400" i="1" dirty="0"/>
              <a:t>$0.04</a:t>
            </a:r>
            <a:r>
              <a:rPr lang="en-US" sz="2400" dirty="0"/>
              <a:t> per minute.</a:t>
            </a:r>
          </a:p>
        </p:txBody>
      </p:sp>
      <p:pic>
        <p:nvPicPr>
          <p:cNvPr id="3" name="Picture 2" descr="Screen Shot 2018-03-18 at 10.46.04 AM.png"/>
          <p:cNvPicPr>
            <a:picLocks noChangeAspect="1"/>
          </p:cNvPicPr>
          <p:nvPr/>
        </p:nvPicPr>
        <p:blipFill rotWithShape="1">
          <a:blip r:embed="rId2" cstate="print">
            <a:extLst>
              <a:ext uri="{28A0092B-C50C-407E-A947-70E740481C1C}">
                <a14:useLocalDpi xmlns:a14="http://schemas.microsoft.com/office/drawing/2010/main" val="0"/>
              </a:ext>
            </a:extLst>
          </a:blip>
          <a:srcRect l="37742"/>
          <a:stretch/>
        </p:blipFill>
        <p:spPr>
          <a:xfrm>
            <a:off x="3735294" y="2861235"/>
            <a:ext cx="4494306" cy="3065912"/>
          </a:xfrm>
          <a:prstGeom prst="rect">
            <a:avLst/>
          </a:prstGeom>
        </p:spPr>
      </p:pic>
      <p:pic>
        <p:nvPicPr>
          <p:cNvPr id="5" name="Picture 4" descr="Screen Shot 2018-03-18 at 10.48.3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32" y="2703232"/>
            <a:ext cx="2661264" cy="3034180"/>
          </a:xfrm>
          <a:prstGeom prst="rect">
            <a:avLst/>
          </a:prstGeom>
        </p:spPr>
      </p:pic>
      <p:cxnSp>
        <p:nvCxnSpPr>
          <p:cNvPr id="7" name="Straight Connector 6"/>
          <p:cNvCxnSpPr/>
          <p:nvPr/>
        </p:nvCxnSpPr>
        <p:spPr>
          <a:xfrm flipV="1">
            <a:off x="4168588" y="3720353"/>
            <a:ext cx="3511177" cy="156882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339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Remember… Summary.</a:t>
            </a:r>
          </a:p>
        </p:txBody>
      </p:sp>
      <p:sp>
        <p:nvSpPr>
          <p:cNvPr id="3" name="Content Placeholder 2"/>
          <p:cNvSpPr>
            <a:spLocks noGrp="1"/>
          </p:cNvSpPr>
          <p:nvPr>
            <p:ph idx="1"/>
          </p:nvPr>
        </p:nvSpPr>
        <p:spPr>
          <a:xfrm>
            <a:off x="426222" y="1121269"/>
            <a:ext cx="8229600" cy="4944251"/>
          </a:xfrm>
        </p:spPr>
        <p:txBody>
          <a:bodyPr>
            <a:normAutofit/>
          </a:bodyPr>
          <a:lstStyle/>
          <a:p>
            <a:pPr marL="0" indent="0">
              <a:buNone/>
            </a:pPr>
            <a:r>
              <a:rPr lang="en-US" dirty="0"/>
              <a:t>In the real world, it is rare that two numerical variables are exactly linearly related. If the data are roughly linear, a line can be drawn through the data to model it. This line </a:t>
            </a:r>
            <a:r>
              <a:rPr lang="en-US" dirty="0">
                <a:solidFill>
                  <a:srgbClr val="FF0000"/>
                </a:solidFill>
              </a:rPr>
              <a:t>and rate of change</a:t>
            </a:r>
            <a:r>
              <a:rPr lang="en-US" dirty="0"/>
              <a:t> can then be used to make approximate predictions to answer questions. </a:t>
            </a:r>
          </a:p>
          <a:p>
            <a:pPr marL="0" indent="0">
              <a:buNone/>
            </a:pPr>
            <a:endParaRPr lang="en-US" dirty="0"/>
          </a:p>
          <a:p>
            <a:pPr marL="0" indent="0">
              <a:buNone/>
            </a:pPr>
            <a:r>
              <a:rPr lang="en-US" dirty="0"/>
              <a:t>For now this line is informally drawn, but in later grades you will use more formal methods for placing the line in the best-fitting place.</a:t>
            </a:r>
          </a:p>
          <a:p>
            <a:pPr marL="0" indent="0">
              <a:buNone/>
            </a:pPr>
            <a:endParaRPr lang="en-US" dirty="0"/>
          </a:p>
          <a:p>
            <a:pPr marL="0" indent="0">
              <a:buNone/>
            </a:pPr>
            <a:r>
              <a:rPr lang="en-US" dirty="0">
                <a:solidFill>
                  <a:srgbClr val="FF0000"/>
                </a:solidFill>
              </a:rPr>
              <a:t>When data do NOT follow a linear pattern, there is no constant rate of change.</a:t>
            </a:r>
          </a:p>
        </p:txBody>
      </p:sp>
    </p:spTree>
    <p:extLst>
      <p:ext uri="{BB962C8B-B14F-4D97-AF65-F5344CB8AC3E}">
        <p14:creationId xmlns:p14="http://schemas.microsoft.com/office/powerpoint/2010/main" val="2050439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lstStyle/>
          <a:p>
            <a:r>
              <a:rPr lang="en-US" dirty="0"/>
              <a:t>Exit ticket 10-11</a:t>
            </a:r>
          </a:p>
          <a:p>
            <a:r>
              <a:rPr lang="en-US" dirty="0"/>
              <a:t>Lesson 12 </a:t>
            </a:r>
            <a:r>
              <a:rPr lang="en-US" dirty="0" err="1"/>
              <a:t>cw</a:t>
            </a:r>
            <a:r>
              <a:rPr lang="en-US" dirty="0"/>
              <a:t> #1-14</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lstStyle/>
          <a:p>
            <a:r>
              <a:rPr lang="en-US" dirty="0"/>
              <a:t>Khan academy</a:t>
            </a:r>
          </a:p>
          <a:p>
            <a:r>
              <a:rPr lang="en-US" dirty="0"/>
              <a:t>Independent work packet</a:t>
            </a:r>
          </a:p>
          <a:p>
            <a:r>
              <a:rPr lang="en-US" dirty="0"/>
              <a:t>PARCC practice</a:t>
            </a:r>
          </a:p>
          <a:p>
            <a:r>
              <a:rPr lang="en-US" dirty="0"/>
              <a:t>Carnival Bears/Crossing the River</a:t>
            </a:r>
          </a:p>
          <a:p>
            <a:r>
              <a:rPr lang="en-US" dirty="0"/>
              <a:t>Extra credit project</a:t>
            </a:r>
          </a:p>
          <a:p>
            <a:r>
              <a:rPr lang="en-US" dirty="0"/>
              <a:t>Complete classwork 1-4</a:t>
            </a:r>
          </a:p>
        </p:txBody>
      </p:sp>
    </p:spTree>
    <p:extLst>
      <p:ext uri="{BB962C8B-B14F-4D97-AF65-F5344CB8AC3E}">
        <p14:creationId xmlns:p14="http://schemas.microsoft.com/office/powerpoint/2010/main" val="4214000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Linear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6</a:t>
            </a:r>
          </a:p>
          <a:p>
            <a:r>
              <a:rPr lang="en-US" dirty="0"/>
              <a:t>Topic D</a:t>
            </a:r>
          </a:p>
        </p:txBody>
      </p:sp>
    </p:spTree>
    <p:extLst>
      <p:ext uri="{BB962C8B-B14F-4D97-AF65-F5344CB8AC3E}">
        <p14:creationId xmlns:p14="http://schemas.microsoft.com/office/powerpoint/2010/main" val="2493251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13</a:t>
            </a:r>
          </a:p>
        </p:txBody>
      </p:sp>
      <p:sp>
        <p:nvSpPr>
          <p:cNvPr id="5" name="Subtitle 4"/>
          <p:cNvSpPr>
            <a:spLocks noGrp="1"/>
          </p:cNvSpPr>
          <p:nvPr>
            <p:ph type="subTitle" idx="1"/>
          </p:nvPr>
        </p:nvSpPr>
        <p:spPr/>
        <p:txBody>
          <a:bodyPr/>
          <a:lstStyle/>
          <a:p>
            <a:r>
              <a:rPr lang="en-US" dirty="0"/>
              <a:t>Notes, Warm up, example, classwork, example, classwork, example, classwork</a:t>
            </a:r>
          </a:p>
        </p:txBody>
      </p:sp>
    </p:spTree>
    <p:extLst>
      <p:ext uri="{BB962C8B-B14F-4D97-AF65-F5344CB8AC3E}">
        <p14:creationId xmlns:p14="http://schemas.microsoft.com/office/powerpoint/2010/main" val="1459054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Notes – Categorical Data</a:t>
            </a:r>
          </a:p>
        </p:txBody>
      </p:sp>
      <p:sp>
        <p:nvSpPr>
          <p:cNvPr id="3" name="Content Placeholder 2"/>
          <p:cNvSpPr>
            <a:spLocks noGrp="1"/>
          </p:cNvSpPr>
          <p:nvPr>
            <p:ph idx="1"/>
          </p:nvPr>
        </p:nvSpPr>
        <p:spPr>
          <a:xfrm>
            <a:off x="243840" y="1121269"/>
            <a:ext cx="8625840" cy="3923171"/>
          </a:xfrm>
        </p:spPr>
        <p:txBody>
          <a:bodyPr>
            <a:normAutofit/>
          </a:bodyPr>
          <a:lstStyle/>
          <a:p>
            <a:pPr marL="0" indent="0">
              <a:buNone/>
            </a:pPr>
            <a:r>
              <a:rPr lang="en-US" dirty="0"/>
              <a:t>When one of your variables is </a:t>
            </a:r>
            <a:r>
              <a:rPr lang="en-US" u="sng" dirty="0"/>
              <a:t>CATEGORICAL</a:t>
            </a:r>
            <a:r>
              <a:rPr lang="en-US" dirty="0"/>
              <a:t>, and NOT numerical (number-related) you cannot use a graph. </a:t>
            </a:r>
          </a:p>
          <a:p>
            <a:r>
              <a:rPr lang="en-US" i="1" dirty="0">
                <a:solidFill>
                  <a:srgbClr val="FF0000"/>
                </a:solidFill>
              </a:rPr>
              <a:t>Examples of </a:t>
            </a:r>
            <a:r>
              <a:rPr lang="en-US" i="1" u="sng" dirty="0">
                <a:solidFill>
                  <a:srgbClr val="FF0000"/>
                </a:solidFill>
              </a:rPr>
              <a:t>Categorical Data</a:t>
            </a:r>
            <a:r>
              <a:rPr lang="en-US" i="1" dirty="0">
                <a:solidFill>
                  <a:srgbClr val="FF0000"/>
                </a:solidFill>
              </a:rPr>
              <a:t>: seasons, colors, boys/girls</a:t>
            </a:r>
          </a:p>
          <a:p>
            <a:endParaRPr lang="en-US" i="1" dirty="0">
              <a:solidFill>
                <a:srgbClr val="FF0000"/>
              </a:solidFill>
            </a:endParaRPr>
          </a:p>
          <a:p>
            <a:pPr marL="0" indent="0">
              <a:buNone/>
            </a:pPr>
            <a:r>
              <a:rPr lang="en-US" u="sng" dirty="0"/>
              <a:t>Univariate</a:t>
            </a:r>
            <a:r>
              <a:rPr lang="en-US" dirty="0"/>
              <a:t> categorical data are displayed in a one-way table</a:t>
            </a:r>
          </a:p>
          <a:p>
            <a:pPr marL="0" indent="0">
              <a:buNone/>
            </a:pPr>
            <a:r>
              <a:rPr lang="en-US" u="sng" dirty="0"/>
              <a:t>Bivariate</a:t>
            </a:r>
            <a:r>
              <a:rPr lang="en-US" dirty="0"/>
              <a:t> categorical data are displayed in a </a:t>
            </a:r>
            <a:r>
              <a:rPr lang="en-US" u="sng" dirty="0"/>
              <a:t>two-way table</a:t>
            </a:r>
          </a:p>
          <a:p>
            <a:pPr marL="0" indent="0">
              <a:buNone/>
            </a:pPr>
            <a:r>
              <a:rPr lang="en-US" u="sng" dirty="0"/>
              <a:t>Relative frequency </a:t>
            </a:r>
            <a:r>
              <a:rPr lang="en-US" dirty="0"/>
              <a:t>is the frequency divided by the total</a:t>
            </a:r>
          </a:p>
          <a:p>
            <a:pPr marL="0" indent="0">
              <a:buNone/>
            </a:pPr>
            <a:endParaRPr lang="en-US" dirty="0"/>
          </a:p>
        </p:txBody>
      </p:sp>
    </p:spTree>
    <p:extLst>
      <p:ext uri="{BB962C8B-B14F-4D97-AF65-F5344CB8AC3E}">
        <p14:creationId xmlns:p14="http://schemas.microsoft.com/office/powerpoint/2010/main" val="1106633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Warm Up</a:t>
            </a:r>
          </a:p>
        </p:txBody>
      </p:sp>
      <p:sp>
        <p:nvSpPr>
          <p:cNvPr id="3" name="Content Placeholder 2"/>
          <p:cNvSpPr>
            <a:spLocks noGrp="1"/>
          </p:cNvSpPr>
          <p:nvPr>
            <p:ph idx="1"/>
          </p:nvPr>
        </p:nvSpPr>
        <p:spPr>
          <a:xfrm>
            <a:off x="243840" y="1121269"/>
            <a:ext cx="8625840" cy="555131"/>
          </a:xfrm>
        </p:spPr>
        <p:txBody>
          <a:bodyPr>
            <a:normAutofit/>
          </a:bodyPr>
          <a:lstStyle/>
          <a:p>
            <a:pPr marL="0" indent="0">
              <a:buNone/>
            </a:pPr>
            <a:r>
              <a:rPr lang="en-US" dirty="0"/>
              <a:t>Complete #1-5 on your classwork.</a:t>
            </a:r>
          </a:p>
        </p:txBody>
      </p:sp>
    </p:spTree>
    <p:extLst>
      <p:ext uri="{BB962C8B-B14F-4D97-AF65-F5344CB8AC3E}">
        <p14:creationId xmlns:p14="http://schemas.microsoft.com/office/powerpoint/2010/main" val="2514160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Example - Copy</a:t>
            </a:r>
          </a:p>
        </p:txBody>
      </p:sp>
      <p:sp>
        <p:nvSpPr>
          <p:cNvPr id="3" name="Content Placeholder 2"/>
          <p:cNvSpPr>
            <a:spLocks noGrp="1"/>
          </p:cNvSpPr>
          <p:nvPr>
            <p:ph idx="1"/>
          </p:nvPr>
        </p:nvSpPr>
        <p:spPr>
          <a:xfrm>
            <a:off x="243840" y="999349"/>
            <a:ext cx="8625840" cy="1454291"/>
          </a:xfrm>
        </p:spPr>
        <p:txBody>
          <a:bodyPr>
            <a:normAutofit lnSpcReduction="10000"/>
          </a:bodyPr>
          <a:lstStyle/>
          <a:p>
            <a:pPr marL="0" indent="0">
              <a:buNone/>
            </a:pPr>
            <a:r>
              <a:rPr lang="en-US" dirty="0"/>
              <a:t>The table below shows the ice cream flavors and the number of students who chose each flavor for a different class.  This table is called a </a:t>
            </a:r>
            <a:r>
              <a:rPr lang="en-US" i="1" u="sng" dirty="0"/>
              <a:t>one-way frequency table</a:t>
            </a:r>
            <a:r>
              <a:rPr lang="en-US" u="sng" dirty="0"/>
              <a:t> </a:t>
            </a:r>
            <a:r>
              <a:rPr lang="en-US" dirty="0"/>
              <a:t>because it shows the counts of a univariate categorical variable.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2453640"/>
            <a:ext cx="8913159" cy="147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 y="4953000"/>
            <a:ext cx="8061960" cy="646331"/>
          </a:xfrm>
          <a:prstGeom prst="rect">
            <a:avLst/>
          </a:prstGeom>
          <a:noFill/>
        </p:spPr>
        <p:txBody>
          <a:bodyPr wrap="square" rtlCol="0">
            <a:spAutoFit/>
          </a:bodyPr>
          <a:lstStyle/>
          <a:p>
            <a:r>
              <a:rPr lang="en-US" dirty="0"/>
              <a:t>We compute the relative frequency for each ice cream flavor by dividing the count by the total number of observations.</a:t>
            </a: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415"/>
          <a:stretch/>
        </p:blipFill>
        <p:spPr bwMode="auto">
          <a:xfrm>
            <a:off x="1427798" y="5638800"/>
            <a:ext cx="5770530" cy="77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154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Work</a:t>
            </a:r>
          </a:p>
        </p:txBody>
      </p:sp>
      <p:sp>
        <p:nvSpPr>
          <p:cNvPr id="3" name="Content Placeholder 2"/>
          <p:cNvSpPr>
            <a:spLocks noGrp="1"/>
          </p:cNvSpPr>
          <p:nvPr>
            <p:ph idx="1"/>
          </p:nvPr>
        </p:nvSpPr>
        <p:spPr>
          <a:xfrm>
            <a:off x="243840" y="1121269"/>
            <a:ext cx="8625840" cy="555131"/>
          </a:xfrm>
        </p:spPr>
        <p:txBody>
          <a:bodyPr>
            <a:normAutofit/>
          </a:bodyPr>
          <a:lstStyle/>
          <a:p>
            <a:pPr marL="0" indent="0">
              <a:buNone/>
            </a:pPr>
            <a:r>
              <a:rPr lang="en-US" dirty="0"/>
              <a:t>Complete #6-7 on your classwork.</a:t>
            </a:r>
          </a:p>
        </p:txBody>
      </p:sp>
    </p:spTree>
    <p:extLst>
      <p:ext uri="{BB962C8B-B14F-4D97-AF65-F5344CB8AC3E}">
        <p14:creationId xmlns:p14="http://schemas.microsoft.com/office/powerpoint/2010/main" val="3710322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Example, continued - Copy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3840" y="938389"/>
                <a:ext cx="8625840" cy="3405011"/>
              </a:xfrm>
            </p:spPr>
            <p:txBody>
              <a:bodyPr>
                <a:normAutofit fontScale="92500" lnSpcReduction="20000"/>
              </a:bodyPr>
              <a:lstStyle/>
              <a:p>
                <a:pPr marL="0" indent="0">
                  <a:buNone/>
                </a:pPr>
                <a:r>
                  <a:rPr lang="en-US" dirty="0"/>
                  <a:t>The principal also wondered if boys and girls have different favorite ice cream flavors.  She decided to redo the survey.</a:t>
                </a:r>
              </a:p>
              <a:p>
                <a:pPr marL="0" indent="0">
                  <a:buNone/>
                </a:pPr>
                <a:r>
                  <a:rPr lang="en-US" dirty="0"/>
                  <a:t>The results of the survey are as follows:</a:t>
                </a:r>
              </a:p>
              <a:p>
                <a:pPr lvl="0"/>
                <a:r>
                  <a:rPr lang="en-US" dirty="0"/>
                  <a:t>Of the </a:t>
                </a:r>
                <a14:m>
                  <m:oMath xmlns:m="http://schemas.openxmlformats.org/officeDocument/2006/math">
                    <m:r>
                      <a:rPr lang="en-US" i="1">
                        <a:latin typeface="Cambria Math"/>
                      </a:rPr>
                      <m:t>30</m:t>
                    </m:r>
                  </m:oMath>
                </a14:m>
                <a:r>
                  <a:rPr lang="en-US" dirty="0"/>
                  <a:t> students who prefer chocolate ice cream, </a:t>
                </a:r>
                <a14:m>
                  <m:oMath xmlns:m="http://schemas.openxmlformats.org/officeDocument/2006/math">
                    <m:r>
                      <a:rPr lang="en-US" i="1">
                        <a:latin typeface="Cambria Math"/>
                      </a:rPr>
                      <m:t>22</m:t>
                    </m:r>
                  </m:oMath>
                </a14:m>
                <a:r>
                  <a:rPr lang="en-US" dirty="0"/>
                  <a:t> are males.</a:t>
                </a:r>
              </a:p>
              <a:p>
                <a:pPr lvl="0"/>
                <a:r>
                  <a:rPr lang="en-US" dirty="0"/>
                  <a:t>Of the </a:t>
                </a:r>
                <a14:m>
                  <m:oMath xmlns:m="http://schemas.openxmlformats.org/officeDocument/2006/math">
                    <m:r>
                      <a:rPr lang="en-US" i="1">
                        <a:latin typeface="Cambria Math"/>
                      </a:rPr>
                      <m:t>25</m:t>
                    </m:r>
                  </m:oMath>
                </a14:m>
                <a:r>
                  <a:rPr lang="en-US" dirty="0"/>
                  <a:t> students who prefer strawberry ice cream, </a:t>
                </a:r>
                <a14:m>
                  <m:oMath xmlns:m="http://schemas.openxmlformats.org/officeDocument/2006/math">
                    <m:r>
                      <a:rPr lang="en-US" i="1">
                        <a:latin typeface="Cambria Math"/>
                      </a:rPr>
                      <m:t>15</m:t>
                    </m:r>
                  </m:oMath>
                </a14:m>
                <a:r>
                  <a:rPr lang="en-US" dirty="0"/>
                  <a:t> are females.</a:t>
                </a:r>
              </a:p>
              <a:p>
                <a:pPr lvl="0"/>
                <a:r>
                  <a:rPr lang="en-US" dirty="0"/>
                  <a:t>Of the </a:t>
                </a:r>
                <a14:m>
                  <m:oMath xmlns:m="http://schemas.openxmlformats.org/officeDocument/2006/math">
                    <m:r>
                      <a:rPr lang="en-US" i="1">
                        <a:latin typeface="Cambria Math"/>
                      </a:rPr>
                      <m:t>27</m:t>
                    </m:r>
                  </m:oMath>
                </a14:m>
                <a:r>
                  <a:rPr lang="en-US" dirty="0"/>
                  <a:t> students who prefer vanilla ice cream, </a:t>
                </a:r>
                <a14:m>
                  <m:oMath xmlns:m="http://schemas.openxmlformats.org/officeDocument/2006/math">
                    <m:r>
                      <a:rPr lang="en-US" i="1">
                        <a:latin typeface="Cambria Math"/>
                      </a:rPr>
                      <m:t>13</m:t>
                    </m:r>
                  </m:oMath>
                </a14:m>
                <a:r>
                  <a:rPr lang="en-US" dirty="0"/>
                  <a:t> are males.</a:t>
                </a:r>
              </a:p>
              <a:p>
                <a:pPr marL="0" indent="0">
                  <a:buNone/>
                </a:pPr>
                <a:r>
                  <a:rPr lang="en-US" dirty="0"/>
                  <a:t>The values of two variables, which were ice cream flavor and gender, were recorded in this survey.  Since both of the variables are categorical, the data are </a:t>
                </a:r>
                <a:r>
                  <a:rPr lang="en-US" u="sng" dirty="0"/>
                  <a:t>bivariate categorical data</a:t>
                </a:r>
                <a:r>
                  <a:rPr lang="en-US" dirty="0"/>
                  <a:t>.</a:t>
                </a:r>
              </a:p>
              <a:p>
                <a:pPr marL="0" lv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3840" y="938389"/>
                <a:ext cx="8625840" cy="3405011"/>
              </a:xfrm>
              <a:blipFill rotWithShape="1">
                <a:blip r:embed="rId2"/>
                <a:stretch>
                  <a:fillRect l="-848" t="-2862"/>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4" y="4343400"/>
            <a:ext cx="6644211" cy="234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270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Work</a:t>
            </a:r>
          </a:p>
        </p:txBody>
      </p:sp>
      <p:sp>
        <p:nvSpPr>
          <p:cNvPr id="3" name="Content Placeholder 2"/>
          <p:cNvSpPr>
            <a:spLocks noGrp="1"/>
          </p:cNvSpPr>
          <p:nvPr>
            <p:ph idx="1"/>
          </p:nvPr>
        </p:nvSpPr>
        <p:spPr>
          <a:xfrm>
            <a:off x="243840" y="1121269"/>
            <a:ext cx="8625840" cy="555131"/>
          </a:xfrm>
        </p:spPr>
        <p:txBody>
          <a:bodyPr>
            <a:normAutofit/>
          </a:bodyPr>
          <a:lstStyle/>
          <a:p>
            <a:pPr marL="0" indent="0">
              <a:buNone/>
            </a:pPr>
            <a:r>
              <a:rPr lang="en-US" dirty="0"/>
              <a:t>Complete #8-12 on your classwork.</a:t>
            </a:r>
          </a:p>
        </p:txBody>
      </p:sp>
    </p:spTree>
    <p:extLst>
      <p:ext uri="{BB962C8B-B14F-4D97-AF65-F5344CB8AC3E}">
        <p14:creationId xmlns:p14="http://schemas.microsoft.com/office/powerpoint/2010/main" val="92697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p:txBody>
          <a:bodyPr/>
          <a:lstStyle/>
          <a:p>
            <a:r>
              <a:rPr lang="en-US" dirty="0"/>
              <a:t>Example, recall, workshop</a:t>
            </a:r>
          </a:p>
        </p:txBody>
      </p:sp>
    </p:spTree>
    <p:extLst>
      <p:ext uri="{BB962C8B-B14F-4D97-AF65-F5344CB8AC3E}">
        <p14:creationId xmlns:p14="http://schemas.microsoft.com/office/powerpoint/2010/main" val="1079899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Example, continued - Copy</a:t>
            </a:r>
          </a:p>
        </p:txBody>
      </p:sp>
      <p:sp>
        <p:nvSpPr>
          <p:cNvPr id="3" name="Content Placeholder 2"/>
          <p:cNvSpPr>
            <a:spLocks noGrp="1"/>
          </p:cNvSpPr>
          <p:nvPr>
            <p:ph idx="1"/>
          </p:nvPr>
        </p:nvSpPr>
        <p:spPr>
          <a:xfrm>
            <a:off x="243840" y="938389"/>
            <a:ext cx="8625840" cy="2444891"/>
          </a:xfrm>
        </p:spPr>
        <p:txBody>
          <a:bodyPr>
            <a:normAutofit/>
          </a:bodyPr>
          <a:lstStyle/>
          <a:p>
            <a:pPr marL="0" indent="0">
              <a:buNone/>
            </a:pPr>
            <a:r>
              <a:rPr lang="en-US" dirty="0"/>
              <a:t>Sometimes we use row or column totals to calculate relative frequencies. </a:t>
            </a:r>
          </a:p>
          <a:p>
            <a:pPr marL="0" indent="0">
              <a:buNone/>
            </a:pPr>
            <a:endParaRPr lang="en-US" dirty="0"/>
          </a:p>
          <a:p>
            <a:pPr marL="0" indent="0">
              <a:buNone/>
            </a:pPr>
            <a:r>
              <a:rPr lang="en-US" dirty="0"/>
              <a:t>Calculate the proportion of male students who prefer chocolate ice cream.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78" y="3962400"/>
            <a:ext cx="6274714" cy="230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761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Work</a:t>
            </a:r>
          </a:p>
        </p:txBody>
      </p:sp>
      <p:sp>
        <p:nvSpPr>
          <p:cNvPr id="3" name="Content Placeholder 2"/>
          <p:cNvSpPr>
            <a:spLocks noGrp="1"/>
          </p:cNvSpPr>
          <p:nvPr>
            <p:ph idx="1"/>
          </p:nvPr>
        </p:nvSpPr>
        <p:spPr>
          <a:xfrm>
            <a:off x="243840" y="1121269"/>
            <a:ext cx="8625840" cy="555131"/>
          </a:xfrm>
        </p:spPr>
        <p:txBody>
          <a:bodyPr>
            <a:normAutofit/>
          </a:bodyPr>
          <a:lstStyle/>
          <a:p>
            <a:pPr marL="0" indent="0">
              <a:buNone/>
            </a:pPr>
            <a:r>
              <a:rPr lang="en-US" dirty="0"/>
              <a:t>Complete #13-16 on your classwork.</a:t>
            </a:r>
          </a:p>
        </p:txBody>
      </p:sp>
    </p:spTree>
    <p:extLst>
      <p:ext uri="{BB962C8B-B14F-4D97-AF65-F5344CB8AC3E}">
        <p14:creationId xmlns:p14="http://schemas.microsoft.com/office/powerpoint/2010/main" val="170907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14</a:t>
            </a:r>
          </a:p>
        </p:txBody>
      </p:sp>
      <p:sp>
        <p:nvSpPr>
          <p:cNvPr id="5" name="Subtitle 4"/>
          <p:cNvSpPr>
            <a:spLocks noGrp="1"/>
          </p:cNvSpPr>
          <p:nvPr>
            <p:ph type="subTitle" idx="1"/>
          </p:nvPr>
        </p:nvSpPr>
        <p:spPr/>
        <p:txBody>
          <a:bodyPr/>
          <a:lstStyle/>
          <a:p>
            <a:r>
              <a:rPr lang="en-US" dirty="0"/>
              <a:t>Warm Up, Notes, examples (1), workshop</a:t>
            </a:r>
          </a:p>
        </p:txBody>
      </p:sp>
    </p:spTree>
    <p:extLst>
      <p:ext uri="{BB962C8B-B14F-4D97-AF65-F5344CB8AC3E}">
        <p14:creationId xmlns:p14="http://schemas.microsoft.com/office/powerpoint/2010/main" val="4200758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Warm Up</a:t>
            </a:r>
          </a:p>
        </p:txBody>
      </p:sp>
      <p:sp>
        <p:nvSpPr>
          <p:cNvPr id="3" name="Content Placeholder 2"/>
          <p:cNvSpPr>
            <a:spLocks noGrp="1"/>
          </p:cNvSpPr>
          <p:nvPr>
            <p:ph idx="1"/>
          </p:nvPr>
        </p:nvSpPr>
        <p:spPr>
          <a:xfrm>
            <a:off x="243840" y="981859"/>
            <a:ext cx="8625840" cy="938842"/>
          </a:xfrm>
        </p:spPr>
        <p:txBody>
          <a:bodyPr>
            <a:normAutofit fontScale="92500" lnSpcReduction="20000"/>
          </a:bodyPr>
          <a:lstStyle/>
          <a:p>
            <a:pPr marL="0" indent="0">
              <a:buNone/>
            </a:pPr>
            <a:r>
              <a:rPr lang="en-US" dirty="0"/>
              <a:t>Suppose a random group of people are surveyed about their use of smartphones.  The results of the survey are summarized in the tables below.</a:t>
            </a:r>
          </a:p>
        </p:txBody>
      </p:sp>
      <p:pic>
        <p:nvPicPr>
          <p:cNvPr id="4" name="Picture 3" descr="Screen Shot 2018-04-18 at 8.33.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894089"/>
            <a:ext cx="9105900" cy="3213100"/>
          </a:xfrm>
          <a:prstGeom prst="rect">
            <a:avLst/>
          </a:prstGeom>
        </p:spPr>
      </p:pic>
    </p:spTree>
    <p:extLst>
      <p:ext uri="{BB962C8B-B14F-4D97-AF65-F5344CB8AC3E}">
        <p14:creationId xmlns:p14="http://schemas.microsoft.com/office/powerpoint/2010/main" val="319646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9"/>
            <a:ext cx="8229600" cy="990600"/>
          </a:xfrm>
        </p:spPr>
        <p:txBody>
          <a:bodyPr/>
          <a:lstStyle/>
          <a:p>
            <a:r>
              <a:rPr lang="en-US" dirty="0"/>
              <a:t>Notes – Association</a:t>
            </a:r>
          </a:p>
        </p:txBody>
      </p:sp>
      <p:sp>
        <p:nvSpPr>
          <p:cNvPr id="3" name="Content Placeholder 2"/>
          <p:cNvSpPr>
            <a:spLocks noGrp="1"/>
          </p:cNvSpPr>
          <p:nvPr>
            <p:ph idx="1"/>
          </p:nvPr>
        </p:nvSpPr>
        <p:spPr>
          <a:xfrm>
            <a:off x="243840" y="1121269"/>
            <a:ext cx="8625840" cy="3923171"/>
          </a:xfrm>
        </p:spPr>
        <p:txBody>
          <a:bodyPr>
            <a:normAutofit/>
          </a:bodyPr>
          <a:lstStyle/>
          <a:p>
            <a:pPr marL="0" indent="0">
              <a:buNone/>
            </a:pPr>
            <a:r>
              <a:rPr lang="en-US" dirty="0"/>
              <a:t>When determining if two variables are related or have an association:</a:t>
            </a:r>
          </a:p>
          <a:p>
            <a:r>
              <a:rPr lang="en-US" dirty="0"/>
              <a:t>If relative frequencies are the same </a:t>
            </a:r>
            <a:r>
              <a:rPr lang="en-US" dirty="0">
                <a:sym typeface="Wingdings"/>
              </a:rPr>
              <a:t> no association</a:t>
            </a:r>
          </a:p>
          <a:p>
            <a:r>
              <a:rPr lang="en-US" dirty="0">
                <a:sym typeface="Wingdings"/>
              </a:rPr>
              <a:t>If relative frequencies are different  yes association</a:t>
            </a:r>
          </a:p>
          <a:p>
            <a:endParaRPr lang="en-US" dirty="0">
              <a:sym typeface="Wingdings"/>
            </a:endParaRPr>
          </a:p>
          <a:p>
            <a:pPr marL="0" indent="0">
              <a:buNone/>
            </a:pPr>
            <a:r>
              <a:rPr lang="en-US" i="1" dirty="0">
                <a:sym typeface="Wingdings"/>
              </a:rPr>
              <a:t>**Relative frequencies are found by using row or column totals rather than the entire group total.</a:t>
            </a:r>
            <a:endParaRPr lang="en-US" i="1" dirty="0"/>
          </a:p>
        </p:txBody>
      </p:sp>
    </p:spTree>
    <p:extLst>
      <p:ext uri="{BB962C8B-B14F-4D97-AF65-F5344CB8AC3E}">
        <p14:creationId xmlns:p14="http://schemas.microsoft.com/office/powerpoint/2010/main" val="1501570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219"/>
            <a:ext cx="8229600" cy="990600"/>
          </a:xfrm>
        </p:spPr>
        <p:txBody>
          <a:bodyPr/>
          <a:lstStyle/>
          <a:p>
            <a:r>
              <a:rPr lang="en-US" dirty="0"/>
              <a:t>Example - Don’t Copy</a:t>
            </a:r>
          </a:p>
        </p:txBody>
      </p:sp>
      <p:sp>
        <p:nvSpPr>
          <p:cNvPr id="3" name="Content Placeholder 2"/>
          <p:cNvSpPr>
            <a:spLocks noGrp="1"/>
          </p:cNvSpPr>
          <p:nvPr>
            <p:ph idx="1"/>
          </p:nvPr>
        </p:nvSpPr>
        <p:spPr>
          <a:xfrm>
            <a:off x="243840" y="907409"/>
            <a:ext cx="8625840" cy="3522603"/>
          </a:xfrm>
        </p:spPr>
        <p:txBody>
          <a:bodyPr>
            <a:normAutofit fontScale="92500" lnSpcReduction="20000"/>
          </a:bodyPr>
          <a:lstStyle/>
          <a:p>
            <a:pPr marL="0" indent="0">
              <a:buNone/>
            </a:pPr>
            <a:r>
              <a:rPr lang="en-US" dirty="0"/>
              <a:t>In the survey described in Example 2, gender for each of the </a:t>
            </a:r>
            <a:r>
              <a:rPr lang="en-US" i="1" dirty="0"/>
              <a:t>400</a:t>
            </a:r>
            <a:r>
              <a:rPr lang="en-US" dirty="0"/>
              <a:t> participants was also recorded.  Some results of the survey are given below:</a:t>
            </a:r>
          </a:p>
          <a:p>
            <a:pPr lvl="0"/>
            <a:r>
              <a:rPr lang="en-US" i="1" dirty="0"/>
              <a:t>160</a:t>
            </a:r>
            <a:r>
              <a:rPr lang="en-US" dirty="0"/>
              <a:t> participants preferred action movies.</a:t>
            </a:r>
          </a:p>
          <a:p>
            <a:pPr lvl="0"/>
            <a:r>
              <a:rPr lang="en-US" i="1" dirty="0"/>
              <a:t>80</a:t>
            </a:r>
            <a:r>
              <a:rPr lang="en-US" dirty="0"/>
              <a:t> participants preferred drama movies.</a:t>
            </a:r>
          </a:p>
          <a:p>
            <a:pPr lvl="0"/>
            <a:r>
              <a:rPr lang="en-US" i="1" dirty="0"/>
              <a:t>40</a:t>
            </a:r>
            <a:r>
              <a:rPr lang="en-US" dirty="0"/>
              <a:t> participants preferred science fiction movies.</a:t>
            </a:r>
          </a:p>
          <a:p>
            <a:pPr lvl="0"/>
            <a:r>
              <a:rPr lang="en-US" i="1" dirty="0"/>
              <a:t>240</a:t>
            </a:r>
            <a:r>
              <a:rPr lang="en-US" dirty="0"/>
              <a:t> participants were females.</a:t>
            </a:r>
          </a:p>
          <a:p>
            <a:pPr lvl="0"/>
            <a:r>
              <a:rPr lang="en-US" i="1" dirty="0"/>
              <a:t>78</a:t>
            </a:r>
            <a:r>
              <a:rPr lang="en-US" dirty="0"/>
              <a:t> female participants preferred drama movies.</a:t>
            </a:r>
          </a:p>
          <a:p>
            <a:pPr lvl="0"/>
            <a:r>
              <a:rPr lang="en-US" i="1" dirty="0"/>
              <a:t>32</a:t>
            </a:r>
            <a:r>
              <a:rPr lang="en-US" dirty="0"/>
              <a:t> male participants preferred science fiction movies.</a:t>
            </a:r>
          </a:p>
          <a:p>
            <a:r>
              <a:rPr lang="en-US" i="1" dirty="0"/>
              <a:t>60</a:t>
            </a:r>
            <a:r>
              <a:rPr lang="en-US" dirty="0"/>
              <a:t> female participants preferred action movies. </a:t>
            </a:r>
          </a:p>
        </p:txBody>
      </p:sp>
      <p:pic>
        <p:nvPicPr>
          <p:cNvPr id="4" name="Picture 3" descr="Screen Shot 2018-04-18 at 8.54.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04" y="4245064"/>
            <a:ext cx="8890000" cy="2476500"/>
          </a:xfrm>
          <a:prstGeom prst="rect">
            <a:avLst/>
          </a:prstGeom>
        </p:spPr>
      </p:pic>
    </p:spTree>
    <p:extLst>
      <p:ext uri="{BB962C8B-B14F-4D97-AF65-F5344CB8AC3E}">
        <p14:creationId xmlns:p14="http://schemas.microsoft.com/office/powerpoint/2010/main" val="2560996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219"/>
            <a:ext cx="8229600" cy="990600"/>
          </a:xfrm>
        </p:spPr>
        <p:txBody>
          <a:bodyPr/>
          <a:lstStyle/>
          <a:p>
            <a:r>
              <a:rPr lang="en-US" dirty="0"/>
              <a:t>Example continued - Copy this part</a:t>
            </a:r>
          </a:p>
        </p:txBody>
      </p:sp>
      <p:pic>
        <p:nvPicPr>
          <p:cNvPr id="4" name="Picture 3" descr="Screen Shot 2018-04-18 at 8.54.3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47232" y="893539"/>
            <a:ext cx="6258952" cy="1743565"/>
          </a:xfrm>
          <a:prstGeom prst="rect">
            <a:avLst/>
          </a:prstGeom>
        </p:spPr>
      </p:pic>
      <p:pic>
        <p:nvPicPr>
          <p:cNvPr id="6" name="Picture 5" descr="Screen Shot 2018-04-18 at 8.54.31 PM.png"/>
          <p:cNvPicPr>
            <a:picLocks noChangeAspect="1"/>
          </p:cNvPicPr>
          <p:nvPr/>
        </p:nvPicPr>
        <p:blipFill rotWithShape="1">
          <a:blip r:embed="rId3">
            <a:extLst>
              <a:ext uri="{28A0092B-C50C-407E-A947-70E740481C1C}">
                <a14:useLocalDpi xmlns:a14="http://schemas.microsoft.com/office/drawing/2010/main" val="0"/>
              </a:ext>
            </a:extLst>
          </a:blip>
          <a:srcRect r="12726" b="17713"/>
          <a:stretch/>
        </p:blipFill>
        <p:spPr>
          <a:xfrm>
            <a:off x="145004" y="2694294"/>
            <a:ext cx="7257099" cy="1906106"/>
          </a:xfrm>
          <a:prstGeom prst="rect">
            <a:avLst/>
          </a:prstGeom>
        </p:spPr>
      </p:pic>
      <p:pic>
        <p:nvPicPr>
          <p:cNvPr id="7" name="Picture 6" descr="Screen Shot 2018-04-18 at 8.54.31 PM.png"/>
          <p:cNvPicPr>
            <a:picLocks noChangeAspect="1"/>
          </p:cNvPicPr>
          <p:nvPr/>
        </p:nvPicPr>
        <p:blipFill rotWithShape="1">
          <a:blip r:embed="rId3">
            <a:extLst>
              <a:ext uri="{28A0092B-C50C-407E-A947-70E740481C1C}">
                <a14:useLocalDpi xmlns:a14="http://schemas.microsoft.com/office/drawing/2010/main" val="0"/>
              </a:ext>
            </a:extLst>
          </a:blip>
          <a:srcRect r="12726" b="17713"/>
          <a:stretch/>
        </p:blipFill>
        <p:spPr>
          <a:xfrm>
            <a:off x="1710410" y="4615887"/>
            <a:ext cx="7340661" cy="1928054"/>
          </a:xfrm>
          <a:prstGeom prst="rect">
            <a:avLst/>
          </a:prstGeom>
        </p:spPr>
      </p:pic>
      <p:sp>
        <p:nvSpPr>
          <p:cNvPr id="8" name="TextBox 7"/>
          <p:cNvSpPr txBox="1"/>
          <p:nvPr/>
        </p:nvSpPr>
        <p:spPr>
          <a:xfrm>
            <a:off x="7442732" y="3004977"/>
            <a:ext cx="1577363" cy="923330"/>
          </a:xfrm>
          <a:prstGeom prst="rect">
            <a:avLst/>
          </a:prstGeom>
          <a:noFill/>
        </p:spPr>
        <p:txBody>
          <a:bodyPr wrap="square" rtlCol="0">
            <a:spAutoFit/>
          </a:bodyPr>
          <a:lstStyle/>
          <a:p>
            <a:pPr marL="285750" indent="-285750">
              <a:buFont typeface="Wingdings" charset="0"/>
              <a:buChar char="ß"/>
            </a:pPr>
            <a:r>
              <a:rPr lang="en-US" dirty="0"/>
              <a:t>Row</a:t>
            </a:r>
          </a:p>
          <a:p>
            <a:r>
              <a:rPr lang="en-US" dirty="0"/>
              <a:t>Relative Frequencies</a:t>
            </a:r>
          </a:p>
        </p:txBody>
      </p:sp>
      <p:sp>
        <p:nvSpPr>
          <p:cNvPr id="9" name="TextBox 8"/>
          <p:cNvSpPr txBox="1"/>
          <p:nvPr/>
        </p:nvSpPr>
        <p:spPr>
          <a:xfrm>
            <a:off x="92928" y="5078084"/>
            <a:ext cx="1577363" cy="923330"/>
          </a:xfrm>
          <a:prstGeom prst="rect">
            <a:avLst/>
          </a:prstGeom>
          <a:noFill/>
        </p:spPr>
        <p:txBody>
          <a:bodyPr wrap="square" rtlCol="0">
            <a:spAutoFit/>
          </a:bodyPr>
          <a:lstStyle/>
          <a:p>
            <a:r>
              <a:rPr lang="en-US" dirty="0"/>
              <a:t>Column    </a:t>
            </a:r>
            <a:r>
              <a:rPr lang="en-US" dirty="0">
                <a:sym typeface="Wingdings"/>
              </a:rPr>
              <a:t></a:t>
            </a:r>
            <a:endParaRPr lang="en-US" dirty="0"/>
          </a:p>
          <a:p>
            <a:r>
              <a:rPr lang="en-US" dirty="0"/>
              <a:t>Relative Frequencies</a:t>
            </a:r>
          </a:p>
        </p:txBody>
      </p:sp>
      <p:sp>
        <p:nvSpPr>
          <p:cNvPr id="11" name="TextBox 10"/>
          <p:cNvSpPr txBox="1"/>
          <p:nvPr/>
        </p:nvSpPr>
        <p:spPr>
          <a:xfrm>
            <a:off x="2509125" y="2246004"/>
            <a:ext cx="696986" cy="369332"/>
          </a:xfrm>
          <a:prstGeom prst="rect">
            <a:avLst/>
          </a:prstGeom>
          <a:noFill/>
        </p:spPr>
        <p:txBody>
          <a:bodyPr wrap="square" rtlCol="0">
            <a:spAutoFit/>
          </a:bodyPr>
          <a:lstStyle/>
          <a:p>
            <a:r>
              <a:rPr lang="en-US" dirty="0"/>
              <a:t>160</a:t>
            </a:r>
          </a:p>
        </p:txBody>
      </p:sp>
      <p:sp>
        <p:nvSpPr>
          <p:cNvPr id="12" name="TextBox 11"/>
          <p:cNvSpPr txBox="1"/>
          <p:nvPr/>
        </p:nvSpPr>
        <p:spPr>
          <a:xfrm>
            <a:off x="3823125" y="2243504"/>
            <a:ext cx="696986" cy="369332"/>
          </a:xfrm>
          <a:prstGeom prst="rect">
            <a:avLst/>
          </a:prstGeom>
          <a:noFill/>
        </p:spPr>
        <p:txBody>
          <a:bodyPr wrap="square" rtlCol="0">
            <a:spAutoFit/>
          </a:bodyPr>
          <a:lstStyle/>
          <a:p>
            <a:r>
              <a:rPr lang="en-US" dirty="0"/>
              <a:t>80</a:t>
            </a:r>
          </a:p>
        </p:txBody>
      </p:sp>
      <p:sp>
        <p:nvSpPr>
          <p:cNvPr id="13" name="TextBox 12"/>
          <p:cNvSpPr txBox="1"/>
          <p:nvPr/>
        </p:nvSpPr>
        <p:spPr>
          <a:xfrm>
            <a:off x="5031254" y="2252282"/>
            <a:ext cx="696986" cy="369332"/>
          </a:xfrm>
          <a:prstGeom prst="rect">
            <a:avLst/>
          </a:prstGeom>
          <a:noFill/>
        </p:spPr>
        <p:txBody>
          <a:bodyPr wrap="square" rtlCol="0">
            <a:spAutoFit/>
          </a:bodyPr>
          <a:lstStyle/>
          <a:p>
            <a:r>
              <a:rPr lang="en-US" dirty="0"/>
              <a:t>40</a:t>
            </a:r>
          </a:p>
        </p:txBody>
      </p:sp>
      <p:sp>
        <p:nvSpPr>
          <p:cNvPr id="14" name="TextBox 13"/>
          <p:cNvSpPr txBox="1"/>
          <p:nvPr/>
        </p:nvSpPr>
        <p:spPr>
          <a:xfrm>
            <a:off x="7084586" y="1592947"/>
            <a:ext cx="696986" cy="369332"/>
          </a:xfrm>
          <a:prstGeom prst="rect">
            <a:avLst/>
          </a:prstGeom>
          <a:noFill/>
        </p:spPr>
        <p:txBody>
          <a:bodyPr wrap="square" rtlCol="0">
            <a:spAutoFit/>
          </a:bodyPr>
          <a:lstStyle/>
          <a:p>
            <a:r>
              <a:rPr lang="en-US" dirty="0"/>
              <a:t>240</a:t>
            </a:r>
          </a:p>
        </p:txBody>
      </p:sp>
      <p:sp>
        <p:nvSpPr>
          <p:cNvPr id="15" name="TextBox 14"/>
          <p:cNvSpPr txBox="1"/>
          <p:nvPr/>
        </p:nvSpPr>
        <p:spPr>
          <a:xfrm>
            <a:off x="3828384" y="1581441"/>
            <a:ext cx="696986" cy="369332"/>
          </a:xfrm>
          <a:prstGeom prst="rect">
            <a:avLst/>
          </a:prstGeom>
          <a:noFill/>
        </p:spPr>
        <p:txBody>
          <a:bodyPr wrap="square" rtlCol="0">
            <a:spAutoFit/>
          </a:bodyPr>
          <a:lstStyle/>
          <a:p>
            <a:r>
              <a:rPr lang="en-US" dirty="0"/>
              <a:t>78</a:t>
            </a:r>
          </a:p>
        </p:txBody>
      </p:sp>
      <p:sp>
        <p:nvSpPr>
          <p:cNvPr id="16" name="TextBox 15"/>
          <p:cNvSpPr txBox="1"/>
          <p:nvPr/>
        </p:nvSpPr>
        <p:spPr>
          <a:xfrm>
            <a:off x="5031255" y="1939371"/>
            <a:ext cx="696986" cy="369332"/>
          </a:xfrm>
          <a:prstGeom prst="rect">
            <a:avLst/>
          </a:prstGeom>
          <a:noFill/>
        </p:spPr>
        <p:txBody>
          <a:bodyPr wrap="square" rtlCol="0">
            <a:spAutoFit/>
          </a:bodyPr>
          <a:lstStyle/>
          <a:p>
            <a:r>
              <a:rPr lang="en-US" dirty="0"/>
              <a:t>32</a:t>
            </a:r>
          </a:p>
        </p:txBody>
      </p:sp>
      <p:sp>
        <p:nvSpPr>
          <p:cNvPr id="17" name="TextBox 16"/>
          <p:cNvSpPr txBox="1"/>
          <p:nvPr/>
        </p:nvSpPr>
        <p:spPr>
          <a:xfrm>
            <a:off x="2648517" y="1577457"/>
            <a:ext cx="696986" cy="369332"/>
          </a:xfrm>
          <a:prstGeom prst="rect">
            <a:avLst/>
          </a:prstGeom>
          <a:noFill/>
        </p:spPr>
        <p:txBody>
          <a:bodyPr wrap="square" rtlCol="0">
            <a:spAutoFit/>
          </a:bodyPr>
          <a:lstStyle/>
          <a:p>
            <a:r>
              <a:rPr lang="en-US" dirty="0"/>
              <a:t>60</a:t>
            </a:r>
          </a:p>
        </p:txBody>
      </p:sp>
      <p:sp>
        <p:nvSpPr>
          <p:cNvPr id="18" name="TextBox 17"/>
          <p:cNvSpPr txBox="1"/>
          <p:nvPr/>
        </p:nvSpPr>
        <p:spPr>
          <a:xfrm>
            <a:off x="3885099" y="1902756"/>
            <a:ext cx="696986" cy="369332"/>
          </a:xfrm>
          <a:prstGeom prst="rect">
            <a:avLst/>
          </a:prstGeom>
          <a:noFill/>
        </p:spPr>
        <p:txBody>
          <a:bodyPr wrap="square" rtlCol="0">
            <a:spAutoFit/>
          </a:bodyPr>
          <a:lstStyle/>
          <a:p>
            <a:r>
              <a:rPr lang="en-US" dirty="0"/>
              <a:t>2</a:t>
            </a:r>
          </a:p>
        </p:txBody>
      </p:sp>
      <p:sp>
        <p:nvSpPr>
          <p:cNvPr id="19" name="TextBox 18"/>
          <p:cNvSpPr txBox="1"/>
          <p:nvPr/>
        </p:nvSpPr>
        <p:spPr>
          <a:xfrm>
            <a:off x="5093206" y="1592947"/>
            <a:ext cx="696986" cy="369332"/>
          </a:xfrm>
          <a:prstGeom prst="rect">
            <a:avLst/>
          </a:prstGeom>
          <a:noFill/>
        </p:spPr>
        <p:txBody>
          <a:bodyPr wrap="square" rtlCol="0">
            <a:spAutoFit/>
          </a:bodyPr>
          <a:lstStyle/>
          <a:p>
            <a:r>
              <a:rPr lang="en-US" dirty="0"/>
              <a:t>8</a:t>
            </a:r>
          </a:p>
        </p:txBody>
      </p:sp>
      <p:sp>
        <p:nvSpPr>
          <p:cNvPr id="20" name="TextBox 19"/>
          <p:cNvSpPr txBox="1"/>
          <p:nvPr/>
        </p:nvSpPr>
        <p:spPr>
          <a:xfrm>
            <a:off x="6190374" y="1590447"/>
            <a:ext cx="696986" cy="369332"/>
          </a:xfrm>
          <a:prstGeom prst="rect">
            <a:avLst/>
          </a:prstGeom>
          <a:noFill/>
        </p:spPr>
        <p:txBody>
          <a:bodyPr wrap="square" rtlCol="0">
            <a:spAutoFit/>
          </a:bodyPr>
          <a:lstStyle/>
          <a:p>
            <a:r>
              <a:rPr lang="en-US" dirty="0"/>
              <a:t>94</a:t>
            </a:r>
          </a:p>
        </p:txBody>
      </p:sp>
      <p:sp>
        <p:nvSpPr>
          <p:cNvPr id="21" name="TextBox 20"/>
          <p:cNvSpPr txBox="1"/>
          <p:nvPr/>
        </p:nvSpPr>
        <p:spPr>
          <a:xfrm>
            <a:off x="2506645" y="1933704"/>
            <a:ext cx="696986" cy="369332"/>
          </a:xfrm>
          <a:prstGeom prst="rect">
            <a:avLst/>
          </a:prstGeom>
          <a:noFill/>
        </p:spPr>
        <p:txBody>
          <a:bodyPr wrap="square" rtlCol="0">
            <a:spAutoFit/>
          </a:bodyPr>
          <a:lstStyle/>
          <a:p>
            <a:r>
              <a:rPr lang="en-US" dirty="0"/>
              <a:t>100</a:t>
            </a:r>
          </a:p>
        </p:txBody>
      </p:sp>
      <p:sp>
        <p:nvSpPr>
          <p:cNvPr id="22" name="TextBox 21"/>
          <p:cNvSpPr txBox="1"/>
          <p:nvPr/>
        </p:nvSpPr>
        <p:spPr>
          <a:xfrm>
            <a:off x="6174886" y="1933704"/>
            <a:ext cx="696986" cy="369332"/>
          </a:xfrm>
          <a:prstGeom prst="rect">
            <a:avLst/>
          </a:prstGeom>
          <a:noFill/>
        </p:spPr>
        <p:txBody>
          <a:bodyPr wrap="square" rtlCol="0">
            <a:spAutoFit/>
          </a:bodyPr>
          <a:lstStyle/>
          <a:p>
            <a:r>
              <a:rPr lang="en-US" dirty="0"/>
              <a:t>96</a:t>
            </a:r>
          </a:p>
        </p:txBody>
      </p:sp>
      <p:sp>
        <p:nvSpPr>
          <p:cNvPr id="23" name="TextBox 22"/>
          <p:cNvSpPr txBox="1"/>
          <p:nvPr/>
        </p:nvSpPr>
        <p:spPr>
          <a:xfrm>
            <a:off x="6081958" y="2243527"/>
            <a:ext cx="696986" cy="369332"/>
          </a:xfrm>
          <a:prstGeom prst="rect">
            <a:avLst/>
          </a:prstGeom>
          <a:noFill/>
        </p:spPr>
        <p:txBody>
          <a:bodyPr wrap="square" rtlCol="0">
            <a:spAutoFit/>
          </a:bodyPr>
          <a:lstStyle/>
          <a:p>
            <a:r>
              <a:rPr lang="en-US" dirty="0"/>
              <a:t>120</a:t>
            </a:r>
          </a:p>
        </p:txBody>
      </p:sp>
      <p:sp>
        <p:nvSpPr>
          <p:cNvPr id="24" name="TextBox 23"/>
          <p:cNvSpPr txBox="1"/>
          <p:nvPr/>
        </p:nvSpPr>
        <p:spPr>
          <a:xfrm>
            <a:off x="7053610" y="1902756"/>
            <a:ext cx="696986" cy="369332"/>
          </a:xfrm>
          <a:prstGeom prst="rect">
            <a:avLst/>
          </a:prstGeom>
          <a:noFill/>
        </p:spPr>
        <p:txBody>
          <a:bodyPr wrap="square" rtlCol="0">
            <a:spAutoFit/>
          </a:bodyPr>
          <a:lstStyle/>
          <a:p>
            <a:r>
              <a:rPr lang="en-US" dirty="0"/>
              <a:t>160</a:t>
            </a:r>
          </a:p>
        </p:txBody>
      </p:sp>
      <p:sp>
        <p:nvSpPr>
          <p:cNvPr id="25" name="TextBox 24"/>
          <p:cNvSpPr txBox="1"/>
          <p:nvPr/>
        </p:nvSpPr>
        <p:spPr>
          <a:xfrm>
            <a:off x="7084586" y="2238631"/>
            <a:ext cx="696986" cy="369332"/>
          </a:xfrm>
          <a:prstGeom prst="rect">
            <a:avLst/>
          </a:prstGeom>
          <a:noFill/>
        </p:spPr>
        <p:txBody>
          <a:bodyPr wrap="square" rtlCol="0">
            <a:spAutoFit/>
          </a:bodyPr>
          <a:lstStyle/>
          <a:p>
            <a:r>
              <a:rPr lang="en-US" dirty="0"/>
              <a:t>400</a:t>
            </a:r>
          </a:p>
        </p:txBody>
      </p:sp>
    </p:spTree>
    <p:extLst>
      <p:ext uri="{BB962C8B-B14F-4D97-AF65-F5344CB8AC3E}">
        <p14:creationId xmlns:p14="http://schemas.microsoft.com/office/powerpoint/2010/main" val="3055019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34577"/>
            <a:ext cx="8229600" cy="990600"/>
          </a:xfrm>
        </p:spPr>
        <p:txBody>
          <a:bodyPr/>
          <a:lstStyle/>
          <a:p>
            <a:pPr algn="ctr"/>
            <a:r>
              <a:rPr lang="en-US" dirty="0"/>
              <a:t>Workshop</a:t>
            </a:r>
          </a:p>
        </p:txBody>
      </p:sp>
      <p:sp>
        <p:nvSpPr>
          <p:cNvPr id="8" name="Text Placeholder 7"/>
          <p:cNvSpPr>
            <a:spLocks noGrp="1"/>
          </p:cNvSpPr>
          <p:nvPr>
            <p:ph type="body" idx="1"/>
          </p:nvPr>
        </p:nvSpPr>
        <p:spPr>
          <a:xfrm>
            <a:off x="457200" y="1428093"/>
            <a:ext cx="3931920" cy="639762"/>
          </a:xfrm>
        </p:spPr>
        <p:txBody>
          <a:bodyPr>
            <a:normAutofit/>
          </a:bodyPr>
          <a:lstStyle/>
          <a:p>
            <a:r>
              <a:rPr lang="en-US" sz="3200" dirty="0"/>
              <a:t>Must Do</a:t>
            </a:r>
          </a:p>
        </p:txBody>
      </p:sp>
      <p:sp>
        <p:nvSpPr>
          <p:cNvPr id="10" name="Content Placeholder 9"/>
          <p:cNvSpPr>
            <a:spLocks noGrp="1"/>
          </p:cNvSpPr>
          <p:nvPr>
            <p:ph sz="half" idx="2"/>
          </p:nvPr>
        </p:nvSpPr>
        <p:spPr>
          <a:xfrm>
            <a:off x="457200" y="2214285"/>
            <a:ext cx="3931920" cy="3951288"/>
          </a:xfrm>
        </p:spPr>
        <p:txBody>
          <a:bodyPr>
            <a:normAutofit/>
          </a:bodyPr>
          <a:lstStyle/>
          <a:p>
            <a:r>
              <a:rPr lang="en-US" dirty="0"/>
              <a:t>Lesson 14 </a:t>
            </a:r>
            <a:r>
              <a:rPr lang="en-US" dirty="0" err="1"/>
              <a:t>cw</a:t>
            </a:r>
            <a:r>
              <a:rPr lang="en-US" dirty="0"/>
              <a:t> #1-12</a:t>
            </a:r>
          </a:p>
        </p:txBody>
      </p:sp>
      <p:sp>
        <p:nvSpPr>
          <p:cNvPr id="5" name="Text Placeholder 4"/>
          <p:cNvSpPr>
            <a:spLocks noGrp="1"/>
          </p:cNvSpPr>
          <p:nvPr>
            <p:ph type="body" sz="quarter" idx="3"/>
          </p:nvPr>
        </p:nvSpPr>
        <p:spPr>
          <a:xfrm>
            <a:off x="4754880" y="1428093"/>
            <a:ext cx="3931920" cy="639762"/>
          </a:xfrm>
        </p:spPr>
        <p:txBody>
          <a:bodyPr>
            <a:noAutofit/>
          </a:bodyPr>
          <a:lstStyle/>
          <a:p>
            <a:r>
              <a:rPr lang="en-US" sz="3200" dirty="0"/>
              <a:t>May Do</a:t>
            </a:r>
          </a:p>
        </p:txBody>
      </p:sp>
      <p:sp>
        <p:nvSpPr>
          <p:cNvPr id="11" name="Content Placeholder 10"/>
          <p:cNvSpPr>
            <a:spLocks noGrp="1"/>
          </p:cNvSpPr>
          <p:nvPr>
            <p:ph sz="quarter" idx="4"/>
          </p:nvPr>
        </p:nvSpPr>
        <p:spPr>
          <a:xfrm>
            <a:off x="4754880" y="2214285"/>
            <a:ext cx="3931920" cy="3951288"/>
          </a:xfrm>
        </p:spPr>
        <p:txBody>
          <a:bodyPr>
            <a:normAutofit/>
          </a:bodyPr>
          <a:lstStyle/>
          <a:p>
            <a:r>
              <a:rPr lang="en-US" dirty="0"/>
              <a:t>Khan academy</a:t>
            </a:r>
          </a:p>
          <a:p>
            <a:r>
              <a:rPr lang="en-US" dirty="0"/>
              <a:t>Independent work packet</a:t>
            </a:r>
          </a:p>
          <a:p>
            <a:r>
              <a:rPr lang="en-US" dirty="0"/>
              <a:t>PARCC practice</a:t>
            </a:r>
          </a:p>
          <a:p>
            <a:r>
              <a:rPr lang="en-US" dirty="0"/>
              <a:t>Extra credit project</a:t>
            </a:r>
          </a:p>
          <a:p>
            <a:r>
              <a:rPr lang="en-US" dirty="0"/>
              <a:t>Notes sheet</a:t>
            </a:r>
          </a:p>
          <a:p>
            <a:r>
              <a:rPr lang="en-US" dirty="0"/>
              <a:t>Complete all CW and HW</a:t>
            </a:r>
          </a:p>
          <a:p>
            <a:r>
              <a:rPr lang="en-US" dirty="0"/>
              <a:t>Study</a:t>
            </a:r>
          </a:p>
          <a:p>
            <a:r>
              <a:rPr lang="en-US" dirty="0"/>
              <a:t>Folder organize</a:t>
            </a:r>
          </a:p>
        </p:txBody>
      </p:sp>
    </p:spTree>
    <p:extLst>
      <p:ext uri="{BB962C8B-B14F-4D97-AF65-F5344CB8AC3E}">
        <p14:creationId xmlns:p14="http://schemas.microsoft.com/office/powerpoint/2010/main" val="3164072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
            <a:ext cx="8229600" cy="990600"/>
          </a:xfrm>
        </p:spPr>
        <p:txBody>
          <a:bodyPr/>
          <a:lstStyle/>
          <a:p>
            <a:r>
              <a:rPr lang="en-US" dirty="0"/>
              <a:t>End of Module Test</a:t>
            </a:r>
          </a:p>
        </p:txBody>
      </p:sp>
      <p:sp>
        <p:nvSpPr>
          <p:cNvPr id="3" name="Content Placeholder 2"/>
          <p:cNvSpPr>
            <a:spLocks noGrp="1"/>
          </p:cNvSpPr>
          <p:nvPr>
            <p:ph idx="1"/>
          </p:nvPr>
        </p:nvSpPr>
        <p:spPr>
          <a:xfrm>
            <a:off x="274320" y="1021080"/>
            <a:ext cx="8717280" cy="5623560"/>
          </a:xfrm>
        </p:spPr>
        <p:txBody>
          <a:bodyPr/>
          <a:lstStyle/>
          <a:p>
            <a:pPr marL="0" indent="0">
              <a:buNone/>
            </a:pPr>
            <a:r>
              <a:rPr lang="en-US" dirty="0"/>
              <a:t>1a) Positive or negative association – why IN CONTEXT does that make sense?</a:t>
            </a:r>
          </a:p>
          <a:p>
            <a:pPr marL="0" indent="0">
              <a:buNone/>
            </a:pPr>
            <a:r>
              <a:rPr lang="en-US" dirty="0"/>
              <a:t>1b) Linear or nonlinear – why IN CONEXT does that make sense?</a:t>
            </a:r>
          </a:p>
          <a:p>
            <a:pPr marL="0" indent="0">
              <a:buNone/>
            </a:pPr>
            <a:r>
              <a:rPr lang="en-US" dirty="0"/>
              <a:t>1c) Outlier – IN CONTEXT what does it mean?</a:t>
            </a:r>
          </a:p>
          <a:p>
            <a:pPr marL="0" indent="0">
              <a:buNone/>
            </a:pPr>
            <a:endParaRPr lang="en-US" dirty="0"/>
          </a:p>
          <a:p>
            <a:pPr marL="0" indent="0">
              <a:buNone/>
            </a:pPr>
            <a:r>
              <a:rPr lang="en-US" dirty="0"/>
              <a:t>2a) Make two-way table from data</a:t>
            </a:r>
          </a:p>
          <a:p>
            <a:pPr marL="0" indent="0">
              <a:buNone/>
            </a:pPr>
            <a:r>
              <a:rPr lang="en-US" dirty="0"/>
              <a:t>2b) Use frequencies to determine if the variables are related</a:t>
            </a:r>
          </a:p>
          <a:p>
            <a:pPr marL="0" indent="0">
              <a:buNone/>
            </a:pPr>
            <a:endParaRPr lang="en-US" dirty="0"/>
          </a:p>
          <a:p>
            <a:pPr marL="0" indent="0">
              <a:buNone/>
            </a:pPr>
            <a:r>
              <a:rPr lang="en-US" dirty="0"/>
              <a:t>3a) Interpret the meaning of the given slope IN CONTEXT</a:t>
            </a:r>
          </a:p>
          <a:p>
            <a:pPr marL="0" indent="0">
              <a:buNone/>
            </a:pPr>
            <a:r>
              <a:rPr lang="en-US" dirty="0"/>
              <a:t>3b) Based on equations, which variable has biggest impact on the other</a:t>
            </a:r>
          </a:p>
          <a:p>
            <a:pPr marL="0" indent="0">
              <a:buNone/>
            </a:pPr>
            <a:r>
              <a:rPr lang="en-US" dirty="0"/>
              <a:t>3c) Which option is the worst fit and why</a:t>
            </a:r>
          </a:p>
        </p:txBody>
      </p:sp>
    </p:spTree>
    <p:extLst>
      <p:ext uri="{BB962C8B-B14F-4D97-AF65-F5344CB8AC3E}">
        <p14:creationId xmlns:p14="http://schemas.microsoft.com/office/powerpoint/2010/main" val="72129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Recall </a:t>
            </a:r>
            <a:r>
              <a:rPr lang="en-US" b="1" u="sng" dirty="0"/>
              <a:t>AGAIN</a:t>
            </a:r>
          </a:p>
        </p:txBody>
      </p:sp>
      <p:sp>
        <p:nvSpPr>
          <p:cNvPr id="3" name="Content Placeholder 2"/>
          <p:cNvSpPr>
            <a:spLocks noGrp="1"/>
          </p:cNvSpPr>
          <p:nvPr>
            <p:ph idx="1"/>
          </p:nvPr>
        </p:nvSpPr>
        <p:spPr>
          <a:xfrm>
            <a:off x="1639646" y="2762283"/>
            <a:ext cx="2936240" cy="1316659"/>
          </a:xfrm>
        </p:spPr>
        <p:txBody>
          <a:bodyPr>
            <a:normAutofit/>
          </a:bodyPr>
          <a:lstStyle/>
          <a:p>
            <a:pPr marL="0" indent="0" algn="ctr">
              <a:buNone/>
            </a:pPr>
            <a:r>
              <a:rPr lang="en-US" dirty="0"/>
              <a:t>SLOPE</a:t>
            </a:r>
          </a:p>
          <a:p>
            <a:pPr marL="0" indent="0" algn="ctr">
              <a:buNone/>
            </a:pPr>
            <a:r>
              <a:rPr lang="en-US" dirty="0"/>
              <a:t>CONSTANT RATE</a:t>
            </a:r>
            <a:br>
              <a:rPr lang="en-US" dirty="0"/>
            </a:br>
            <a:r>
              <a:rPr lang="en-US" dirty="0"/>
              <a:t>RATE OF CHANGE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06779014"/>
              </p:ext>
            </p:extLst>
          </p:nvPr>
        </p:nvGraphicFramePr>
        <p:xfrm>
          <a:off x="2396193" y="1041399"/>
          <a:ext cx="4433419" cy="1364129"/>
        </p:xfrm>
        <a:graphic>
          <a:graphicData uri="http://schemas.openxmlformats.org/presentationml/2006/ole">
            <mc:AlternateContent xmlns:mc="http://schemas.openxmlformats.org/markup-compatibility/2006">
              <mc:Choice xmlns:v="urn:schemas-microsoft-com:vml" Requires="v">
                <p:oleObj spid="_x0000_s1408" name="Equation" r:id="rId3" imgW="649080" imgH="191880" progId="">
                  <p:embed/>
                </p:oleObj>
              </mc:Choice>
              <mc:Fallback>
                <p:oleObj name="Equation" r:id="rId3" imgW="649080" imgH="191880" progId="">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193" y="1041399"/>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3864313" y="2106706"/>
            <a:ext cx="278278" cy="67051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931440358"/>
              </p:ext>
            </p:extLst>
          </p:nvPr>
        </p:nvGraphicFramePr>
        <p:xfrm>
          <a:off x="1187263" y="4078942"/>
          <a:ext cx="695325" cy="897611"/>
        </p:xfrm>
        <a:graphic>
          <a:graphicData uri="http://schemas.openxmlformats.org/presentationml/2006/ole">
            <mc:AlternateContent xmlns:mc="http://schemas.openxmlformats.org/markup-compatibility/2006">
              <mc:Choice xmlns:v="urn:schemas-microsoft-com:vml" Requires="v">
                <p:oleObj spid="_x0000_s1409" name="Equation" r:id="rId5" imgW="292320" imgH="383760" progId="">
                  <p:embed/>
                </p:oleObj>
              </mc:Choice>
              <mc:Fallback>
                <p:oleObj name="Equation" r:id="rId5" imgW="292320" imgH="383760"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263" y="4078942"/>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5899368" y="2851929"/>
            <a:ext cx="2936240" cy="22171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lgn="ctr">
              <a:buFont typeface="Arial" pitchFamily="34" charset="0"/>
              <a:buNone/>
            </a:pPr>
            <a:r>
              <a:rPr lang="en-US" dirty="0"/>
              <a:t>(0, b)</a:t>
            </a:r>
          </a:p>
          <a:p>
            <a:pPr marL="0" indent="0" algn="ctr">
              <a:buFont typeface="Arial" pitchFamily="34" charset="0"/>
              <a:buNone/>
            </a:pPr>
            <a:r>
              <a:rPr lang="en-US" dirty="0"/>
              <a:t>X=0</a:t>
            </a:r>
          </a:p>
          <a:p>
            <a:pPr marL="0" indent="0">
              <a:buFont typeface="Arial" pitchFamily="34" charset="0"/>
              <a:buNone/>
            </a:pPr>
            <a:endParaRPr lang="en-US" dirty="0"/>
          </a:p>
        </p:txBody>
      </p:sp>
      <p:cxnSp>
        <p:nvCxnSpPr>
          <p:cNvPr id="12" name="Straight Arrow Connector 11"/>
          <p:cNvCxnSpPr/>
          <p:nvPr/>
        </p:nvCxnSpPr>
        <p:spPr>
          <a:xfrm flipH="1" flipV="1">
            <a:off x="6484471" y="200211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341281004"/>
              </p:ext>
            </p:extLst>
          </p:nvPr>
        </p:nvGraphicFramePr>
        <p:xfrm>
          <a:off x="2291606" y="4078942"/>
          <a:ext cx="1042987" cy="985838"/>
        </p:xfrm>
        <a:graphic>
          <a:graphicData uri="http://schemas.openxmlformats.org/presentationml/2006/ole">
            <mc:AlternateContent xmlns:mc="http://schemas.openxmlformats.org/markup-compatibility/2006">
              <mc:Choice xmlns:v="urn:schemas-microsoft-com:vml" Requires="v">
                <p:oleObj spid="_x0000_s1410" name="Equation" r:id="rId7" imgW="447840" imgH="420480" progId="">
                  <p:embed/>
                </p:oleObj>
              </mc:Choice>
              <mc:Fallback>
                <p:oleObj name="Equation" r:id="rId7" imgW="447840" imgH="420480" progId="">
                  <p:embed/>
                  <p:pic>
                    <p:nvPicPr>
                      <p:cNvPr id="0"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606" y="4078942"/>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83268317"/>
              </p:ext>
            </p:extLst>
          </p:nvPr>
        </p:nvGraphicFramePr>
        <p:xfrm>
          <a:off x="3666938" y="4083238"/>
          <a:ext cx="1331913" cy="985838"/>
        </p:xfrm>
        <a:graphic>
          <a:graphicData uri="http://schemas.openxmlformats.org/presentationml/2006/ole">
            <mc:AlternateContent xmlns:mc="http://schemas.openxmlformats.org/markup-compatibility/2006">
              <mc:Choice xmlns:v="urn:schemas-microsoft-com:vml" Requires="v">
                <p:oleObj spid="_x0000_s1411" name="Equation" r:id="rId9" imgW="576000" imgH="420480" progId="">
                  <p:embed/>
                </p:oleObj>
              </mc:Choice>
              <mc:Fallback>
                <p:oleObj name="Equation" r:id="rId9" imgW="576000" imgH="420480" progId="">
                  <p:embed/>
                  <p:pic>
                    <p:nvPicPr>
                      <p:cNvPr id="0" name="Picture 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938" y="4083238"/>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69996" y="5334001"/>
            <a:ext cx="3824941" cy="1015663"/>
          </a:xfrm>
          <a:prstGeom prst="rect">
            <a:avLst/>
          </a:prstGeom>
          <a:noFill/>
        </p:spPr>
        <p:txBody>
          <a:bodyPr wrap="square" rtlCol="0">
            <a:spAutoFit/>
          </a:bodyPr>
          <a:lstStyle/>
          <a:p>
            <a:r>
              <a:rPr lang="en-US" sz="2000" dirty="0"/>
              <a:t>Positive - increasing line/rate</a:t>
            </a:r>
          </a:p>
          <a:p>
            <a:r>
              <a:rPr lang="en-US" sz="2000" dirty="0"/>
              <a:t>Negative - decreasing line/rate</a:t>
            </a:r>
          </a:p>
          <a:p>
            <a:r>
              <a:rPr lang="en-US" sz="2000" dirty="0"/>
              <a:t>Steeper - faster rate</a:t>
            </a:r>
          </a:p>
        </p:txBody>
      </p:sp>
    </p:spTree>
    <p:extLst>
      <p:ext uri="{BB962C8B-B14F-4D97-AF65-F5344CB8AC3E}">
        <p14:creationId xmlns:p14="http://schemas.microsoft.com/office/powerpoint/2010/main" val="403629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75905"/>
            <a:ext cx="8229600" cy="990600"/>
          </a:xfrm>
        </p:spPr>
        <p:txBody>
          <a:bodyPr/>
          <a:lstStyle/>
          <a:p>
            <a:r>
              <a:rPr lang="en-US" dirty="0"/>
              <a:t>Example - COPY</a:t>
            </a:r>
          </a:p>
        </p:txBody>
      </p:sp>
      <p:sp>
        <p:nvSpPr>
          <p:cNvPr id="4" name="Content Placeholder 3"/>
          <p:cNvSpPr>
            <a:spLocks noGrp="1"/>
          </p:cNvSpPr>
          <p:nvPr>
            <p:ph idx="1"/>
          </p:nvPr>
        </p:nvSpPr>
        <p:spPr>
          <a:xfrm>
            <a:off x="214207" y="933269"/>
            <a:ext cx="8751923" cy="5492520"/>
          </a:xfrm>
        </p:spPr>
        <p:txBody>
          <a:bodyPr>
            <a:normAutofit/>
          </a:bodyPr>
          <a:lstStyle/>
          <a:p>
            <a:pPr marL="0" indent="0">
              <a:buNone/>
            </a:pPr>
            <a:r>
              <a:rPr lang="en-US" dirty="0"/>
              <a:t>In the last lesson, you encountered an MP3 download site that offers downloads of individual songs with the following price structure:  a </a:t>
            </a:r>
            <a:r>
              <a:rPr lang="en-US" i="1" dirty="0"/>
              <a:t>$3 </a:t>
            </a:r>
            <a:r>
              <a:rPr lang="en-US" dirty="0"/>
              <a:t>fixed fee for a monthly subscription </a:t>
            </a:r>
            <a:r>
              <a:rPr lang="en-US" i="1" dirty="0"/>
              <a:t>plus </a:t>
            </a:r>
            <a:r>
              <a:rPr lang="en-US" dirty="0"/>
              <a:t>a fee of </a:t>
            </a:r>
            <a:r>
              <a:rPr lang="en-US" i="1" dirty="0"/>
              <a:t>$0.25</a:t>
            </a:r>
            <a:r>
              <a:rPr lang="en-US" dirty="0"/>
              <a:t> per song.  The linear function that models the relationship can be written as  </a:t>
            </a:r>
            <a:r>
              <a:rPr lang="en-US" i="1" dirty="0"/>
              <a:t>y</a:t>
            </a:r>
            <a:r>
              <a:rPr lang="en-US" dirty="0"/>
              <a:t>=0.25</a:t>
            </a:r>
            <a:r>
              <a:rPr lang="en-US" i="1" dirty="0"/>
              <a:t>x</a:t>
            </a:r>
            <a:r>
              <a:rPr lang="en-US" dirty="0"/>
              <a:t>+3.</a:t>
            </a:r>
          </a:p>
          <a:p>
            <a:pPr lvl="1"/>
            <a:r>
              <a:rPr lang="en-US" dirty="0"/>
              <a:t>In your own words, explain the meaning of </a:t>
            </a:r>
            <a:r>
              <a:rPr lang="en-US" i="1" dirty="0"/>
              <a:t>0.25</a:t>
            </a:r>
            <a:r>
              <a:rPr lang="en-US" dirty="0"/>
              <a:t> within the context of the problem.</a:t>
            </a:r>
          </a:p>
          <a:p>
            <a:pPr lvl="1"/>
            <a:endParaRPr lang="en-US" dirty="0"/>
          </a:p>
          <a:p>
            <a:pPr lvl="1"/>
            <a:endParaRPr lang="en-US" dirty="0"/>
          </a:p>
          <a:p>
            <a:pPr lvl="1"/>
            <a:r>
              <a:rPr lang="en-US" dirty="0"/>
              <a:t>In your own words, explain the meaning of </a:t>
            </a:r>
            <a:r>
              <a:rPr lang="en-US" i="1" dirty="0"/>
              <a:t>3</a:t>
            </a:r>
            <a:r>
              <a:rPr lang="en-US" dirty="0"/>
              <a:t> within the context of the problem.</a:t>
            </a:r>
          </a:p>
          <a:p>
            <a:pPr marL="0" indent="0">
              <a:buNone/>
            </a:pPr>
            <a:endParaRPr lang="en-US" dirty="0"/>
          </a:p>
        </p:txBody>
      </p:sp>
    </p:spTree>
    <p:extLst>
      <p:ext uri="{BB962C8B-B14F-4D97-AF65-F5344CB8AC3E}">
        <p14:creationId xmlns:p14="http://schemas.microsoft.com/office/powerpoint/2010/main" val="1144280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12802</TotalTime>
  <Words>3208</Words>
  <Application>Microsoft Macintosh PowerPoint</Application>
  <PresentationFormat>On-screen Show (4:3)</PresentationFormat>
  <Paragraphs>502</Paragraphs>
  <Slides>78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4" baseType="lpstr">
      <vt:lpstr>Arial</vt:lpstr>
      <vt:lpstr>Calibri</vt:lpstr>
      <vt:lpstr>Cambria Math</vt:lpstr>
      <vt:lpstr>Wingdings</vt:lpstr>
      <vt:lpstr>Clarity</vt:lpstr>
      <vt:lpstr>Equation</vt:lpstr>
      <vt:lpstr>Linear Functions</vt:lpstr>
      <vt:lpstr>Lesson 1</vt:lpstr>
      <vt:lpstr>Recall AGAIN</vt:lpstr>
      <vt:lpstr>Workshop</vt:lpstr>
      <vt:lpstr>Set 1</vt:lpstr>
      <vt:lpstr>Set 2</vt:lpstr>
      <vt:lpstr>Lesson 2</vt:lpstr>
      <vt:lpstr>Recall AGAIN</vt:lpstr>
      <vt:lpstr>Example - COPY</vt:lpstr>
      <vt:lpstr>Workshop</vt:lpstr>
      <vt:lpstr>Lesson 3</vt:lpstr>
      <vt:lpstr>Warm Up</vt:lpstr>
      <vt:lpstr>Example - COPY</vt:lpstr>
      <vt:lpstr>Workshop</vt:lpstr>
      <vt:lpstr>Lesson 4</vt:lpstr>
      <vt:lpstr>Warm Up</vt:lpstr>
      <vt:lpstr>Recall AGAIN</vt:lpstr>
      <vt:lpstr>Example</vt:lpstr>
      <vt:lpstr>Example</vt:lpstr>
      <vt:lpstr>Workshop</vt:lpstr>
      <vt:lpstr>Lesson 5</vt:lpstr>
      <vt:lpstr>Example 1– Copy </vt:lpstr>
      <vt:lpstr>PowerPoint Presentation</vt:lpstr>
      <vt:lpstr>Video</vt:lpstr>
      <vt:lpstr>Workshop</vt:lpstr>
      <vt:lpstr>Linear Functions</vt:lpstr>
      <vt:lpstr>Lesson 6</vt:lpstr>
      <vt:lpstr>Notes- Scatterplots</vt:lpstr>
      <vt:lpstr>Example – Copy</vt:lpstr>
      <vt:lpstr>Workshop</vt:lpstr>
      <vt:lpstr>Lesson 7</vt:lpstr>
      <vt:lpstr>Notes- Relationships in Scatterplots</vt:lpstr>
      <vt:lpstr>Example 1 - Copy</vt:lpstr>
      <vt:lpstr>Example 2 - Copy</vt:lpstr>
      <vt:lpstr>Workshop</vt:lpstr>
      <vt:lpstr>Lesson 8</vt:lpstr>
      <vt:lpstr>Notes- Lines of Best Fit</vt:lpstr>
      <vt:lpstr>Example 1 - Copy</vt:lpstr>
      <vt:lpstr>Example 1 continued</vt:lpstr>
      <vt:lpstr>Workshop</vt:lpstr>
      <vt:lpstr>Lesson 9</vt:lpstr>
      <vt:lpstr>Warm Up</vt:lpstr>
      <vt:lpstr>Example - Copy</vt:lpstr>
      <vt:lpstr>Notes- Lines of Best Fit</vt:lpstr>
      <vt:lpstr>Workshop</vt:lpstr>
      <vt:lpstr>Linear Functions</vt:lpstr>
      <vt:lpstr>Lesson 10</vt:lpstr>
      <vt:lpstr>Notes- Lines of Best Fit</vt:lpstr>
      <vt:lpstr>Example 1 - Don’t Copy</vt:lpstr>
      <vt:lpstr>Example 2 - Copy</vt:lpstr>
      <vt:lpstr>Workshop</vt:lpstr>
      <vt:lpstr>Lesson 11</vt:lpstr>
      <vt:lpstr>Warm Up</vt:lpstr>
      <vt:lpstr>Remember… Summary.</vt:lpstr>
      <vt:lpstr>Workshop</vt:lpstr>
      <vt:lpstr>Discussion</vt:lpstr>
      <vt:lpstr>Lesson 12</vt:lpstr>
      <vt:lpstr>Example – Don’t Copy</vt:lpstr>
      <vt:lpstr>Example - Don’t Copy</vt:lpstr>
      <vt:lpstr>Remember… Summary.</vt:lpstr>
      <vt:lpstr>Workshop</vt:lpstr>
      <vt:lpstr>Linear Functions</vt:lpstr>
      <vt:lpstr>Lesson 13</vt:lpstr>
      <vt:lpstr>Notes – Categorical Data</vt:lpstr>
      <vt:lpstr>Warm Up</vt:lpstr>
      <vt:lpstr>Example - Copy</vt:lpstr>
      <vt:lpstr>Work</vt:lpstr>
      <vt:lpstr>Example, continued - Copy</vt:lpstr>
      <vt:lpstr>Work</vt:lpstr>
      <vt:lpstr>Example, continued - Copy</vt:lpstr>
      <vt:lpstr>Work</vt:lpstr>
      <vt:lpstr>Lesson 14</vt:lpstr>
      <vt:lpstr>Warm Up</vt:lpstr>
      <vt:lpstr>Notes – Association</vt:lpstr>
      <vt:lpstr>Example - Don’t Copy</vt:lpstr>
      <vt:lpstr>Example continued - Copy this part</vt:lpstr>
      <vt:lpstr>Workshop</vt:lpstr>
      <vt:lpstr>End of Module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644</cp:revision>
  <dcterms:created xsi:type="dcterms:W3CDTF">2017-09-23T20:54:56Z</dcterms:created>
  <dcterms:modified xsi:type="dcterms:W3CDTF">2019-05-15T01:15:37Z</dcterms:modified>
</cp:coreProperties>
</file>