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9" r:id="rId2"/>
    <p:sldId id="323" r:id="rId3"/>
    <p:sldId id="274" r:id="rId4"/>
    <p:sldId id="324" r:id="rId5"/>
    <p:sldId id="325" r:id="rId6"/>
    <p:sldId id="326" r:id="rId7"/>
    <p:sldId id="270" r:id="rId8"/>
    <p:sldId id="327" r:id="rId9"/>
    <p:sldId id="277" r:id="rId10"/>
    <p:sldId id="328" r:id="rId11"/>
    <p:sldId id="280" r:id="rId12"/>
    <p:sldId id="329" r:id="rId13"/>
    <p:sldId id="330" r:id="rId14"/>
    <p:sldId id="278" r:id="rId15"/>
    <p:sldId id="283" r:id="rId16"/>
    <p:sldId id="288" r:id="rId17"/>
    <p:sldId id="289" r:id="rId18"/>
    <p:sldId id="332" r:id="rId19"/>
    <p:sldId id="333" r:id="rId20"/>
    <p:sldId id="292" r:id="rId21"/>
    <p:sldId id="331" r:id="rId22"/>
    <p:sldId id="293" r:id="rId23"/>
    <p:sldId id="334" r:id="rId24"/>
    <p:sldId id="294" r:id="rId25"/>
    <p:sldId id="335" r:id="rId26"/>
    <p:sldId id="295" r:id="rId27"/>
    <p:sldId id="336" r:id="rId28"/>
    <p:sldId id="296" r:id="rId29"/>
    <p:sldId id="297" r:id="rId30"/>
    <p:sldId id="299" r:id="rId31"/>
    <p:sldId id="337" r:id="rId32"/>
    <p:sldId id="298" r:id="rId33"/>
    <p:sldId id="338" r:id="rId34"/>
    <p:sldId id="339" r:id="rId35"/>
    <p:sldId id="300" r:id="rId36"/>
    <p:sldId id="301" r:id="rId37"/>
    <p:sldId id="303" r:id="rId38"/>
    <p:sldId id="304" r:id="rId39"/>
    <p:sldId id="305" r:id="rId40"/>
    <p:sldId id="302" r:id="rId41"/>
    <p:sldId id="306" r:id="rId42"/>
    <p:sldId id="340" r:id="rId43"/>
    <p:sldId id="309" r:id="rId44"/>
    <p:sldId id="310" r:id="rId45"/>
    <p:sldId id="312" r:id="rId46"/>
    <p:sldId id="313" r:id="rId47"/>
    <p:sldId id="307" r:id="rId48"/>
    <p:sldId id="308" r:id="rId49"/>
    <p:sldId id="315" r:id="rId50"/>
    <p:sldId id="341" r:id="rId51"/>
    <p:sldId id="31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8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November 14,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Wednesday, November 14,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November 14,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Wednesday, November 14,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November 14,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November 14,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November 14, 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Wednesday, November 14, 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November 14, 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November 14,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November 14,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November 14, 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wmf"/><Relationship Id="rId3" Type="http://schemas.openxmlformats.org/officeDocument/2006/relationships/image" Target="../media/image1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 Id="rId3" Type="http://schemas.openxmlformats.org/officeDocument/2006/relationships/image" Target="../media/image2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g"/><Relationship Id="rId3" Type="http://schemas.openxmlformats.org/officeDocument/2006/relationships/image" Target="../media/image2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Subtitle 2"/>
          <p:cNvSpPr>
            <a:spLocks noGrp="1"/>
          </p:cNvSpPr>
          <p:nvPr>
            <p:ph type="subTitle" idx="1"/>
          </p:nvPr>
        </p:nvSpPr>
        <p:spPr>
          <a:xfrm>
            <a:off x="685799" y="3505200"/>
            <a:ext cx="7677969" cy="1752600"/>
          </a:xfrm>
        </p:spPr>
        <p:txBody>
          <a:bodyPr/>
          <a:lstStyle/>
          <a:p>
            <a:r>
              <a:rPr lang="en-US" dirty="0" smtClean="0"/>
              <a:t>Intro, NOTES/examples, classwork, discussion</a:t>
            </a:r>
            <a:endParaRPr lang="en-US" dirty="0"/>
          </a:p>
        </p:txBody>
      </p:sp>
    </p:spTree>
    <p:extLst>
      <p:ext uri="{BB962C8B-B14F-4D97-AF65-F5344CB8AC3E}">
        <p14:creationId xmlns:p14="http://schemas.microsoft.com/office/powerpoint/2010/main" val="16007248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960286" y="1486984"/>
            <a:ext cx="7186646" cy="2850078"/>
          </a:xfrm>
          <a:prstGeom prst="rect">
            <a:avLst/>
          </a:prstGeom>
          <a:noFill/>
        </p:spPr>
      </p:pic>
      <p:sp>
        <p:nvSpPr>
          <p:cNvPr id="3" name="Title 2"/>
          <p:cNvSpPr>
            <a:spLocks noGrp="1"/>
          </p:cNvSpPr>
          <p:nvPr>
            <p:ph type="title"/>
          </p:nvPr>
        </p:nvSpPr>
        <p:spPr>
          <a:xfrm>
            <a:off x="162920" y="270078"/>
            <a:ext cx="8229600" cy="990600"/>
          </a:xfrm>
        </p:spPr>
        <p:txBody>
          <a:bodyPr/>
          <a:lstStyle/>
          <a:p>
            <a:r>
              <a:rPr lang="en-US" dirty="0" smtClean="0"/>
              <a:t>Modeling Cycle</a:t>
            </a:r>
            <a:endParaRPr lang="en-US" dirty="0"/>
          </a:p>
        </p:txBody>
      </p:sp>
    </p:spTree>
    <p:extLst>
      <p:ext uri="{BB962C8B-B14F-4D97-AF65-F5344CB8AC3E}">
        <p14:creationId xmlns:p14="http://schemas.microsoft.com/office/powerpoint/2010/main" val="424821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28600"/>
            <a:ext cx="8229600" cy="990600"/>
          </a:xfrm>
        </p:spPr>
        <p:txBody>
          <a:bodyPr/>
          <a:lstStyle/>
          <a:p>
            <a:r>
              <a:rPr lang="en-US" dirty="0" smtClean="0"/>
              <a:t>Intro/Overview</a:t>
            </a:r>
            <a:endParaRPr lang="en-US" dirty="0"/>
          </a:p>
        </p:txBody>
      </p:sp>
      <p:sp>
        <p:nvSpPr>
          <p:cNvPr id="12" name="Rectangle 11"/>
          <p:cNvSpPr/>
          <p:nvPr/>
        </p:nvSpPr>
        <p:spPr>
          <a:xfrm>
            <a:off x="226035" y="4317715"/>
            <a:ext cx="8726295" cy="646331"/>
          </a:xfrm>
          <a:prstGeom prst="rect">
            <a:avLst/>
          </a:prstGeom>
        </p:spPr>
        <p:txBody>
          <a:bodyPr wrap="square">
            <a:spAutoFit/>
          </a:bodyPr>
          <a:lstStyle/>
          <a:p>
            <a:pPr lvl="0"/>
            <a:r>
              <a:rPr lang="en-US" dirty="0"/>
              <a:t>Can we assume that all students interpret the question “How many pets do you currently own?” in the same way?</a:t>
            </a:r>
          </a:p>
        </p:txBody>
      </p:sp>
      <p:pic>
        <p:nvPicPr>
          <p:cNvPr id="13" name="Picture 12" descr="Screen Shot 2018-11-07 at 7.53.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5156"/>
            <a:ext cx="9144000" cy="1569493"/>
          </a:xfrm>
          <a:prstGeom prst="rect">
            <a:avLst/>
          </a:prstGeom>
        </p:spPr>
      </p:pic>
    </p:spTree>
    <p:extLst>
      <p:ext uri="{BB962C8B-B14F-4D97-AF65-F5344CB8AC3E}">
        <p14:creationId xmlns:p14="http://schemas.microsoft.com/office/powerpoint/2010/main" val="964832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28600"/>
            <a:ext cx="8229600" cy="990600"/>
          </a:xfrm>
        </p:spPr>
        <p:txBody>
          <a:bodyPr/>
          <a:lstStyle/>
          <a:p>
            <a:r>
              <a:rPr lang="en-US" dirty="0" smtClean="0"/>
              <a:t>Intro/Overview</a:t>
            </a:r>
            <a:endParaRPr lang="en-US" dirty="0"/>
          </a:p>
        </p:txBody>
      </p:sp>
      <p:sp>
        <p:nvSpPr>
          <p:cNvPr id="12" name="Rectangle 11"/>
          <p:cNvSpPr/>
          <p:nvPr/>
        </p:nvSpPr>
        <p:spPr>
          <a:xfrm>
            <a:off x="226035" y="4320737"/>
            <a:ext cx="8726295" cy="923330"/>
          </a:xfrm>
          <a:prstGeom prst="rect">
            <a:avLst/>
          </a:prstGeom>
        </p:spPr>
        <p:txBody>
          <a:bodyPr wrap="square">
            <a:spAutoFit/>
          </a:bodyPr>
          <a:lstStyle/>
          <a:p>
            <a:pPr lvl="0"/>
            <a:r>
              <a:rPr lang="en-US" dirty="0"/>
              <a:t>Why would the same hallway have different reported measures of length?</a:t>
            </a:r>
          </a:p>
          <a:p>
            <a:r>
              <a:rPr lang="en-US" dirty="0"/>
              <a:t>What measures of the length of the hallway do you think are the most accurate from the data set? </a:t>
            </a:r>
          </a:p>
        </p:txBody>
      </p:sp>
      <p:pic>
        <p:nvPicPr>
          <p:cNvPr id="3" name="Picture 2" descr="Screen Shot 2018-11-07 at 7.54.0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1969821"/>
          </a:xfrm>
          <a:prstGeom prst="rect">
            <a:avLst/>
          </a:prstGeom>
        </p:spPr>
      </p:pic>
    </p:spTree>
    <p:extLst>
      <p:ext uri="{BB962C8B-B14F-4D97-AF65-F5344CB8AC3E}">
        <p14:creationId xmlns:p14="http://schemas.microsoft.com/office/powerpoint/2010/main" val="29117605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28600"/>
            <a:ext cx="8229600" cy="990600"/>
          </a:xfrm>
        </p:spPr>
        <p:txBody>
          <a:bodyPr/>
          <a:lstStyle/>
          <a:p>
            <a:r>
              <a:rPr lang="en-US" dirty="0" smtClean="0"/>
              <a:t>Intro/Overview</a:t>
            </a:r>
            <a:endParaRPr lang="en-US" dirty="0"/>
          </a:p>
        </p:txBody>
      </p:sp>
      <p:sp>
        <p:nvSpPr>
          <p:cNvPr id="12" name="Rectangle 11"/>
          <p:cNvSpPr/>
          <p:nvPr/>
        </p:nvSpPr>
        <p:spPr>
          <a:xfrm>
            <a:off x="226035" y="4209288"/>
            <a:ext cx="8726295" cy="646331"/>
          </a:xfrm>
          <a:prstGeom prst="rect">
            <a:avLst/>
          </a:prstGeom>
        </p:spPr>
        <p:txBody>
          <a:bodyPr wrap="square">
            <a:spAutoFit/>
          </a:bodyPr>
          <a:lstStyle/>
          <a:p>
            <a:pPr lvl="0"/>
            <a:r>
              <a:rPr lang="en-US" dirty="0"/>
              <a:t>What number would you use to describe the typical age of cars in years by the car owners in this group?</a:t>
            </a:r>
          </a:p>
        </p:txBody>
      </p:sp>
      <p:pic>
        <p:nvPicPr>
          <p:cNvPr id="4" name="Picture 3" descr="Screen Shot 2018-11-07 at 7.54.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95765"/>
            <a:ext cx="9144000" cy="1564105"/>
          </a:xfrm>
          <a:prstGeom prst="rect">
            <a:avLst/>
          </a:prstGeom>
        </p:spPr>
      </p:pic>
    </p:spTree>
    <p:extLst>
      <p:ext uri="{BB962C8B-B14F-4D97-AF65-F5344CB8AC3E}">
        <p14:creationId xmlns:p14="http://schemas.microsoft.com/office/powerpoint/2010/main" val="26334762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Classwork2 #1-10</a:t>
            </a:r>
          </a:p>
          <a:p>
            <a:endParaRPr lang="en-US" dirty="0"/>
          </a:p>
          <a:p>
            <a:pPr marL="0" indent="0">
              <a:buNone/>
            </a:pPr>
            <a:endParaRPr lang="en-US" sz="2000" dirty="0" smtClean="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a:t>
            </a:r>
          </a:p>
          <a:p>
            <a:r>
              <a:rPr lang="en-US" dirty="0" smtClean="0"/>
              <a:t>Khan Academy</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614347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8674"/>
            <a:ext cx="8229600" cy="747930"/>
          </a:xfrm>
        </p:spPr>
        <p:txBody>
          <a:bodyPr/>
          <a:lstStyle/>
          <a:p>
            <a:r>
              <a:rPr lang="en-US" dirty="0" smtClean="0"/>
              <a:t>Summary/Notes</a:t>
            </a:r>
            <a:endParaRPr lang="en-US" dirty="0"/>
          </a:p>
        </p:txBody>
      </p:sp>
      <p:sp>
        <p:nvSpPr>
          <p:cNvPr id="3" name="Content Placeholder 2"/>
          <p:cNvSpPr>
            <a:spLocks noGrp="1"/>
          </p:cNvSpPr>
          <p:nvPr>
            <p:ph idx="1"/>
          </p:nvPr>
        </p:nvSpPr>
        <p:spPr>
          <a:xfrm>
            <a:off x="457200" y="904684"/>
            <a:ext cx="8229600" cy="4903899"/>
          </a:xfrm>
        </p:spPr>
        <p:txBody>
          <a:bodyPr>
            <a:normAutofit/>
          </a:bodyPr>
          <a:lstStyle/>
          <a:p>
            <a:r>
              <a:rPr lang="en-US" sz="2800" dirty="0" smtClean="0"/>
              <a:t>Dot plots provide a visual that help us see how data are distributed.</a:t>
            </a:r>
          </a:p>
          <a:p>
            <a:r>
              <a:rPr lang="en-US" sz="2800" dirty="0" smtClean="0"/>
              <a:t>Mean and median are numerical summaries of the center of data.</a:t>
            </a:r>
          </a:p>
          <a:p>
            <a:pPr marL="0" indent="0">
              <a:buNone/>
            </a:pPr>
            <a:endParaRPr lang="en-US" sz="2800" dirty="0" smtClean="0"/>
          </a:p>
          <a:p>
            <a:r>
              <a:rPr lang="en-US" sz="2800" b="1" dirty="0" smtClean="0"/>
              <a:t>When data is nearly symmetrical, the mean and median are approximately equal and the mean </a:t>
            </a:r>
            <a:r>
              <a:rPr lang="en-US" sz="2800" b="1" dirty="0"/>
              <a:t>is the best choice to represent the data. </a:t>
            </a:r>
            <a:endParaRPr lang="en-US" sz="2800" b="1" dirty="0" smtClean="0"/>
          </a:p>
          <a:p>
            <a:r>
              <a:rPr lang="en-US" sz="2800" b="1" dirty="0" smtClean="0"/>
              <a:t>When skewed, the mean/median are not the same and the median is the better choice.</a:t>
            </a:r>
          </a:p>
        </p:txBody>
      </p:sp>
    </p:spTree>
    <p:extLst>
      <p:ext uri="{BB962C8B-B14F-4D97-AF65-F5344CB8AC3E}">
        <p14:creationId xmlns:p14="http://schemas.microsoft.com/office/powerpoint/2010/main" val="34133746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Subtitle 2"/>
          <p:cNvSpPr>
            <a:spLocks noGrp="1"/>
          </p:cNvSpPr>
          <p:nvPr>
            <p:ph type="subTitle" idx="1"/>
          </p:nvPr>
        </p:nvSpPr>
        <p:spPr/>
        <p:txBody>
          <a:bodyPr/>
          <a:lstStyle/>
          <a:p>
            <a:r>
              <a:rPr lang="en-US" dirty="0" smtClean="0"/>
              <a:t>Example/demonstration, classwork, summary</a:t>
            </a:r>
            <a:endParaRPr lang="en-US" dirty="0"/>
          </a:p>
        </p:txBody>
      </p:sp>
    </p:spTree>
    <p:extLst>
      <p:ext uri="{BB962C8B-B14F-4D97-AF65-F5344CB8AC3E}">
        <p14:creationId xmlns:p14="http://schemas.microsoft.com/office/powerpoint/2010/main" val="19693126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p:sp>
        <p:nvSpPr>
          <p:cNvPr id="4" name="TextBox 3"/>
          <p:cNvSpPr txBox="1"/>
          <p:nvPr/>
        </p:nvSpPr>
        <p:spPr>
          <a:xfrm>
            <a:off x="365760" y="899160"/>
            <a:ext cx="8442960" cy="5447645"/>
          </a:xfrm>
          <a:prstGeom prst="rect">
            <a:avLst/>
          </a:prstGeom>
          <a:noFill/>
        </p:spPr>
        <p:txBody>
          <a:bodyPr wrap="square" rtlCol="0">
            <a:spAutoFit/>
          </a:bodyPr>
          <a:lstStyle/>
          <a:p>
            <a:r>
              <a:rPr lang="en-US" sz="2000" dirty="0"/>
              <a:t>A </a:t>
            </a:r>
            <a:r>
              <a:rPr lang="en-US" sz="2000" i="1" dirty="0"/>
              <a:t>12</a:t>
            </a:r>
            <a:r>
              <a:rPr lang="en-US" sz="2000" dirty="0"/>
              <a:t>-inch ruler has several quarters taped to positions along the ruler.  The broad side of a pencil is placed underneath the ruler to determine an approximate balance point of the ruler with the quarters. </a:t>
            </a:r>
            <a:endParaRPr lang="en-US" sz="2000" dirty="0" smtClean="0"/>
          </a:p>
          <a:p>
            <a:endParaRPr lang="en-US" sz="2400" dirty="0"/>
          </a:p>
          <a:p>
            <a:endParaRPr lang="en-US" sz="2400" dirty="0" smtClean="0"/>
          </a:p>
          <a:p>
            <a:endParaRPr lang="en-US" sz="2400" dirty="0"/>
          </a:p>
          <a:p>
            <a:endParaRPr lang="en-US" sz="2400" dirty="0" smtClean="0"/>
          </a:p>
          <a:p>
            <a:endParaRPr lang="en-US" sz="2400" dirty="0"/>
          </a:p>
          <a:p>
            <a:pPr marL="457200" lvl="0" indent="-457200">
              <a:buAutoNum type="arabicParenR"/>
            </a:pPr>
            <a:r>
              <a:rPr lang="en-US" sz="2400" dirty="0" smtClean="0"/>
              <a:t>Sam </a:t>
            </a:r>
            <a:r>
              <a:rPr lang="en-US" sz="2400" dirty="0"/>
              <a:t>taped </a:t>
            </a:r>
            <a:r>
              <a:rPr lang="en-US" sz="2400" i="1" dirty="0"/>
              <a:t>3</a:t>
            </a:r>
            <a:r>
              <a:rPr lang="en-US" sz="2400" dirty="0"/>
              <a:t> quarters to his ruler.  The quarters were taped to the positions </a:t>
            </a:r>
            <a:r>
              <a:rPr lang="en-US" sz="2400" i="1" dirty="0"/>
              <a:t>1</a:t>
            </a:r>
            <a:r>
              <a:rPr lang="en-US" sz="2400" dirty="0"/>
              <a:t> inch, </a:t>
            </a:r>
            <a:r>
              <a:rPr lang="en-US" sz="2400" i="1" dirty="0"/>
              <a:t>9</a:t>
            </a:r>
            <a:r>
              <a:rPr lang="en-US" sz="2400" dirty="0"/>
              <a:t> inches, and </a:t>
            </a:r>
            <a:r>
              <a:rPr lang="en-US" sz="2400" i="1" dirty="0"/>
              <a:t>11</a:t>
            </a:r>
            <a:r>
              <a:rPr lang="en-US" sz="2400" dirty="0"/>
              <a:t> inches.  If the pencil was placed under the position </a:t>
            </a:r>
            <a:r>
              <a:rPr lang="en-US" sz="2400" i="1" dirty="0"/>
              <a:t>5</a:t>
            </a:r>
            <a:r>
              <a:rPr lang="en-US" sz="2400" dirty="0"/>
              <a:t> inches, do you think the ruler would balance?  Why or why not</a:t>
            </a:r>
            <a:r>
              <a:rPr lang="en-US" sz="2400" dirty="0" smtClean="0"/>
              <a:t>?</a:t>
            </a:r>
          </a:p>
          <a:p>
            <a:pPr marL="457200" lvl="0" indent="-457200">
              <a:buAutoNum type="arabicParenR"/>
            </a:pPr>
            <a:r>
              <a:rPr lang="en-US" sz="2400" dirty="0" smtClean="0"/>
              <a:t>If </a:t>
            </a:r>
            <a:r>
              <a:rPr lang="en-US" sz="2400" dirty="0"/>
              <a:t>the ruler did not balance, would you move the pencil to the left or to the right of </a:t>
            </a:r>
            <a:r>
              <a:rPr lang="en-US" sz="2400" i="1" dirty="0"/>
              <a:t>5</a:t>
            </a:r>
            <a:r>
              <a:rPr lang="en-US" sz="2400" dirty="0"/>
              <a:t> inches to balance the ruler?  Explain your answer</a:t>
            </a:r>
            <a:r>
              <a:rPr lang="en-US" sz="2400" dirty="0" smtClean="0"/>
              <a:t>.</a:t>
            </a:r>
            <a:endParaRPr lang="en-US" sz="2400" dirty="0"/>
          </a:p>
        </p:txBody>
      </p:sp>
      <p:grpSp>
        <p:nvGrpSpPr>
          <p:cNvPr id="6" name="Group 5"/>
          <p:cNvGrpSpPr/>
          <p:nvPr/>
        </p:nvGrpSpPr>
        <p:grpSpPr>
          <a:xfrm>
            <a:off x="1029177" y="1858641"/>
            <a:ext cx="6763145" cy="1481016"/>
            <a:chOff x="0" y="0"/>
            <a:chExt cx="4286250" cy="95250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 y="0"/>
              <a:ext cx="4248150" cy="952500"/>
            </a:xfrm>
            <a:prstGeom prst="rect">
              <a:avLst/>
            </a:prstGeom>
            <a:noFill/>
            <a:ln>
              <a:noFill/>
            </a:ln>
          </p:spPr>
        </p:pic>
        <p:sp>
          <p:nvSpPr>
            <p:cNvPr id="8" name="Rectangle 7"/>
            <p:cNvSpPr>
              <a:spLocks noChangeArrowheads="1"/>
            </p:cNvSpPr>
            <p:nvPr/>
          </p:nvSpPr>
          <p:spPr bwMode="auto">
            <a:xfrm>
              <a:off x="0" y="83820"/>
              <a:ext cx="4286250" cy="8686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40287670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52" y="3714"/>
            <a:ext cx="8229600" cy="990600"/>
          </a:xfrm>
        </p:spPr>
        <p:txBody>
          <a:bodyPr/>
          <a:lstStyle/>
          <a:p>
            <a:r>
              <a:rPr lang="en-US" dirty="0" smtClean="0"/>
              <a:t>Example, continued</a:t>
            </a:r>
            <a:endParaRPr lang="en-US" dirty="0"/>
          </a:p>
        </p:txBody>
      </p:sp>
      <p:sp>
        <p:nvSpPr>
          <p:cNvPr id="4" name="TextBox 3"/>
          <p:cNvSpPr txBox="1"/>
          <p:nvPr/>
        </p:nvSpPr>
        <p:spPr>
          <a:xfrm>
            <a:off x="365760" y="899160"/>
            <a:ext cx="8442960" cy="5632310"/>
          </a:xfrm>
          <a:prstGeom prst="rect">
            <a:avLst/>
          </a:prstGeom>
          <a:noFill/>
        </p:spPr>
        <p:txBody>
          <a:bodyPr wrap="square" rtlCol="0">
            <a:spAutoFit/>
          </a:bodyPr>
          <a:lstStyle/>
          <a:p>
            <a:endParaRPr lang="en-US" sz="2400" dirty="0"/>
          </a:p>
          <a:p>
            <a:endParaRPr lang="en-US" sz="2400" dirty="0" smtClean="0"/>
          </a:p>
          <a:p>
            <a:endParaRPr lang="en-US" sz="2400" dirty="0" smtClean="0"/>
          </a:p>
          <a:p>
            <a:endParaRPr lang="en-US" sz="2400" dirty="0" smtClean="0"/>
          </a:p>
          <a:p>
            <a:pPr lvl="0"/>
            <a:r>
              <a:rPr lang="en-US" sz="2400" dirty="0" smtClean="0"/>
              <a:t>3) </a:t>
            </a:r>
            <a:r>
              <a:rPr lang="en-US" sz="2400" dirty="0"/>
              <a:t>Estimate a balance point for the ruler.  </a:t>
            </a:r>
            <a:endParaRPr lang="en-US" sz="2400" b="1" dirty="0"/>
          </a:p>
          <a:p>
            <a:pPr lvl="0"/>
            <a:endParaRPr lang="en-US" sz="2400" b="1" dirty="0" smtClean="0"/>
          </a:p>
          <a:p>
            <a:pPr lvl="0"/>
            <a:endParaRPr lang="en-US" sz="2400" b="1" dirty="0"/>
          </a:p>
          <a:p>
            <a:pPr lvl="0"/>
            <a:endParaRPr lang="en-US" sz="2400" b="1" dirty="0" smtClean="0"/>
          </a:p>
          <a:p>
            <a:pPr lvl="0"/>
            <a:endParaRPr lang="en-US" sz="2400" b="1" dirty="0"/>
          </a:p>
          <a:p>
            <a:pPr lvl="0"/>
            <a:endParaRPr lang="en-US" sz="2400" b="1" dirty="0" smtClean="0"/>
          </a:p>
          <a:p>
            <a:pPr lvl="0"/>
            <a:endParaRPr lang="en-US" sz="2000" b="1" dirty="0" smtClean="0"/>
          </a:p>
          <a:p>
            <a:r>
              <a:rPr lang="en-US" sz="2400" dirty="0" smtClean="0"/>
              <a:t>4) </a:t>
            </a:r>
            <a:r>
              <a:rPr lang="en-US" sz="2400" dirty="0"/>
              <a:t>What is the sum of the distances to the right of your estimate of the balance point?</a:t>
            </a:r>
          </a:p>
          <a:p>
            <a:r>
              <a:rPr lang="en-US" sz="2400" dirty="0" smtClean="0"/>
              <a:t>5) </a:t>
            </a:r>
            <a:r>
              <a:rPr lang="en-US" sz="2400" dirty="0"/>
              <a:t>What is the sum of the distances to the </a:t>
            </a:r>
            <a:r>
              <a:rPr lang="en-US" sz="2400" dirty="0" smtClean="0"/>
              <a:t>left of </a:t>
            </a:r>
            <a:r>
              <a:rPr lang="en-US" sz="2400" dirty="0"/>
              <a:t>your estimate of the balance point</a:t>
            </a:r>
            <a:r>
              <a:rPr lang="en-US" sz="2400" dirty="0" smtClean="0"/>
              <a:t>?</a:t>
            </a:r>
            <a:endParaRPr lang="en-US" sz="2400" dirty="0"/>
          </a:p>
        </p:txBody>
      </p:sp>
      <p:grpSp>
        <p:nvGrpSpPr>
          <p:cNvPr id="6" name="Group 5"/>
          <p:cNvGrpSpPr/>
          <p:nvPr/>
        </p:nvGrpSpPr>
        <p:grpSpPr>
          <a:xfrm>
            <a:off x="1029208" y="761872"/>
            <a:ext cx="6763145" cy="1481016"/>
            <a:chOff x="0" y="0"/>
            <a:chExt cx="4286250" cy="95250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 y="0"/>
              <a:ext cx="4248150" cy="952500"/>
            </a:xfrm>
            <a:prstGeom prst="rect">
              <a:avLst/>
            </a:prstGeom>
            <a:noFill/>
            <a:ln>
              <a:noFill/>
            </a:ln>
          </p:spPr>
        </p:pic>
        <p:sp>
          <p:nvSpPr>
            <p:cNvPr id="8" name="Rectangle 7"/>
            <p:cNvSpPr>
              <a:spLocks noChangeArrowheads="1"/>
            </p:cNvSpPr>
            <p:nvPr/>
          </p:nvSpPr>
          <p:spPr bwMode="auto">
            <a:xfrm>
              <a:off x="0" y="83820"/>
              <a:ext cx="4286250" cy="8686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pic>
        <p:nvPicPr>
          <p:cNvPr id="5" name="Picture 4" descr="Screen Shot 2018-11-07 at 8.20.5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9635" y="2870486"/>
            <a:ext cx="6046341" cy="1865976"/>
          </a:xfrm>
          <a:prstGeom prst="rect">
            <a:avLst/>
          </a:prstGeom>
        </p:spPr>
      </p:pic>
    </p:spTree>
    <p:extLst>
      <p:ext uri="{BB962C8B-B14F-4D97-AF65-F5344CB8AC3E}">
        <p14:creationId xmlns:p14="http://schemas.microsoft.com/office/powerpoint/2010/main" val="27556001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52" y="3714"/>
            <a:ext cx="8229600" cy="990600"/>
          </a:xfrm>
        </p:spPr>
        <p:txBody>
          <a:bodyPr/>
          <a:lstStyle/>
          <a:p>
            <a:r>
              <a:rPr lang="en-US" dirty="0" smtClean="0"/>
              <a:t>Example, continued</a:t>
            </a:r>
            <a:endParaRPr lang="en-US" dirty="0"/>
          </a:p>
        </p:txBody>
      </p:sp>
      <p:sp>
        <p:nvSpPr>
          <p:cNvPr id="4" name="TextBox 3"/>
          <p:cNvSpPr txBox="1"/>
          <p:nvPr/>
        </p:nvSpPr>
        <p:spPr>
          <a:xfrm>
            <a:off x="365760" y="899160"/>
            <a:ext cx="8442960" cy="4893647"/>
          </a:xfrm>
          <a:prstGeom prst="rect">
            <a:avLst/>
          </a:prstGeom>
          <a:noFill/>
        </p:spPr>
        <p:txBody>
          <a:bodyPr wrap="square" rtlCol="0">
            <a:spAutoFit/>
          </a:bodyPr>
          <a:lstStyle/>
          <a:p>
            <a:endParaRPr lang="en-US" sz="2400" dirty="0"/>
          </a:p>
          <a:p>
            <a:endParaRPr lang="en-US" sz="2400" dirty="0" smtClean="0"/>
          </a:p>
          <a:p>
            <a:endParaRPr lang="en-US" sz="2400" dirty="0" smtClean="0"/>
          </a:p>
          <a:p>
            <a:endParaRPr lang="en-US" sz="2400" dirty="0" smtClean="0"/>
          </a:p>
          <a:p>
            <a:pPr lvl="0"/>
            <a:r>
              <a:rPr lang="en-US" sz="2400" dirty="0" smtClean="0"/>
              <a:t>6) </a:t>
            </a:r>
            <a:r>
              <a:rPr lang="en-US" sz="2400" dirty="0"/>
              <a:t>Do you need to adjust the position of your balance point?  If yes, explain how. </a:t>
            </a:r>
            <a:endParaRPr lang="en-US" sz="2400" dirty="0" smtClean="0"/>
          </a:p>
          <a:p>
            <a:pPr lvl="0"/>
            <a:endParaRPr lang="en-US" sz="2400" dirty="0" smtClean="0"/>
          </a:p>
          <a:p>
            <a:pPr lvl="0"/>
            <a:endParaRPr lang="en-US" sz="2400" dirty="0"/>
          </a:p>
          <a:p>
            <a:pPr lvl="0"/>
            <a:r>
              <a:rPr lang="en-US" sz="2400" dirty="0" smtClean="0"/>
              <a:t>7) </a:t>
            </a:r>
            <a:r>
              <a:rPr lang="en-US" sz="2400" dirty="0"/>
              <a:t>Calculate the mean and the median of the position of the quarters.  Does the mean or the median of the positions provide a better estimate of the balance point for the position of the </a:t>
            </a:r>
            <a:r>
              <a:rPr lang="en-US" sz="2400" i="1" dirty="0"/>
              <a:t>3</a:t>
            </a:r>
            <a:r>
              <a:rPr lang="en-US" sz="2400" dirty="0"/>
              <a:t> quarters taped to this ruler?  Explain why you made this selection. </a:t>
            </a:r>
            <a:r>
              <a:rPr lang="en-US" sz="2400" dirty="0" smtClean="0"/>
              <a:t>  </a:t>
            </a:r>
            <a:endParaRPr lang="en-US" sz="2400" dirty="0"/>
          </a:p>
        </p:txBody>
      </p:sp>
      <p:grpSp>
        <p:nvGrpSpPr>
          <p:cNvPr id="6" name="Group 5"/>
          <p:cNvGrpSpPr/>
          <p:nvPr/>
        </p:nvGrpSpPr>
        <p:grpSpPr>
          <a:xfrm>
            <a:off x="1029208" y="761872"/>
            <a:ext cx="6763145" cy="1481016"/>
            <a:chOff x="0" y="0"/>
            <a:chExt cx="4286250" cy="95250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 y="0"/>
              <a:ext cx="4248150" cy="952500"/>
            </a:xfrm>
            <a:prstGeom prst="rect">
              <a:avLst/>
            </a:prstGeom>
            <a:noFill/>
            <a:ln>
              <a:noFill/>
            </a:ln>
          </p:spPr>
        </p:pic>
        <p:sp>
          <p:nvSpPr>
            <p:cNvPr id="8" name="Rectangle 7"/>
            <p:cNvSpPr>
              <a:spLocks noChangeArrowheads="1"/>
            </p:cNvSpPr>
            <p:nvPr/>
          </p:nvSpPr>
          <p:spPr bwMode="auto">
            <a:xfrm>
              <a:off x="0" y="83820"/>
              <a:ext cx="4286250" cy="8686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38813971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04" y="115170"/>
            <a:ext cx="8229600" cy="990600"/>
          </a:xfrm>
        </p:spPr>
        <p:txBody>
          <a:bodyPr/>
          <a:lstStyle/>
          <a:p>
            <a:r>
              <a:rPr lang="en-US" dirty="0" smtClean="0"/>
              <a:t>Module 2: Descriptive Statistics</a:t>
            </a:r>
            <a:endParaRPr lang="en-US" dirty="0"/>
          </a:p>
        </p:txBody>
      </p:sp>
      <p:sp>
        <p:nvSpPr>
          <p:cNvPr id="3" name="Content Placeholder 2"/>
          <p:cNvSpPr>
            <a:spLocks noGrp="1"/>
          </p:cNvSpPr>
          <p:nvPr>
            <p:ph idx="1"/>
          </p:nvPr>
        </p:nvSpPr>
        <p:spPr>
          <a:xfrm>
            <a:off x="193903" y="1011580"/>
            <a:ext cx="8727449" cy="3015704"/>
          </a:xfrm>
        </p:spPr>
        <p:txBody>
          <a:bodyPr/>
          <a:lstStyle/>
          <a:p>
            <a:pPr marL="0" indent="0">
              <a:buNone/>
            </a:pPr>
            <a:r>
              <a:rPr lang="en-US" dirty="0"/>
              <a:t>Statistics is all about data.  Without data to talk about or to analyze or to question, statistics would not exist.  There is a story to be uncovered behind all data—a story that has characters, plots, and problems.  The questions or problems addressed by the data and their story can be disappointing, exciting, or just plain ordinary.  This module is about stories that begin with data.</a:t>
            </a:r>
          </a:p>
          <a:p>
            <a:endParaRPr lang="en-US" dirty="0"/>
          </a:p>
        </p:txBody>
      </p:sp>
    </p:spTree>
    <p:extLst>
      <p:ext uri="{BB962C8B-B14F-4D97-AF65-F5344CB8AC3E}">
        <p14:creationId xmlns:p14="http://schemas.microsoft.com/office/powerpoint/2010/main" val="2548351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3 #1-13</a:t>
            </a:r>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Complete </a:t>
            </a:r>
            <a:r>
              <a:rPr lang="en-US" dirty="0" err="1"/>
              <a:t>cw</a:t>
            </a:r>
            <a:r>
              <a:rPr lang="en-US" dirty="0"/>
              <a:t> #</a:t>
            </a:r>
            <a:r>
              <a:rPr lang="en-US" dirty="0" smtClean="0"/>
              <a:t>1-2</a:t>
            </a:r>
            <a:endParaRPr lang="en-US" dirty="0"/>
          </a:p>
          <a:p>
            <a:r>
              <a:rPr lang="en-US" dirty="0" err="1" smtClean="0"/>
              <a:t>KhanAcademy</a:t>
            </a:r>
            <a:endParaRPr lang="en-US" dirty="0"/>
          </a:p>
          <a:p>
            <a:endParaRPr lang="en-US" dirty="0" smtClean="0"/>
          </a:p>
          <a:p>
            <a:endParaRPr lang="en-US" dirty="0"/>
          </a:p>
        </p:txBody>
      </p:sp>
    </p:spTree>
    <p:extLst>
      <p:ext uri="{BB962C8B-B14F-4D97-AF65-F5344CB8AC3E}">
        <p14:creationId xmlns:p14="http://schemas.microsoft.com/office/powerpoint/2010/main" val="7545050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8674"/>
            <a:ext cx="8229600" cy="747930"/>
          </a:xfrm>
        </p:spPr>
        <p:txBody>
          <a:bodyPr/>
          <a:lstStyle/>
          <a:p>
            <a:r>
              <a:rPr lang="en-US" dirty="0" smtClean="0"/>
              <a:t>Summary/Notes</a:t>
            </a:r>
            <a:endParaRPr lang="en-US" dirty="0"/>
          </a:p>
        </p:txBody>
      </p:sp>
      <p:sp>
        <p:nvSpPr>
          <p:cNvPr id="3" name="Content Placeholder 2"/>
          <p:cNvSpPr>
            <a:spLocks noGrp="1"/>
          </p:cNvSpPr>
          <p:nvPr>
            <p:ph idx="1"/>
          </p:nvPr>
        </p:nvSpPr>
        <p:spPr>
          <a:xfrm>
            <a:off x="457200" y="1013114"/>
            <a:ext cx="8229600" cy="2595955"/>
          </a:xfrm>
        </p:spPr>
        <p:txBody>
          <a:bodyPr>
            <a:normAutofit/>
          </a:bodyPr>
          <a:lstStyle/>
          <a:p>
            <a:pPr marL="0" indent="0">
              <a:buNone/>
            </a:pPr>
            <a:r>
              <a:rPr lang="en-US" sz="2800" dirty="0" smtClean="0"/>
              <a:t>The mean of a data set represents a balance point for the distribution. The sum of the distances to the right of the mean is equal to the sum of the distances to the left of the mean.</a:t>
            </a:r>
            <a:endParaRPr lang="en-US" sz="2800" b="1" dirty="0" smtClean="0"/>
          </a:p>
        </p:txBody>
      </p:sp>
    </p:spTree>
    <p:extLst>
      <p:ext uri="{BB962C8B-B14F-4D97-AF65-F5344CB8AC3E}">
        <p14:creationId xmlns:p14="http://schemas.microsoft.com/office/powerpoint/2010/main" val="38744700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Subtitle 2"/>
          <p:cNvSpPr>
            <a:spLocks noGrp="1"/>
          </p:cNvSpPr>
          <p:nvPr>
            <p:ph type="subTitle" idx="1"/>
          </p:nvPr>
        </p:nvSpPr>
        <p:spPr/>
        <p:txBody>
          <a:bodyPr/>
          <a:lstStyle/>
          <a:p>
            <a:r>
              <a:rPr lang="en-US" dirty="0" smtClean="0"/>
              <a:t>Warm up, Notes/Example, classwork</a:t>
            </a:r>
            <a:endParaRPr lang="en-US" dirty="0"/>
          </a:p>
        </p:txBody>
      </p:sp>
    </p:spTree>
    <p:extLst>
      <p:ext uri="{BB962C8B-B14F-4D97-AF65-F5344CB8AC3E}">
        <p14:creationId xmlns:p14="http://schemas.microsoft.com/office/powerpoint/2010/main" val="29120886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6" y="155858"/>
            <a:ext cx="8229600" cy="990600"/>
          </a:xfrm>
        </p:spPr>
        <p:txBody>
          <a:bodyPr/>
          <a:lstStyle/>
          <a:p>
            <a:r>
              <a:rPr lang="en-US" dirty="0" smtClean="0"/>
              <a:t>Warm Up</a:t>
            </a:r>
            <a:endParaRPr lang="en-US" dirty="0"/>
          </a:p>
        </p:txBody>
      </p:sp>
      <p:sp>
        <p:nvSpPr>
          <p:cNvPr id="3" name="Content Placeholder 2"/>
          <p:cNvSpPr>
            <a:spLocks noGrp="1"/>
          </p:cNvSpPr>
          <p:nvPr>
            <p:ph idx="1"/>
          </p:nvPr>
        </p:nvSpPr>
        <p:spPr>
          <a:xfrm>
            <a:off x="268396" y="896599"/>
            <a:ext cx="8639602" cy="2003625"/>
          </a:xfrm>
        </p:spPr>
        <p:txBody>
          <a:bodyPr/>
          <a:lstStyle/>
          <a:p>
            <a:pPr marL="0" indent="0">
              <a:buNone/>
            </a:pPr>
            <a:r>
              <a:rPr lang="en-US" dirty="0"/>
              <a:t>A consumers’ organization is planning a study of </a:t>
            </a:r>
            <a:r>
              <a:rPr lang="en-US" dirty="0" smtClean="0"/>
              <a:t>various </a:t>
            </a:r>
            <a:r>
              <a:rPr lang="en-US" dirty="0"/>
              <a:t>brands of </a:t>
            </a:r>
            <a:r>
              <a:rPr lang="en-US" dirty="0" smtClean="0"/>
              <a:t>batteries.  It </a:t>
            </a:r>
            <a:r>
              <a:rPr lang="en-US" dirty="0"/>
              <a:t>measures lifetime (i.e., how long a battery can be used before it must be replaced) for </a:t>
            </a:r>
            <a:r>
              <a:rPr lang="en-US" dirty="0" smtClean="0"/>
              <a:t>six </a:t>
            </a:r>
            <a:r>
              <a:rPr lang="en-US" dirty="0"/>
              <a:t>batteries of Brand A and eight batteries of Brand B.  Dot plots showing the battery lives for each brand are shown below.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14914" y="2917387"/>
            <a:ext cx="8101300" cy="1355725"/>
          </a:xfrm>
          <a:prstGeom prst="rect">
            <a:avLst/>
          </a:prstGeom>
        </p:spPr>
      </p:pic>
      <p:sp>
        <p:nvSpPr>
          <p:cNvPr id="5" name="TextBox 4"/>
          <p:cNvSpPr txBox="1"/>
          <p:nvPr/>
        </p:nvSpPr>
        <p:spPr>
          <a:xfrm>
            <a:off x="148248" y="4599174"/>
            <a:ext cx="8875604" cy="1754327"/>
          </a:xfrm>
          <a:prstGeom prst="rect">
            <a:avLst/>
          </a:prstGeom>
          <a:noFill/>
        </p:spPr>
        <p:txBody>
          <a:bodyPr wrap="square" rtlCol="0">
            <a:spAutoFit/>
          </a:bodyPr>
          <a:lstStyle/>
          <a:p>
            <a:pPr marL="342900" indent="-342900">
              <a:buAutoNum type="arabicParenR"/>
            </a:pPr>
            <a:r>
              <a:rPr lang="en-US" dirty="0" smtClean="0"/>
              <a:t>Does </a:t>
            </a:r>
            <a:r>
              <a:rPr lang="en-US" dirty="0"/>
              <a:t>one brand of battery tend to last longer, or are they roughly the same?  What calculations could you do in order to compare the battery lives of the two brands? </a:t>
            </a:r>
            <a:endParaRPr lang="en-US" dirty="0" smtClean="0"/>
          </a:p>
          <a:p>
            <a:pPr marL="342900" indent="-342900">
              <a:buAutoNum type="arabicParenR"/>
            </a:pPr>
            <a:r>
              <a:rPr lang="en-US" dirty="0"/>
              <a:t>Do the battery lives tend to differ more from battery to battery for Brand A or for Brand B? </a:t>
            </a:r>
            <a:endParaRPr lang="en-US" dirty="0" smtClean="0"/>
          </a:p>
          <a:p>
            <a:pPr marL="342900" indent="-342900">
              <a:buAutoNum type="arabicParenR"/>
            </a:pPr>
            <a:r>
              <a:rPr lang="en-US" dirty="0"/>
              <a:t>Would you prefer a battery brand that has battery lives that do not vary much from battery to battery?  Why or why not? </a:t>
            </a:r>
          </a:p>
        </p:txBody>
      </p:sp>
    </p:spTree>
    <p:extLst>
      <p:ext uri="{BB962C8B-B14F-4D97-AF65-F5344CB8AC3E}">
        <p14:creationId xmlns:p14="http://schemas.microsoft.com/office/powerpoint/2010/main" val="5096317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p:sp>
        <p:nvSpPr>
          <p:cNvPr id="7" name="TextBox 6"/>
          <p:cNvSpPr txBox="1"/>
          <p:nvPr/>
        </p:nvSpPr>
        <p:spPr>
          <a:xfrm>
            <a:off x="343275" y="977153"/>
            <a:ext cx="8461740" cy="1015663"/>
          </a:xfrm>
          <a:prstGeom prst="rect">
            <a:avLst/>
          </a:prstGeom>
          <a:noFill/>
        </p:spPr>
        <p:txBody>
          <a:bodyPr wrap="square" rtlCol="0">
            <a:spAutoFit/>
          </a:bodyPr>
          <a:lstStyle/>
          <a:p>
            <a:r>
              <a:rPr lang="en-US" sz="2000" dirty="0"/>
              <a:t>The table below shows the lives (in hours) of the Brand A batteries</a:t>
            </a:r>
            <a:r>
              <a:rPr lang="en-US" sz="2000" dirty="0" smtClean="0"/>
              <a:t>. Calculate the deviations from the mean by subtracting the mean from each value.</a:t>
            </a:r>
            <a:endParaRPr lang="en-US" sz="2000" dirty="0"/>
          </a:p>
        </p:txBody>
      </p:sp>
      <p:pic>
        <p:nvPicPr>
          <p:cNvPr id="8" name="Picture 7" descr="Screen Shot 2018-11-11 at 7.55.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890" y="1992816"/>
            <a:ext cx="7608390" cy="1000686"/>
          </a:xfrm>
          <a:prstGeom prst="rect">
            <a:avLst/>
          </a:prstGeom>
        </p:spPr>
      </p:pic>
      <p:pic>
        <p:nvPicPr>
          <p:cNvPr id="9" name="Picture 8" descr="Screen Shot 2018-11-11 at 8.01.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890" y="1992816"/>
            <a:ext cx="7608390" cy="986862"/>
          </a:xfrm>
          <a:prstGeom prst="rect">
            <a:avLst/>
          </a:prstGeom>
        </p:spPr>
      </p:pic>
      <p:grpSp>
        <p:nvGrpSpPr>
          <p:cNvPr id="12" name="Group 11"/>
          <p:cNvGrpSpPr/>
          <p:nvPr/>
        </p:nvGrpSpPr>
        <p:grpSpPr>
          <a:xfrm>
            <a:off x="343275" y="3329251"/>
            <a:ext cx="8639872" cy="1458692"/>
            <a:chOff x="343275" y="3929889"/>
            <a:chExt cx="8639872" cy="1458692"/>
          </a:xfrm>
        </p:grpSpPr>
        <p:sp>
          <p:nvSpPr>
            <p:cNvPr id="10" name="TextBox 9"/>
            <p:cNvSpPr txBox="1"/>
            <p:nvPr/>
          </p:nvSpPr>
          <p:spPr>
            <a:xfrm>
              <a:off x="343275" y="3929889"/>
              <a:ext cx="8255775" cy="369332"/>
            </a:xfrm>
            <a:prstGeom prst="rect">
              <a:avLst/>
            </a:prstGeom>
            <a:noFill/>
          </p:spPr>
          <p:txBody>
            <a:bodyPr wrap="square" rtlCol="0">
              <a:spAutoFit/>
            </a:bodyPr>
            <a:lstStyle/>
            <a:p>
              <a:r>
                <a:rPr lang="en-US" dirty="0" smtClean="0"/>
                <a:t>This table shows the battery lives and deviations from the mean for Brand B.</a:t>
              </a:r>
              <a:endParaRPr lang="en-US" dirty="0"/>
            </a:p>
          </p:txBody>
        </p:sp>
        <p:pic>
          <p:nvPicPr>
            <p:cNvPr id="11" name="Picture 10" descr="Screen Shot 2018-11-11 at 8.01.3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275" y="4438492"/>
              <a:ext cx="8639872" cy="950089"/>
            </a:xfrm>
            <a:prstGeom prst="rect">
              <a:avLst/>
            </a:prstGeom>
          </p:spPr>
        </p:pic>
      </p:grpSp>
      <p:sp>
        <p:nvSpPr>
          <p:cNvPr id="15" name="TextBox 14"/>
          <p:cNvSpPr txBox="1"/>
          <p:nvPr/>
        </p:nvSpPr>
        <p:spPr>
          <a:xfrm>
            <a:off x="343275" y="5319937"/>
            <a:ext cx="8639872" cy="830997"/>
          </a:xfrm>
          <a:prstGeom prst="rect">
            <a:avLst/>
          </a:prstGeom>
          <a:noFill/>
        </p:spPr>
        <p:txBody>
          <a:bodyPr wrap="square" rtlCol="0">
            <a:spAutoFit/>
          </a:bodyPr>
          <a:lstStyle/>
          <a:p>
            <a:r>
              <a:rPr lang="en-US" sz="2400" dirty="0" smtClean="0"/>
              <a:t>Ignoring the signs of the deviations, which data set tends to have larger deviations from the mean? Why, do you think?</a:t>
            </a:r>
            <a:endParaRPr lang="en-US" sz="2400" dirty="0"/>
          </a:p>
        </p:txBody>
      </p:sp>
    </p:spTree>
    <p:extLst>
      <p:ext uri="{BB962C8B-B14F-4D97-AF65-F5344CB8AC3E}">
        <p14:creationId xmlns:p14="http://schemas.microsoft.com/office/powerpoint/2010/main" val="1048566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6" y="207339"/>
            <a:ext cx="8229600" cy="990600"/>
          </a:xfrm>
        </p:spPr>
        <p:txBody>
          <a:bodyPr/>
          <a:lstStyle/>
          <a:p>
            <a:r>
              <a:rPr lang="en-US" dirty="0" smtClean="0"/>
              <a:t>Notes</a:t>
            </a:r>
            <a:endParaRPr lang="en-US" dirty="0"/>
          </a:p>
        </p:txBody>
      </p:sp>
      <p:sp>
        <p:nvSpPr>
          <p:cNvPr id="3" name="Content Placeholder 2"/>
          <p:cNvSpPr>
            <a:spLocks noGrp="1"/>
          </p:cNvSpPr>
          <p:nvPr>
            <p:ph idx="1"/>
          </p:nvPr>
        </p:nvSpPr>
        <p:spPr>
          <a:xfrm>
            <a:off x="234069" y="1051045"/>
            <a:ext cx="8909931" cy="5247074"/>
          </a:xfrm>
        </p:spPr>
        <p:txBody>
          <a:bodyPr/>
          <a:lstStyle/>
          <a:p>
            <a:pPr marL="0" indent="0">
              <a:buNone/>
            </a:pPr>
            <a:r>
              <a:rPr lang="en-US" u="sng" dirty="0" smtClean="0"/>
              <a:t>Variability</a:t>
            </a:r>
            <a:r>
              <a:rPr lang="en-US" dirty="0" smtClean="0"/>
              <a:t> - the spread of a data set</a:t>
            </a:r>
          </a:p>
          <a:p>
            <a:pPr marL="0" indent="0">
              <a:buNone/>
            </a:pPr>
            <a:r>
              <a:rPr lang="en-US" u="sng" dirty="0" smtClean="0"/>
              <a:t>Deviations from the mean </a:t>
            </a:r>
            <a:r>
              <a:rPr lang="en-US" dirty="0" smtClean="0"/>
              <a:t>- data points minus the mean (</a:t>
            </a:r>
            <a:r>
              <a:rPr lang="en-US" i="1" dirty="0" smtClean="0"/>
              <a:t>x</a:t>
            </a:r>
            <a:r>
              <a:rPr lang="en-US" dirty="0" smtClean="0"/>
              <a:t> -</a:t>
            </a:r>
            <a:r>
              <a:rPr lang="en-US" i="1" dirty="0"/>
              <a:t> </a:t>
            </a:r>
            <a:r>
              <a:rPr lang="en-US" i="1" dirty="0" smtClean="0"/>
              <a:t>   </a:t>
            </a:r>
            <a:r>
              <a:rPr lang="en-US" dirty="0" smtClean="0"/>
              <a:t>)</a:t>
            </a:r>
          </a:p>
          <a:p>
            <a:pPr marL="0" indent="0">
              <a:buNone/>
            </a:pPr>
            <a:endParaRPr lang="en-US" dirty="0" smtClean="0"/>
          </a:p>
          <a:p>
            <a:pPr marL="0" indent="0">
              <a:buNone/>
            </a:pPr>
            <a:r>
              <a:rPr lang="en-US" dirty="0" smtClean="0"/>
              <a:t>The greater the variability of the distribution, the greater the deviations from the mean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5510951"/>
              </p:ext>
            </p:extLst>
          </p:nvPr>
        </p:nvGraphicFramePr>
        <p:xfrm>
          <a:off x="8315420" y="1527373"/>
          <a:ext cx="361062" cy="411829"/>
        </p:xfrm>
        <a:graphic>
          <a:graphicData uri="http://schemas.openxmlformats.org/presentationml/2006/ole">
            <mc:AlternateContent xmlns:mc="http://schemas.openxmlformats.org/markup-compatibility/2006">
              <mc:Choice xmlns:v="urn:schemas-microsoft-com:vml" Requires="v">
                <p:oleObj spid="_x0000_s1052" name="Equation" r:id="rId3" imgW="139700" imgH="165100" progId="Equation.3">
                  <p:embed/>
                </p:oleObj>
              </mc:Choice>
              <mc:Fallback>
                <p:oleObj name="Equation" r:id="rId3" imgW="139700" imgH="165100" progId="Equation.3">
                  <p:embed/>
                  <p:pic>
                    <p:nvPicPr>
                      <p:cNvPr id="0" name=""/>
                      <p:cNvPicPr/>
                      <p:nvPr/>
                    </p:nvPicPr>
                    <p:blipFill>
                      <a:blip r:embed="rId4"/>
                      <a:stretch>
                        <a:fillRect/>
                      </a:stretch>
                    </p:blipFill>
                    <p:spPr>
                      <a:xfrm>
                        <a:off x="8315420" y="1527373"/>
                        <a:ext cx="361062" cy="411829"/>
                      </a:xfrm>
                      <a:prstGeom prst="rect">
                        <a:avLst/>
                      </a:prstGeom>
                    </p:spPr>
                  </p:pic>
                </p:oleObj>
              </mc:Fallback>
            </mc:AlternateContent>
          </a:graphicData>
        </a:graphic>
      </p:graphicFrame>
    </p:spTree>
    <p:extLst>
      <p:ext uri="{BB962C8B-B14F-4D97-AF65-F5344CB8AC3E}">
        <p14:creationId xmlns:p14="http://schemas.microsoft.com/office/powerpoint/2010/main" val="3832761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 exercises 1-11</a:t>
            </a:r>
          </a:p>
          <a:p>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Complete </a:t>
            </a:r>
            <a:r>
              <a:rPr lang="en-US" dirty="0" err="1" smtClean="0"/>
              <a:t>classworks</a:t>
            </a:r>
            <a:r>
              <a:rPr lang="en-US" dirty="0" smtClean="0"/>
              <a:t> 1-3</a:t>
            </a:r>
          </a:p>
          <a:p>
            <a:r>
              <a:rPr lang="en-US" dirty="0" err="1" smtClean="0"/>
              <a:t>KhanAcademy</a:t>
            </a:r>
            <a:endParaRPr lang="en-US" dirty="0" smtClean="0"/>
          </a:p>
          <a:p>
            <a:r>
              <a:rPr lang="en-US" dirty="0" smtClean="0"/>
              <a:t>Puzzles (back wall)</a:t>
            </a:r>
          </a:p>
          <a:p>
            <a:r>
              <a:rPr lang="en-US" dirty="0" smtClean="0"/>
              <a:t>“Play” with graphing calculators using the handbook</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876254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83" y="224502"/>
            <a:ext cx="8879897" cy="990600"/>
          </a:xfrm>
        </p:spPr>
        <p:txBody>
          <a:bodyPr>
            <a:normAutofit fontScale="90000"/>
          </a:bodyPr>
          <a:lstStyle/>
          <a:p>
            <a:r>
              <a:rPr lang="en-US" dirty="0" smtClean="0"/>
              <a:t>Formally Estimating Mean from a Histogram</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29095" y="1762748"/>
            <a:ext cx="6590888" cy="4293606"/>
          </a:xfrm>
          <a:prstGeom prst="rect">
            <a:avLst/>
          </a:prstGeom>
          <a:noFill/>
          <a:ln>
            <a:noFill/>
          </a:ln>
        </p:spPr>
      </p:pic>
      <p:sp>
        <p:nvSpPr>
          <p:cNvPr id="7" name="TextBox 6"/>
          <p:cNvSpPr txBox="1"/>
          <p:nvPr/>
        </p:nvSpPr>
        <p:spPr>
          <a:xfrm>
            <a:off x="308948" y="1054862"/>
            <a:ext cx="8444576" cy="707886"/>
          </a:xfrm>
          <a:prstGeom prst="rect">
            <a:avLst/>
          </a:prstGeom>
          <a:noFill/>
        </p:spPr>
        <p:txBody>
          <a:bodyPr wrap="square" rtlCol="0">
            <a:spAutoFit/>
          </a:bodyPr>
          <a:lstStyle/>
          <a:p>
            <a:r>
              <a:rPr lang="en-US" sz="2000" dirty="0" smtClean="0"/>
              <a:t>Since actual values cannot be determined from a histogram, you assume each value is the number in the middle of the bar.</a:t>
            </a:r>
            <a:endParaRPr lang="en-US" sz="2000" dirty="0"/>
          </a:p>
        </p:txBody>
      </p:sp>
    </p:spTree>
    <p:extLst>
      <p:ext uri="{BB962C8B-B14F-4D97-AF65-F5344CB8AC3E}">
        <p14:creationId xmlns:p14="http://schemas.microsoft.com/office/powerpoint/2010/main" val="553105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a:t>
            </a:r>
            <a:endParaRPr lang="en-US" dirty="0"/>
          </a:p>
        </p:txBody>
      </p:sp>
      <p:sp>
        <p:nvSpPr>
          <p:cNvPr id="3" name="Subtitle 2"/>
          <p:cNvSpPr>
            <a:spLocks noGrp="1"/>
          </p:cNvSpPr>
          <p:nvPr>
            <p:ph type="subTitle" idx="1"/>
          </p:nvPr>
        </p:nvSpPr>
        <p:spPr/>
        <p:txBody>
          <a:bodyPr/>
          <a:lstStyle/>
          <a:p>
            <a:r>
              <a:rPr lang="en-US" dirty="0" smtClean="0"/>
              <a:t>Notes/Example</a:t>
            </a:r>
            <a:r>
              <a:rPr lang="en-US" dirty="0" smtClean="0"/>
              <a:t>, </a:t>
            </a:r>
            <a:r>
              <a:rPr lang="en-US" dirty="0" smtClean="0"/>
              <a:t>classwork, discussion</a:t>
            </a:r>
            <a:endParaRPr lang="en-US" dirty="0"/>
          </a:p>
        </p:txBody>
      </p:sp>
    </p:spTree>
    <p:extLst>
      <p:ext uri="{BB962C8B-B14F-4D97-AF65-F5344CB8AC3E}">
        <p14:creationId xmlns:p14="http://schemas.microsoft.com/office/powerpoint/2010/main" val="23852587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p:nvPr/>
        </p:nvPicPr>
        <p:blipFill>
          <a:blip r:embed="rId2">
            <a:extLst>
              <a:ext uri="{28A0092B-C50C-407E-A947-70E740481C1C}">
                <a14:useLocalDpi xmlns:a14="http://schemas.microsoft.com/office/drawing/2010/main" val="0"/>
              </a:ext>
            </a:extLst>
          </a:blip>
          <a:srcRect l="3473" t="47656" r="3125" b="36198"/>
          <a:stretch>
            <a:fillRect/>
          </a:stretch>
        </p:blipFill>
        <p:spPr bwMode="auto">
          <a:xfrm>
            <a:off x="583568" y="2363789"/>
            <a:ext cx="7752712" cy="1066948"/>
          </a:xfrm>
          <a:prstGeom prst="rect">
            <a:avLst/>
          </a:prstGeom>
          <a:noFill/>
          <a:ln>
            <a:noFill/>
          </a:ln>
        </p:spPr>
      </p:pic>
      <p:sp>
        <p:nvSpPr>
          <p:cNvPr id="5" name="TextBox 4"/>
          <p:cNvSpPr txBox="1"/>
          <p:nvPr/>
        </p:nvSpPr>
        <p:spPr>
          <a:xfrm>
            <a:off x="411932" y="1012505"/>
            <a:ext cx="8410249" cy="954107"/>
          </a:xfrm>
          <a:prstGeom prst="rect">
            <a:avLst/>
          </a:prstGeom>
          <a:noFill/>
        </p:spPr>
        <p:txBody>
          <a:bodyPr wrap="square" rtlCol="0">
            <a:spAutoFit/>
          </a:bodyPr>
          <a:lstStyle/>
          <a:p>
            <a:r>
              <a:rPr lang="en-US" sz="2800" dirty="0"/>
              <a:t>Here is a dot plot of the lives of the Brand A batteries from Lesson 4.</a:t>
            </a:r>
            <a:r>
              <a:rPr lang="en-US" sz="2800" dirty="0"/>
              <a:t> </a:t>
            </a:r>
          </a:p>
        </p:txBody>
      </p:sp>
      <p:sp>
        <p:nvSpPr>
          <p:cNvPr id="7" name="TextBox 6"/>
          <p:cNvSpPr txBox="1"/>
          <p:nvPr/>
        </p:nvSpPr>
        <p:spPr>
          <a:xfrm>
            <a:off x="411927" y="4633494"/>
            <a:ext cx="8238613" cy="707886"/>
          </a:xfrm>
          <a:prstGeom prst="rect">
            <a:avLst/>
          </a:prstGeom>
          <a:noFill/>
        </p:spPr>
        <p:txBody>
          <a:bodyPr wrap="square" rtlCol="0">
            <a:spAutoFit/>
          </a:bodyPr>
          <a:lstStyle/>
          <a:p>
            <a:pPr marL="285750" indent="-285750">
              <a:buFont typeface="Arial"/>
              <a:buChar char="•"/>
            </a:pPr>
            <a:r>
              <a:rPr lang="en-US" sz="2000" dirty="0" smtClean="0"/>
              <a:t>The mean was 101 hours (</a:t>
            </a:r>
            <a:r>
              <a:rPr lang="en-US" sz="2000" i="1" dirty="0" smtClean="0"/>
              <a:t>mark</a:t>
            </a:r>
            <a:r>
              <a:rPr lang="en-US" sz="2000" dirty="0" smtClean="0"/>
              <a:t>)</a:t>
            </a:r>
          </a:p>
          <a:p>
            <a:pPr marL="285750" indent="-285750">
              <a:buFont typeface="Arial"/>
              <a:buChar char="•"/>
            </a:pPr>
            <a:r>
              <a:rPr lang="en-US" sz="2000" dirty="0" smtClean="0"/>
              <a:t>What’s a typical deviation from the mean for these Brand A batteries?</a:t>
            </a:r>
            <a:endParaRPr lang="en-US" sz="2000" dirty="0"/>
          </a:p>
        </p:txBody>
      </p:sp>
    </p:spTree>
    <p:extLst>
      <p:ext uri="{BB962C8B-B14F-4D97-AF65-F5344CB8AC3E}">
        <p14:creationId xmlns:p14="http://schemas.microsoft.com/office/powerpoint/2010/main" val="30519923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smtClean="0"/>
              <a:t>Notes</a:t>
            </a:r>
            <a:endParaRPr lang="en-US" dirty="0"/>
          </a:p>
        </p:txBody>
      </p:sp>
      <p:sp>
        <p:nvSpPr>
          <p:cNvPr id="3" name="Content Placeholder 2"/>
          <p:cNvSpPr>
            <a:spLocks noGrp="1"/>
          </p:cNvSpPr>
          <p:nvPr>
            <p:ph idx="1"/>
          </p:nvPr>
        </p:nvSpPr>
        <p:spPr>
          <a:xfrm>
            <a:off x="247815" y="884850"/>
            <a:ext cx="8673538" cy="4350620"/>
          </a:xfrm>
        </p:spPr>
        <p:txBody>
          <a:bodyPr>
            <a:normAutofit/>
          </a:bodyPr>
          <a:lstStyle/>
          <a:p>
            <a:pPr marL="0" indent="0">
              <a:buNone/>
            </a:pPr>
            <a:r>
              <a:rPr lang="en-US" sz="2800" dirty="0" smtClean="0"/>
              <a:t>To calculate:</a:t>
            </a:r>
          </a:p>
          <a:p>
            <a:pPr marL="0" indent="0">
              <a:buNone/>
            </a:pPr>
            <a:r>
              <a:rPr lang="en-US" sz="2800" dirty="0"/>
              <a:t>	</a:t>
            </a:r>
            <a:r>
              <a:rPr lang="en-US" sz="2800" u="sng" dirty="0" smtClean="0"/>
              <a:t>Mean</a:t>
            </a:r>
            <a:r>
              <a:rPr lang="en-US" sz="2800" dirty="0" smtClean="0"/>
              <a:t>: add all the numbers, divide by the 			number of numbers in data set</a:t>
            </a:r>
          </a:p>
          <a:p>
            <a:pPr marL="0" indent="0">
              <a:buNone/>
            </a:pPr>
            <a:r>
              <a:rPr lang="en-US" sz="2800" dirty="0" smtClean="0"/>
              <a:t>	</a:t>
            </a:r>
            <a:r>
              <a:rPr lang="en-US" sz="2800" u="sng" dirty="0" smtClean="0"/>
              <a:t>Median</a:t>
            </a:r>
            <a:r>
              <a:rPr lang="en-US" sz="2800" dirty="0" smtClean="0"/>
              <a:t>: put in order, find middle number; if two 		are in the middle, add and divide by 2.</a:t>
            </a:r>
          </a:p>
          <a:p>
            <a:pPr marL="0" indent="0">
              <a:buNone/>
            </a:pPr>
            <a:r>
              <a:rPr lang="en-US" sz="2800" dirty="0" smtClean="0"/>
              <a:t>	</a:t>
            </a:r>
            <a:r>
              <a:rPr lang="en-US" sz="2800" u="sng" dirty="0" smtClean="0"/>
              <a:t>Mode</a:t>
            </a:r>
            <a:r>
              <a:rPr lang="en-US" sz="2800" dirty="0" smtClean="0"/>
              <a:t>: most commonly seen number (can be 			more than 1 or no mode)</a:t>
            </a:r>
          </a:p>
          <a:p>
            <a:pPr marL="0" indent="0">
              <a:buNone/>
            </a:pPr>
            <a:r>
              <a:rPr lang="en-US" sz="2800" i="1" dirty="0"/>
              <a:t>	</a:t>
            </a:r>
            <a:r>
              <a:rPr lang="en-US" sz="2800" u="sng" dirty="0" smtClean="0"/>
              <a:t>Range</a:t>
            </a:r>
            <a:r>
              <a:rPr lang="en-US" sz="2800" dirty="0" smtClean="0"/>
              <a:t>: highest minus the lowest number</a:t>
            </a:r>
          </a:p>
        </p:txBody>
      </p:sp>
    </p:spTree>
    <p:extLst>
      <p:ext uri="{BB962C8B-B14F-4D97-AF65-F5344CB8AC3E}">
        <p14:creationId xmlns:p14="http://schemas.microsoft.com/office/powerpoint/2010/main" val="182731298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4833" t="5125" r="5416" b="19404"/>
          <a:stretch/>
        </p:blipFill>
        <p:spPr>
          <a:xfrm>
            <a:off x="3020825" y="4444722"/>
            <a:ext cx="4462581" cy="2110814"/>
          </a:xfrm>
          <a:prstGeom prst="rect">
            <a:avLst/>
          </a:prstGeom>
        </p:spPr>
      </p:pic>
      <p:sp>
        <p:nvSpPr>
          <p:cNvPr id="2" name="Title 1"/>
          <p:cNvSpPr>
            <a:spLocks noGrp="1"/>
          </p:cNvSpPr>
          <p:nvPr>
            <p:ph type="title"/>
          </p:nvPr>
        </p:nvSpPr>
        <p:spPr>
          <a:xfrm>
            <a:off x="106680" y="137160"/>
            <a:ext cx="8229600" cy="990600"/>
          </a:xfrm>
        </p:spPr>
        <p:txBody>
          <a:bodyPr/>
          <a:lstStyle/>
          <a:p>
            <a:r>
              <a:rPr lang="en-US" dirty="0" smtClean="0"/>
              <a:t>Notes - Standard Deviation</a:t>
            </a:r>
            <a:endParaRPr lang="en-US" dirty="0"/>
          </a:p>
        </p:txBody>
      </p:sp>
      <p:sp>
        <p:nvSpPr>
          <p:cNvPr id="3" name="TextBox 2"/>
          <p:cNvSpPr txBox="1"/>
          <p:nvPr/>
        </p:nvSpPr>
        <p:spPr>
          <a:xfrm>
            <a:off x="384869" y="996051"/>
            <a:ext cx="8378131" cy="3539431"/>
          </a:xfrm>
          <a:prstGeom prst="rect">
            <a:avLst/>
          </a:prstGeom>
          <a:noFill/>
        </p:spPr>
        <p:txBody>
          <a:bodyPr wrap="square" rtlCol="0">
            <a:spAutoFit/>
          </a:bodyPr>
          <a:lstStyle/>
          <a:p>
            <a:r>
              <a:rPr lang="en-US" sz="2800" dirty="0" smtClean="0"/>
              <a:t>Measures a typical deviation from the mean.</a:t>
            </a:r>
          </a:p>
          <a:p>
            <a:endParaRPr lang="en-US" sz="2800" dirty="0"/>
          </a:p>
          <a:p>
            <a:pPr marL="457200" indent="-457200">
              <a:buAutoNum type="arabicParenR"/>
            </a:pPr>
            <a:r>
              <a:rPr lang="en-US" sz="2800" dirty="0" smtClean="0"/>
              <a:t>Find the mean of the data set.</a:t>
            </a:r>
          </a:p>
          <a:p>
            <a:pPr marL="457200" indent="-457200">
              <a:buAutoNum type="arabicParenR"/>
            </a:pPr>
            <a:r>
              <a:rPr lang="en-US" sz="2800" dirty="0" smtClean="0"/>
              <a:t>Calculate the deviations from the mean.</a:t>
            </a:r>
          </a:p>
          <a:p>
            <a:pPr marL="457200" indent="-457200">
              <a:buAutoNum type="arabicParenR"/>
            </a:pPr>
            <a:r>
              <a:rPr lang="en-US" sz="2800" dirty="0" smtClean="0"/>
              <a:t>Square the deviations from the mean.</a:t>
            </a:r>
          </a:p>
          <a:p>
            <a:pPr marL="457200" indent="-457200">
              <a:buAutoNum type="arabicParenR"/>
            </a:pPr>
            <a:r>
              <a:rPr lang="en-US" sz="2800" dirty="0" smtClean="0"/>
              <a:t>Add up the squared deviations.</a:t>
            </a:r>
          </a:p>
          <a:p>
            <a:pPr marL="457200" indent="-457200">
              <a:buAutoNum type="arabicParenR"/>
            </a:pPr>
            <a:r>
              <a:rPr lang="en-US" sz="2800" dirty="0" smtClean="0"/>
              <a:t>Divide by 1 less than the number of data points.</a:t>
            </a:r>
          </a:p>
          <a:p>
            <a:pPr marL="457200" indent="-457200">
              <a:buAutoNum type="arabicParenR"/>
            </a:pPr>
            <a:r>
              <a:rPr lang="en-US" sz="2800" dirty="0" smtClean="0"/>
              <a:t>Take the square root.</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6154483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06680"/>
            <a:ext cx="8229600" cy="990600"/>
          </a:xfrm>
        </p:spPr>
        <p:txBody>
          <a:bodyPr/>
          <a:lstStyle/>
          <a:p>
            <a:r>
              <a:rPr lang="en-US" dirty="0" smtClean="0"/>
              <a:t>Example/Notes - Standard Deviation</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p:nvPr/>
        </p:nvPicPr>
        <p:blipFill>
          <a:blip r:embed="rId2">
            <a:extLst>
              <a:ext uri="{28A0092B-C50C-407E-A947-70E740481C1C}">
                <a14:useLocalDpi xmlns:a14="http://schemas.microsoft.com/office/drawing/2010/main" val="0"/>
              </a:ext>
            </a:extLst>
          </a:blip>
          <a:srcRect l="3473" t="47656" r="3125" b="36198"/>
          <a:stretch>
            <a:fillRect/>
          </a:stretch>
        </p:blipFill>
        <p:spPr bwMode="auto">
          <a:xfrm>
            <a:off x="583568" y="1097280"/>
            <a:ext cx="7752712" cy="1066948"/>
          </a:xfrm>
          <a:prstGeom prst="rect">
            <a:avLst/>
          </a:prstGeom>
          <a:noFill/>
          <a:ln>
            <a:noFill/>
          </a:ln>
        </p:spPr>
      </p:pic>
      <p:sp>
        <p:nvSpPr>
          <p:cNvPr id="7" name="TextBox 6"/>
          <p:cNvSpPr txBox="1"/>
          <p:nvPr/>
        </p:nvSpPr>
        <p:spPr>
          <a:xfrm>
            <a:off x="411927" y="2402552"/>
            <a:ext cx="8238613" cy="707886"/>
          </a:xfrm>
          <a:prstGeom prst="rect">
            <a:avLst/>
          </a:prstGeom>
          <a:noFill/>
        </p:spPr>
        <p:txBody>
          <a:bodyPr wrap="square" rtlCol="0">
            <a:spAutoFit/>
          </a:bodyPr>
          <a:lstStyle/>
          <a:p>
            <a:pPr marL="457200" indent="-457200">
              <a:buAutoNum type="arabicParenR"/>
            </a:pPr>
            <a:r>
              <a:rPr lang="en-US" sz="2000" dirty="0" smtClean="0"/>
              <a:t>First, find each deviation from the mean </a:t>
            </a:r>
            <a:r>
              <a:rPr lang="en-US" sz="2000" i="1" dirty="0" smtClean="0"/>
              <a:t>(lesson 4)</a:t>
            </a:r>
            <a:endParaRPr lang="en-US" sz="2000" i="1" dirty="0"/>
          </a:p>
          <a:p>
            <a:pPr marL="457200" indent="-457200">
              <a:buAutoNum type="arabicParenR"/>
            </a:pPr>
            <a:r>
              <a:rPr lang="en-US" sz="2000" dirty="0" smtClean="0"/>
              <a:t>Then square the deviations from the mean.</a:t>
            </a:r>
          </a:p>
        </p:txBody>
      </p:sp>
      <p:pic>
        <p:nvPicPr>
          <p:cNvPr id="3" name="Picture 2" descr="Screen Shot 2018-11-14 at 7.46.1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 y="3355656"/>
            <a:ext cx="9025781" cy="1086090"/>
          </a:xfrm>
          <a:prstGeom prst="rect">
            <a:avLst/>
          </a:prstGeom>
        </p:spPr>
      </p:pic>
      <p:sp>
        <p:nvSpPr>
          <p:cNvPr id="8" name="TextBox 7"/>
          <p:cNvSpPr txBox="1"/>
          <p:nvPr/>
        </p:nvSpPr>
        <p:spPr>
          <a:xfrm>
            <a:off x="463419" y="4631444"/>
            <a:ext cx="8238613" cy="400110"/>
          </a:xfrm>
          <a:prstGeom prst="rect">
            <a:avLst/>
          </a:prstGeom>
          <a:noFill/>
        </p:spPr>
        <p:txBody>
          <a:bodyPr wrap="square" rtlCol="0">
            <a:spAutoFit/>
          </a:bodyPr>
          <a:lstStyle/>
          <a:p>
            <a:r>
              <a:rPr lang="en-US" sz="2000" dirty="0" smtClean="0"/>
              <a:t>3) Add the squared deviations.</a:t>
            </a:r>
          </a:p>
        </p:txBody>
      </p:sp>
      <p:sp>
        <p:nvSpPr>
          <p:cNvPr id="9" name="Rectangle 8"/>
          <p:cNvSpPr/>
          <p:nvPr/>
        </p:nvSpPr>
        <p:spPr>
          <a:xfrm>
            <a:off x="480584" y="5525547"/>
            <a:ext cx="7243112" cy="707886"/>
          </a:xfrm>
          <a:prstGeom prst="rect">
            <a:avLst/>
          </a:prstGeom>
        </p:spPr>
        <p:txBody>
          <a:bodyPr wrap="square">
            <a:spAutoFit/>
          </a:bodyPr>
          <a:lstStyle/>
          <a:p>
            <a:r>
              <a:rPr lang="en-US" sz="2000" dirty="0"/>
              <a:t>4) Divide by 1 less than the number of data points (n - 1</a:t>
            </a:r>
            <a:r>
              <a:rPr lang="en-US" sz="2000" dirty="0" smtClean="0"/>
              <a:t>)</a:t>
            </a:r>
          </a:p>
          <a:p>
            <a:r>
              <a:rPr lang="en-US" sz="2000" dirty="0"/>
              <a:t>	</a:t>
            </a:r>
            <a:r>
              <a:rPr lang="en-US" sz="2000" dirty="0" smtClean="0"/>
              <a:t>Go to several decimal places</a:t>
            </a:r>
            <a:endParaRPr lang="en-US" sz="2000" dirty="0"/>
          </a:p>
        </p:txBody>
      </p:sp>
    </p:spTree>
    <p:extLst>
      <p:ext uri="{BB962C8B-B14F-4D97-AF65-F5344CB8AC3E}">
        <p14:creationId xmlns:p14="http://schemas.microsoft.com/office/powerpoint/2010/main" val="2303996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Exit ticket #3-4</a:t>
            </a:r>
          </a:p>
          <a:p>
            <a:r>
              <a:rPr lang="en-US" dirty="0" smtClean="0"/>
              <a:t>Classwork exercises 1</a:t>
            </a:r>
            <a:r>
              <a:rPr lang="en-US" dirty="0" smtClean="0"/>
              <a:t>-8</a:t>
            </a:r>
            <a:endParaRPr lang="en-US" dirty="0" smtClean="0"/>
          </a:p>
          <a:p>
            <a:pPr marL="0" indent="0">
              <a:buNone/>
            </a:pP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normAutofit/>
          </a:bodyPr>
          <a:lstStyle/>
          <a:p>
            <a:r>
              <a:rPr lang="en-US" dirty="0" err="1" smtClean="0"/>
              <a:t>KhanAcademy</a:t>
            </a:r>
            <a:endParaRPr lang="en-US" dirty="0" smtClean="0"/>
          </a:p>
          <a:p>
            <a:r>
              <a:rPr lang="en-US" dirty="0" smtClean="0"/>
              <a:t>Crossing th</a:t>
            </a:r>
            <a:r>
              <a:rPr lang="en-US" dirty="0" smtClean="0"/>
              <a:t>e River problem</a:t>
            </a:r>
          </a:p>
          <a:p>
            <a:r>
              <a:rPr lang="en-US" dirty="0" smtClean="0"/>
              <a:t>“Play” with the graphing calculator TOOLS</a:t>
            </a:r>
            <a:endParaRPr lang="en-US" dirty="0" smtClean="0"/>
          </a:p>
          <a:p>
            <a:endParaRPr lang="en-US" dirty="0" smtClean="0"/>
          </a:p>
          <a:p>
            <a:endParaRPr lang="en-US" dirty="0"/>
          </a:p>
        </p:txBody>
      </p:sp>
    </p:spTree>
    <p:extLst>
      <p:ext uri="{BB962C8B-B14F-4D97-AF65-F5344CB8AC3E}">
        <p14:creationId xmlns:p14="http://schemas.microsoft.com/office/powerpoint/2010/main" val="389831393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0" y="87214"/>
            <a:ext cx="8229600" cy="990600"/>
          </a:xfrm>
        </p:spPr>
        <p:txBody>
          <a:bodyPr/>
          <a:lstStyle/>
          <a:p>
            <a:r>
              <a:rPr lang="en-US" dirty="0" smtClean="0"/>
              <a:t>Closing</a:t>
            </a:r>
            <a:endParaRPr lang="en-US" dirty="0"/>
          </a:p>
        </p:txBody>
      </p:sp>
      <p:sp>
        <p:nvSpPr>
          <p:cNvPr id="3" name="Content Placeholder 2"/>
          <p:cNvSpPr>
            <a:spLocks noGrp="1"/>
          </p:cNvSpPr>
          <p:nvPr>
            <p:ph idx="1"/>
          </p:nvPr>
        </p:nvSpPr>
        <p:spPr>
          <a:xfrm>
            <a:off x="268396" y="923365"/>
            <a:ext cx="8755456" cy="5477722"/>
          </a:xfrm>
        </p:spPr>
        <p:txBody>
          <a:bodyPr>
            <a:normAutofit fontScale="92500" lnSpcReduction="10000"/>
          </a:bodyPr>
          <a:lstStyle/>
          <a:p>
            <a:r>
              <a:rPr lang="en-US" dirty="0" smtClean="0"/>
              <a:t>What does it mean that the standard deviation for Brand B is greater than the standard deviation for Brand A?</a:t>
            </a:r>
          </a:p>
          <a:p>
            <a:endParaRPr lang="en-US" dirty="0"/>
          </a:p>
          <a:p>
            <a:endParaRPr lang="en-US" dirty="0" smtClean="0"/>
          </a:p>
          <a:p>
            <a:r>
              <a:rPr lang="en-US" dirty="0" smtClean="0"/>
              <a:t>What would we get if we just added the deviations from the mean without squaring them?</a:t>
            </a:r>
          </a:p>
          <a:p>
            <a:endParaRPr lang="en-US" dirty="0"/>
          </a:p>
          <a:p>
            <a:endParaRPr lang="en-US" dirty="0" smtClean="0"/>
          </a:p>
          <a:p>
            <a:r>
              <a:rPr lang="en-US" dirty="0" smtClean="0"/>
              <a:t>Why do you think we square the deviations?</a:t>
            </a:r>
          </a:p>
          <a:p>
            <a:endParaRPr lang="en-US" dirty="0"/>
          </a:p>
          <a:p>
            <a:endParaRPr lang="en-US" dirty="0" smtClean="0"/>
          </a:p>
          <a:p>
            <a:r>
              <a:rPr lang="en-US" dirty="0" smtClean="0"/>
              <a:t>Why do we take the square root?</a:t>
            </a:r>
          </a:p>
          <a:p>
            <a:endParaRPr lang="en-US" dirty="0"/>
          </a:p>
          <a:p>
            <a:endParaRPr lang="en-US" dirty="0" smtClean="0"/>
          </a:p>
          <a:p>
            <a:r>
              <a:rPr lang="en-US" dirty="0" smtClean="0"/>
              <a:t>Why divide by n - 1?</a:t>
            </a:r>
            <a:endParaRPr lang="en-US" dirty="0"/>
          </a:p>
        </p:txBody>
      </p:sp>
      <p:sp>
        <p:nvSpPr>
          <p:cNvPr id="4" name="TextBox 3"/>
          <p:cNvSpPr txBox="1"/>
          <p:nvPr/>
        </p:nvSpPr>
        <p:spPr>
          <a:xfrm>
            <a:off x="1699217" y="1664626"/>
            <a:ext cx="6814015" cy="646331"/>
          </a:xfrm>
          <a:prstGeom prst="rect">
            <a:avLst/>
          </a:prstGeom>
          <a:noFill/>
        </p:spPr>
        <p:txBody>
          <a:bodyPr wrap="square" rtlCol="0">
            <a:spAutoFit/>
          </a:bodyPr>
          <a:lstStyle/>
          <a:p>
            <a:r>
              <a:rPr lang="en-US" dirty="0" smtClean="0">
                <a:solidFill>
                  <a:srgbClr val="3366FF"/>
                </a:solidFill>
              </a:rPr>
              <a:t>Brand B has greater variability, meaning the battery life is less predictable/it varied more.</a:t>
            </a:r>
            <a:endParaRPr lang="en-US" dirty="0">
              <a:solidFill>
                <a:srgbClr val="3366FF"/>
              </a:solidFill>
            </a:endParaRPr>
          </a:p>
        </p:txBody>
      </p:sp>
      <p:sp>
        <p:nvSpPr>
          <p:cNvPr id="5" name="TextBox 4"/>
          <p:cNvSpPr txBox="1"/>
          <p:nvPr/>
        </p:nvSpPr>
        <p:spPr>
          <a:xfrm>
            <a:off x="1594157" y="3104107"/>
            <a:ext cx="7328931" cy="369332"/>
          </a:xfrm>
          <a:prstGeom prst="rect">
            <a:avLst/>
          </a:prstGeom>
          <a:noFill/>
        </p:spPr>
        <p:txBody>
          <a:bodyPr wrap="square" rtlCol="0">
            <a:spAutoFit/>
          </a:bodyPr>
          <a:lstStyle/>
          <a:p>
            <a:r>
              <a:rPr lang="en-US" dirty="0" smtClean="0">
                <a:solidFill>
                  <a:srgbClr val="3366FF"/>
                </a:solidFill>
              </a:rPr>
              <a:t>0 - remember that mean is the balance point.</a:t>
            </a:r>
            <a:endParaRPr lang="en-US" dirty="0">
              <a:solidFill>
                <a:srgbClr val="3366FF"/>
              </a:solidFill>
            </a:endParaRPr>
          </a:p>
        </p:txBody>
      </p:sp>
      <p:sp>
        <p:nvSpPr>
          <p:cNvPr id="6" name="TextBox 5"/>
          <p:cNvSpPr txBox="1"/>
          <p:nvPr/>
        </p:nvSpPr>
        <p:spPr>
          <a:xfrm>
            <a:off x="1561905" y="4202417"/>
            <a:ext cx="7328931" cy="369332"/>
          </a:xfrm>
          <a:prstGeom prst="rect">
            <a:avLst/>
          </a:prstGeom>
          <a:noFill/>
        </p:spPr>
        <p:txBody>
          <a:bodyPr wrap="square" rtlCol="0">
            <a:spAutoFit/>
          </a:bodyPr>
          <a:lstStyle/>
          <a:p>
            <a:r>
              <a:rPr lang="en-US" dirty="0" smtClean="0">
                <a:solidFill>
                  <a:srgbClr val="3366FF"/>
                </a:solidFill>
              </a:rPr>
              <a:t>One way to get rid of negative signs and avoid adding to 0.</a:t>
            </a:r>
            <a:endParaRPr lang="en-US" dirty="0">
              <a:solidFill>
                <a:srgbClr val="3366FF"/>
              </a:solidFill>
            </a:endParaRPr>
          </a:p>
        </p:txBody>
      </p:sp>
      <p:sp>
        <p:nvSpPr>
          <p:cNvPr id="7" name="TextBox 6"/>
          <p:cNvSpPr txBox="1"/>
          <p:nvPr/>
        </p:nvSpPr>
        <p:spPr>
          <a:xfrm>
            <a:off x="1579069" y="5249244"/>
            <a:ext cx="7328931" cy="369332"/>
          </a:xfrm>
          <a:prstGeom prst="rect">
            <a:avLst/>
          </a:prstGeom>
          <a:noFill/>
        </p:spPr>
        <p:txBody>
          <a:bodyPr wrap="square" rtlCol="0">
            <a:spAutoFit/>
          </a:bodyPr>
          <a:lstStyle/>
          <a:p>
            <a:r>
              <a:rPr lang="en-US" dirty="0" smtClean="0">
                <a:solidFill>
                  <a:srgbClr val="3366FF"/>
                </a:solidFill>
              </a:rPr>
              <a:t>Because you squared all the deviations so you need to un-do that.</a:t>
            </a:r>
            <a:endParaRPr lang="en-US" dirty="0">
              <a:solidFill>
                <a:srgbClr val="3366FF"/>
              </a:solidFill>
            </a:endParaRPr>
          </a:p>
        </p:txBody>
      </p:sp>
      <p:sp>
        <p:nvSpPr>
          <p:cNvPr id="8" name="TextBox 7"/>
          <p:cNvSpPr txBox="1"/>
          <p:nvPr/>
        </p:nvSpPr>
        <p:spPr>
          <a:xfrm>
            <a:off x="1596233" y="6280313"/>
            <a:ext cx="7328931" cy="369332"/>
          </a:xfrm>
          <a:prstGeom prst="rect">
            <a:avLst/>
          </a:prstGeom>
          <a:noFill/>
        </p:spPr>
        <p:txBody>
          <a:bodyPr wrap="square" rtlCol="0">
            <a:spAutoFit/>
          </a:bodyPr>
          <a:lstStyle/>
          <a:p>
            <a:r>
              <a:rPr lang="en-US" dirty="0" smtClean="0">
                <a:solidFill>
                  <a:srgbClr val="3366FF"/>
                </a:solidFill>
              </a:rPr>
              <a:t>“Careful study” has shown that it gives a more accurate answer</a:t>
            </a:r>
            <a:endParaRPr lang="en-US" dirty="0">
              <a:solidFill>
                <a:srgbClr val="3366FF"/>
              </a:solidFill>
            </a:endParaRPr>
          </a:p>
        </p:txBody>
      </p:sp>
    </p:spTree>
    <p:extLst>
      <p:ext uri="{BB962C8B-B14F-4D97-AF65-F5344CB8AC3E}">
        <p14:creationId xmlns:p14="http://schemas.microsoft.com/office/powerpoint/2010/main" val="25477093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Notes - Standard Deviation</a:t>
            </a:r>
            <a:endParaRPr lang="en-US" dirty="0"/>
          </a:p>
        </p:txBody>
      </p:sp>
      <p:sp>
        <p:nvSpPr>
          <p:cNvPr id="3" name="TextBox 2"/>
          <p:cNvSpPr txBox="1"/>
          <p:nvPr/>
        </p:nvSpPr>
        <p:spPr>
          <a:xfrm>
            <a:off x="384869" y="996051"/>
            <a:ext cx="8378131" cy="4832093"/>
          </a:xfrm>
          <a:prstGeom prst="rect">
            <a:avLst/>
          </a:prstGeom>
          <a:noFill/>
        </p:spPr>
        <p:txBody>
          <a:bodyPr wrap="square" rtlCol="0">
            <a:spAutoFit/>
          </a:bodyPr>
          <a:lstStyle/>
          <a:p>
            <a:r>
              <a:rPr lang="en-US" sz="2800" dirty="0" smtClean="0"/>
              <a:t>Measures a typical deviation from the mean.</a:t>
            </a:r>
          </a:p>
          <a:p>
            <a:endParaRPr lang="en-US" sz="2800" dirty="0"/>
          </a:p>
          <a:p>
            <a:pPr marL="457200" indent="-457200">
              <a:buAutoNum type="arabicParenR"/>
            </a:pPr>
            <a:r>
              <a:rPr lang="en-US" sz="2800" dirty="0" smtClean="0"/>
              <a:t>Find the mean of the data set.</a:t>
            </a:r>
          </a:p>
          <a:p>
            <a:pPr marL="457200" indent="-457200">
              <a:buAutoNum type="arabicParenR"/>
            </a:pPr>
            <a:r>
              <a:rPr lang="en-US" sz="2800" dirty="0" smtClean="0"/>
              <a:t>Calculate the deviations from the mean.</a:t>
            </a:r>
          </a:p>
          <a:p>
            <a:pPr marL="457200" indent="-457200">
              <a:buAutoNum type="arabicParenR"/>
            </a:pPr>
            <a:r>
              <a:rPr lang="en-US" sz="2800" dirty="0" smtClean="0"/>
              <a:t>Square the deviations from the mean.</a:t>
            </a:r>
          </a:p>
          <a:p>
            <a:pPr marL="457200" indent="-457200">
              <a:buAutoNum type="arabicParenR"/>
            </a:pPr>
            <a:r>
              <a:rPr lang="en-US" sz="2800" dirty="0" smtClean="0"/>
              <a:t>Add up the squared deviations.</a:t>
            </a:r>
          </a:p>
          <a:p>
            <a:pPr marL="457200" indent="-457200">
              <a:buAutoNum type="arabicParenR"/>
            </a:pPr>
            <a:r>
              <a:rPr lang="en-US" sz="2800" dirty="0" smtClean="0"/>
              <a:t>Divide by 1 less than the number of data points.</a:t>
            </a:r>
          </a:p>
          <a:p>
            <a:pPr marL="457200" indent="-457200">
              <a:buAutoNum type="arabicParenR"/>
            </a:pPr>
            <a:r>
              <a:rPr lang="en-US" sz="2800" dirty="0" smtClean="0"/>
              <a:t>Take the square root.</a:t>
            </a:r>
          </a:p>
          <a:p>
            <a:pPr marL="457200" indent="-457200">
              <a:buAutoNum type="arabicParenR"/>
            </a:pPr>
            <a:endParaRPr lang="en-US" sz="2800" dirty="0"/>
          </a:p>
          <a:p>
            <a:r>
              <a:rPr lang="en-US" sz="2800" dirty="0" smtClean="0">
                <a:solidFill>
                  <a:srgbClr val="FF0000"/>
                </a:solidFill>
              </a:rPr>
              <a:t>The larger the standard deviation, the greater the spread or variability of the data set.</a:t>
            </a:r>
            <a:endParaRPr lang="en-US" sz="2800" dirty="0">
              <a:solidFill>
                <a:srgbClr val="FF0000"/>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9499998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6</a:t>
            </a:r>
            <a:endParaRPr lang="en-US" dirty="0"/>
          </a:p>
        </p:txBody>
      </p:sp>
      <p:sp>
        <p:nvSpPr>
          <p:cNvPr id="3" name="Subtitle 2"/>
          <p:cNvSpPr>
            <a:spLocks noGrp="1"/>
          </p:cNvSpPr>
          <p:nvPr>
            <p:ph type="subTitle" idx="1"/>
          </p:nvPr>
        </p:nvSpPr>
        <p:spPr/>
        <p:txBody>
          <a:bodyPr/>
          <a:lstStyle/>
          <a:p>
            <a:r>
              <a:rPr lang="en-US" dirty="0" smtClean="0"/>
              <a:t>Warm Up</a:t>
            </a:r>
            <a:r>
              <a:rPr lang="en-US" dirty="0" smtClean="0"/>
              <a:t>, </a:t>
            </a:r>
            <a:r>
              <a:rPr lang="en-US" dirty="0" smtClean="0"/>
              <a:t>examples, </a:t>
            </a:r>
            <a:r>
              <a:rPr lang="en-US" dirty="0"/>
              <a:t>notes, workshop</a:t>
            </a:r>
          </a:p>
        </p:txBody>
      </p:sp>
    </p:spTree>
    <p:extLst>
      <p:ext uri="{BB962C8B-B14F-4D97-AF65-F5344CB8AC3E}">
        <p14:creationId xmlns:p14="http://schemas.microsoft.com/office/powerpoint/2010/main" val="158883198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Warm Up</a:t>
            </a:r>
            <a:endParaRPr lang="en-US" i="1" dirty="0"/>
          </a:p>
        </p:txBody>
      </p:sp>
      <p:sp>
        <p:nvSpPr>
          <p:cNvPr id="3" name="TextBox 2"/>
          <p:cNvSpPr txBox="1"/>
          <p:nvPr/>
        </p:nvSpPr>
        <p:spPr>
          <a:xfrm>
            <a:off x="384869" y="927407"/>
            <a:ext cx="8557457" cy="2246769"/>
          </a:xfrm>
          <a:prstGeom prst="rect">
            <a:avLst/>
          </a:prstGeom>
          <a:noFill/>
        </p:spPr>
        <p:txBody>
          <a:bodyPr wrap="square" rtlCol="0">
            <a:spAutoFit/>
          </a:bodyPr>
          <a:lstStyle/>
          <a:p>
            <a:r>
              <a:rPr lang="en-US" sz="2800" dirty="0" smtClean="0"/>
              <a:t>Here are the heights of eight </a:t>
            </a:r>
            <a:r>
              <a:rPr lang="en-US" sz="2800" dirty="0"/>
              <a:t>men </a:t>
            </a:r>
            <a:r>
              <a:rPr lang="en-US" sz="2800" dirty="0" smtClean="0"/>
              <a:t>(</a:t>
            </a:r>
            <a:r>
              <a:rPr lang="en-US" sz="2800" dirty="0"/>
              <a:t>in inches</a:t>
            </a:r>
            <a:r>
              <a:rPr lang="en-US" sz="2800" dirty="0" smtClean="0"/>
              <a:t>):</a:t>
            </a:r>
            <a:endParaRPr lang="en-US" sz="2800" dirty="0"/>
          </a:p>
          <a:p>
            <a:r>
              <a:rPr lang="en-US" sz="2800" i="1" dirty="0" smtClean="0"/>
              <a:t>67.0    </a:t>
            </a:r>
            <a:r>
              <a:rPr lang="en-US" sz="2800" i="1" dirty="0"/>
              <a:t>70.9    67.6    69.8    69.7    70.9    68.7    67.2</a:t>
            </a:r>
            <a:endParaRPr lang="en-US" sz="2800" dirty="0"/>
          </a:p>
          <a:p>
            <a:r>
              <a:rPr lang="en-US" sz="2800" dirty="0"/>
              <a:t> </a:t>
            </a:r>
          </a:p>
          <a:p>
            <a:r>
              <a:rPr lang="en-US" sz="2800" dirty="0" smtClean="0"/>
              <a:t>Find the </a:t>
            </a:r>
            <a:r>
              <a:rPr lang="en-US" sz="2800" dirty="0"/>
              <a:t>mean and standard deviation </a:t>
            </a:r>
            <a:r>
              <a:rPr lang="en-US" sz="2800" dirty="0" smtClean="0"/>
              <a:t>to </a:t>
            </a:r>
            <a:r>
              <a:rPr lang="en-US" sz="2800" dirty="0"/>
              <a:t>the nearest hundredth.</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364101" y="5852410"/>
            <a:ext cx="5681209" cy="954107"/>
          </a:xfrm>
          <a:prstGeom prst="rect">
            <a:avLst/>
          </a:prstGeom>
          <a:noFill/>
        </p:spPr>
        <p:txBody>
          <a:bodyPr wrap="square" rtlCol="0">
            <a:spAutoFit/>
          </a:bodyPr>
          <a:lstStyle/>
          <a:p>
            <a:r>
              <a:rPr lang="en-US" sz="2800" dirty="0" smtClean="0">
                <a:solidFill>
                  <a:srgbClr val="3366FF"/>
                </a:solidFill>
              </a:rPr>
              <a:t>Mean = 68.98 inches</a:t>
            </a:r>
          </a:p>
          <a:p>
            <a:r>
              <a:rPr lang="en-US" sz="2800" dirty="0" smtClean="0">
                <a:solidFill>
                  <a:srgbClr val="3366FF"/>
                </a:solidFill>
              </a:rPr>
              <a:t>Standard Deviation = 1.59 inches</a:t>
            </a:r>
            <a:endParaRPr lang="en-US" sz="2800" dirty="0">
              <a:solidFill>
                <a:srgbClr val="3366FF"/>
              </a:solidFill>
            </a:endParaRPr>
          </a:p>
        </p:txBody>
      </p:sp>
    </p:spTree>
    <p:extLst>
      <p:ext uri="{BB962C8B-B14F-4D97-AF65-F5344CB8AC3E}">
        <p14:creationId xmlns:p14="http://schemas.microsoft.com/office/powerpoint/2010/main" val="15826757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567"/>
            <a:ext cx="8229600" cy="990600"/>
          </a:xfrm>
        </p:spPr>
        <p:txBody>
          <a:bodyPr/>
          <a:lstStyle/>
          <a:p>
            <a:r>
              <a:rPr lang="en-US" dirty="0" smtClean="0"/>
              <a:t>Wow, isn’t technology nice?</a:t>
            </a:r>
            <a:endParaRPr lang="en-US" dirty="0"/>
          </a:p>
        </p:txBody>
      </p:sp>
      <p:sp>
        <p:nvSpPr>
          <p:cNvPr id="3" name="Content Placeholder 2"/>
          <p:cNvSpPr>
            <a:spLocks noGrp="1"/>
          </p:cNvSpPr>
          <p:nvPr>
            <p:ph idx="1"/>
          </p:nvPr>
        </p:nvSpPr>
        <p:spPr>
          <a:xfrm>
            <a:off x="302316" y="1276167"/>
            <a:ext cx="8229600" cy="1186672"/>
          </a:xfrm>
        </p:spPr>
        <p:txBody>
          <a:bodyPr>
            <a:normAutofit/>
          </a:bodyPr>
          <a:lstStyle/>
          <a:p>
            <a:pPr marL="0" indent="0">
              <a:buNone/>
            </a:pPr>
            <a:r>
              <a:rPr lang="en-US" sz="2800" dirty="0" smtClean="0"/>
              <a:t>Take out your calculator handbook and find the page titles “calculating statistics.</a:t>
            </a:r>
            <a:endParaRPr lang="en-US" sz="2800" dirty="0"/>
          </a:p>
        </p:txBody>
      </p:sp>
    </p:spTree>
    <p:extLst>
      <p:ext uri="{BB962C8B-B14F-4D97-AF65-F5344CB8AC3E}">
        <p14:creationId xmlns:p14="http://schemas.microsoft.com/office/powerpoint/2010/main" val="95001737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138"/>
            <a:ext cx="8229600" cy="990600"/>
          </a:xfrm>
        </p:spPr>
        <p:txBody>
          <a:bodyPr/>
          <a:lstStyle/>
          <a:p>
            <a:r>
              <a:rPr lang="en-US" dirty="0" smtClean="0"/>
              <a:t>Classwork Clarification</a:t>
            </a:r>
            <a:endParaRPr lang="en-US" dirty="0"/>
          </a:p>
        </p:txBody>
      </p:sp>
      <p:sp>
        <p:nvSpPr>
          <p:cNvPr id="3" name="Content Placeholder 2"/>
          <p:cNvSpPr>
            <a:spLocks noGrp="1"/>
          </p:cNvSpPr>
          <p:nvPr>
            <p:ph idx="1"/>
          </p:nvPr>
        </p:nvSpPr>
        <p:spPr>
          <a:xfrm>
            <a:off x="333293" y="1043818"/>
            <a:ext cx="8229600" cy="1713319"/>
          </a:xfrm>
        </p:spPr>
        <p:txBody>
          <a:bodyPr/>
          <a:lstStyle/>
          <a:p>
            <a:pPr marL="0" indent="0">
              <a:buNone/>
            </a:pPr>
            <a:r>
              <a:rPr lang="en-US" dirty="0" smtClean="0"/>
              <a:t>For #2, what does the single dot at #4 mean?</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33294" y="2333274"/>
            <a:ext cx="8229600" cy="1356360"/>
          </a:xfrm>
          <a:prstGeom prst="rect">
            <a:avLst/>
          </a:prstGeom>
          <a:noFill/>
        </p:spPr>
      </p:pic>
    </p:spTree>
    <p:extLst>
      <p:ext uri="{BB962C8B-B14F-4D97-AF65-F5344CB8AC3E}">
        <p14:creationId xmlns:p14="http://schemas.microsoft.com/office/powerpoint/2010/main" val="785387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Complete classwork5</a:t>
            </a:r>
          </a:p>
          <a:p>
            <a:r>
              <a:rPr lang="en-US" dirty="0" smtClean="0"/>
              <a:t>Classwork6 </a:t>
            </a:r>
            <a:r>
              <a:rPr lang="en-US" dirty="0" smtClean="0"/>
              <a:t>exercises 1-5</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err="1" smtClean="0"/>
              <a:t>KhanAcademy</a:t>
            </a:r>
            <a:endParaRPr lang="en-US" dirty="0" smtClean="0"/>
          </a:p>
          <a:p>
            <a:r>
              <a:rPr lang="en-US" dirty="0" smtClean="0"/>
              <a:t>“Play” with the graphing calculator TOOLS</a:t>
            </a:r>
          </a:p>
          <a:p>
            <a:r>
              <a:rPr lang="en-US" dirty="0" smtClean="0"/>
              <a:t>Crossing the River problem</a:t>
            </a:r>
          </a:p>
          <a:p>
            <a:r>
              <a:rPr lang="en-US" dirty="0" smtClean="0"/>
              <a:t>Inky puzzles</a:t>
            </a:r>
            <a:endParaRPr lang="en-US" dirty="0" smtClean="0"/>
          </a:p>
          <a:p>
            <a:endParaRPr lang="en-US" dirty="0" smtClean="0"/>
          </a:p>
          <a:p>
            <a:endParaRPr lang="en-US" dirty="0"/>
          </a:p>
        </p:txBody>
      </p:sp>
    </p:spTree>
    <p:extLst>
      <p:ext uri="{BB962C8B-B14F-4D97-AF65-F5344CB8AC3E}">
        <p14:creationId xmlns:p14="http://schemas.microsoft.com/office/powerpoint/2010/main" val="15337196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smtClean="0"/>
              <a:t>Notes/Examples</a:t>
            </a:r>
            <a:endParaRPr lang="en-US" dirty="0"/>
          </a:p>
        </p:txBody>
      </p:sp>
      <p:sp>
        <p:nvSpPr>
          <p:cNvPr id="3" name="Content Placeholder 2"/>
          <p:cNvSpPr>
            <a:spLocks noGrp="1"/>
          </p:cNvSpPr>
          <p:nvPr>
            <p:ph idx="1"/>
          </p:nvPr>
        </p:nvSpPr>
        <p:spPr>
          <a:xfrm>
            <a:off x="247815" y="884850"/>
            <a:ext cx="8673538" cy="5403909"/>
          </a:xfrm>
        </p:spPr>
        <p:txBody>
          <a:bodyPr>
            <a:normAutofit/>
          </a:bodyPr>
          <a:lstStyle/>
          <a:p>
            <a:pPr marL="0" indent="0">
              <a:buNone/>
            </a:pPr>
            <a:r>
              <a:rPr lang="en-US" sz="2800" u="sng" dirty="0" smtClean="0"/>
              <a:t>Dot Plot</a:t>
            </a:r>
            <a:r>
              <a:rPr lang="en-US" sz="2800" dirty="0" smtClean="0"/>
              <a:t>: </a:t>
            </a:r>
            <a:r>
              <a:rPr lang="en-US" sz="2800" dirty="0"/>
              <a:t>A plot of each data value on a scale or </a:t>
            </a:r>
            <a:r>
              <a:rPr lang="en-US" sz="2800" dirty="0" smtClean="0"/>
              <a:t>	number </a:t>
            </a:r>
            <a:r>
              <a:rPr lang="en-US" sz="2800" dirty="0"/>
              <a:t>line</a:t>
            </a:r>
            <a:r>
              <a:rPr lang="en-US" sz="2800" dirty="0" smtClean="0"/>
              <a:t>.</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r>
              <a:rPr lang="en-US" sz="2800" dirty="0" smtClean="0"/>
              <a:t>Number line with title; a dot for each data point, stacking when numbers are repeated. </a:t>
            </a:r>
          </a:p>
        </p:txBody>
      </p:sp>
      <p:pic>
        <p:nvPicPr>
          <p:cNvPr id="4" name="Picture 3"/>
          <p:cNvPicPr/>
          <p:nvPr/>
        </p:nvPicPr>
        <p:blipFill rotWithShape="1">
          <a:blip r:embed="rId2"/>
          <a:srcRect t="49642" b="6378"/>
          <a:stretch/>
        </p:blipFill>
        <p:spPr bwMode="auto">
          <a:xfrm>
            <a:off x="1502382" y="1920705"/>
            <a:ext cx="5947568" cy="156444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33889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lstStyle/>
          <a:p>
            <a:r>
              <a:rPr lang="en-US" dirty="0" smtClean="0"/>
              <a:t>Summary</a:t>
            </a:r>
            <a:endParaRPr lang="en-US" dirty="0"/>
          </a:p>
        </p:txBody>
      </p:sp>
      <p:sp>
        <p:nvSpPr>
          <p:cNvPr id="3" name="TextBox 2"/>
          <p:cNvSpPr txBox="1"/>
          <p:nvPr/>
        </p:nvSpPr>
        <p:spPr>
          <a:xfrm>
            <a:off x="384869" y="4308141"/>
            <a:ext cx="8378131" cy="1938992"/>
          </a:xfrm>
          <a:prstGeom prst="rect">
            <a:avLst/>
          </a:prstGeom>
          <a:noFill/>
        </p:spPr>
        <p:txBody>
          <a:bodyPr wrap="square" rtlCol="0">
            <a:spAutoFit/>
          </a:bodyPr>
          <a:lstStyle/>
          <a:p>
            <a:r>
              <a:rPr lang="en-US" sz="2400" dirty="0" smtClean="0"/>
              <a:t>#4-5) The </a:t>
            </a:r>
            <a:r>
              <a:rPr lang="en-US" sz="2400" dirty="0"/>
              <a:t>size of the standard deviation is related to the sizes of the deviations from the mean.  Therefore, the standard deviation is minimized when all the numbers in the data set are the same and is maximized when the deviations from the mean are made as large as possible</a:t>
            </a:r>
            <a:r>
              <a:rPr lang="en-US" sz="2400" dirty="0" smtClean="0"/>
              <a:t>. </a:t>
            </a:r>
            <a:endParaRPr lang="en-US" sz="24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p:cNvPicPr/>
          <p:nvPr/>
        </p:nvPicPr>
        <p:blipFill rotWithShape="1">
          <a:blip r:embed="rId2">
            <a:extLst>
              <a:ext uri="{28A0092B-C50C-407E-A947-70E740481C1C}">
                <a14:useLocalDpi xmlns:a14="http://schemas.microsoft.com/office/drawing/2010/main" val="0"/>
              </a:ext>
            </a:extLst>
          </a:blip>
          <a:srcRect l="1644" t="3381" r="2282" b="4225"/>
          <a:stretch/>
        </p:blipFill>
        <p:spPr bwMode="auto">
          <a:xfrm>
            <a:off x="522178" y="1956666"/>
            <a:ext cx="3408325" cy="1338262"/>
          </a:xfrm>
          <a:prstGeom prst="rect">
            <a:avLst/>
          </a:prstGeom>
          <a:noFill/>
          <a:ln>
            <a:noFill/>
          </a:ln>
          <a:effectLst/>
          <a:extLst>
            <a:ext uri="{53640926-AAD7-44d8-BBD7-CCE9431645EC}">
              <a14:shadowObscured xmlns:a14="http://schemas.microsoft.com/office/drawing/2010/main"/>
            </a:ext>
          </a:extLst>
        </p:spPr>
      </p:pic>
      <p:pic>
        <p:nvPicPr>
          <p:cNvPr id="6" name="Picture 5"/>
          <p:cNvPicPr/>
          <p:nvPr/>
        </p:nvPicPr>
        <p:blipFill rotWithShape="1">
          <a:blip r:embed="rId3">
            <a:extLst>
              <a:ext uri="{28A0092B-C50C-407E-A947-70E740481C1C}">
                <a14:useLocalDpi xmlns:a14="http://schemas.microsoft.com/office/drawing/2010/main" val="0"/>
              </a:ext>
            </a:extLst>
          </a:blip>
          <a:srcRect l="2393" t="4445" r="1538" b="4889"/>
          <a:stretch/>
        </p:blipFill>
        <p:spPr bwMode="auto">
          <a:xfrm>
            <a:off x="4846620" y="2210047"/>
            <a:ext cx="3764280" cy="964753"/>
          </a:xfrm>
          <a:prstGeom prst="rect">
            <a:avLst/>
          </a:prstGeom>
          <a:noFill/>
          <a:ln>
            <a:noFill/>
          </a:ln>
          <a:effectLst/>
          <a:extLst>
            <a:ext uri="{53640926-AAD7-44d8-BBD7-CCE9431645EC}">
              <a14:shadowObscured xmlns:a14="http://schemas.microsoft.com/office/drawing/2010/main"/>
            </a:ext>
          </a:extLst>
        </p:spPr>
      </p:pic>
      <p:sp>
        <p:nvSpPr>
          <p:cNvPr id="7" name="TextBox 6"/>
          <p:cNvSpPr txBox="1"/>
          <p:nvPr/>
        </p:nvSpPr>
        <p:spPr>
          <a:xfrm>
            <a:off x="522179" y="1338565"/>
            <a:ext cx="2327007" cy="461665"/>
          </a:xfrm>
          <a:prstGeom prst="rect">
            <a:avLst/>
          </a:prstGeom>
          <a:noFill/>
        </p:spPr>
        <p:txBody>
          <a:bodyPr wrap="square" rtlCol="0">
            <a:spAutoFit/>
          </a:bodyPr>
          <a:lstStyle/>
          <a:p>
            <a:r>
              <a:rPr lang="en-US" sz="2400" dirty="0" smtClean="0"/>
              <a:t>Mound Shaped</a:t>
            </a:r>
            <a:endParaRPr lang="en-US" sz="2400" dirty="0"/>
          </a:p>
        </p:txBody>
      </p:sp>
      <p:sp>
        <p:nvSpPr>
          <p:cNvPr id="8" name="TextBox 7"/>
          <p:cNvSpPr txBox="1"/>
          <p:nvPr/>
        </p:nvSpPr>
        <p:spPr>
          <a:xfrm>
            <a:off x="5085669" y="1336881"/>
            <a:ext cx="2327007" cy="461665"/>
          </a:xfrm>
          <a:prstGeom prst="rect">
            <a:avLst/>
          </a:prstGeom>
          <a:noFill/>
        </p:spPr>
        <p:txBody>
          <a:bodyPr wrap="square" rtlCol="0">
            <a:spAutoFit/>
          </a:bodyPr>
          <a:lstStyle/>
          <a:p>
            <a:r>
              <a:rPr lang="en-US" sz="2400" dirty="0" smtClean="0"/>
              <a:t>Uniform</a:t>
            </a:r>
            <a:endParaRPr lang="en-US" sz="2400" dirty="0"/>
          </a:p>
        </p:txBody>
      </p:sp>
    </p:spTree>
    <p:extLst>
      <p:ext uri="{BB962C8B-B14F-4D97-AF65-F5344CB8AC3E}">
        <p14:creationId xmlns:p14="http://schemas.microsoft.com/office/powerpoint/2010/main" val="3070290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7</a:t>
            </a:r>
            <a:endParaRPr lang="en-US" dirty="0"/>
          </a:p>
        </p:txBody>
      </p:sp>
      <p:sp>
        <p:nvSpPr>
          <p:cNvPr id="3" name="Subtitle 2"/>
          <p:cNvSpPr>
            <a:spLocks noGrp="1"/>
          </p:cNvSpPr>
          <p:nvPr>
            <p:ph type="subTitle" idx="1"/>
          </p:nvPr>
        </p:nvSpPr>
        <p:spPr/>
        <p:txBody>
          <a:bodyPr/>
          <a:lstStyle/>
          <a:p>
            <a:r>
              <a:rPr lang="en-US" dirty="0" smtClean="0"/>
              <a:t>Opening, </a:t>
            </a:r>
            <a:r>
              <a:rPr lang="en-US" dirty="0"/>
              <a:t>notes</a:t>
            </a:r>
            <a:r>
              <a:rPr lang="en-US" dirty="0" smtClean="0"/>
              <a:t>, example, </a:t>
            </a:r>
            <a:r>
              <a:rPr lang="en-US" dirty="0"/>
              <a:t>workshop</a:t>
            </a:r>
          </a:p>
        </p:txBody>
      </p:sp>
    </p:spTree>
    <p:extLst>
      <p:ext uri="{BB962C8B-B14F-4D97-AF65-F5344CB8AC3E}">
        <p14:creationId xmlns:p14="http://schemas.microsoft.com/office/powerpoint/2010/main" val="375790860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025325" y="343224"/>
            <a:ext cx="6951327" cy="3022978"/>
            <a:chOff x="2546366" y="1320762"/>
            <a:chExt cx="5762826" cy="2199888"/>
          </a:xfrm>
        </p:grpSpPr>
        <p:pic>
          <p:nvPicPr>
            <p:cNvPr id="4" name="Picture 3"/>
            <p:cNvPicPr/>
            <p:nvPr/>
          </p:nvPicPr>
          <p:blipFill rotWithShape="1">
            <a:blip r:embed="rId2"/>
            <a:srcRect t="49680"/>
            <a:stretch/>
          </p:blipFill>
          <p:spPr bwMode="auto">
            <a:xfrm>
              <a:off x="2546366" y="1853397"/>
              <a:ext cx="5762826" cy="1667253"/>
            </a:xfrm>
            <a:prstGeom prst="rect">
              <a:avLst/>
            </a:prstGeom>
            <a:noFill/>
            <a:ln w="9525">
              <a:noFill/>
              <a:miter lim="800000"/>
              <a:headEnd/>
              <a:tailEnd/>
            </a:ln>
          </p:spPr>
        </p:pic>
        <p:pic>
          <p:nvPicPr>
            <p:cNvPr id="5" name="Picture 4"/>
            <p:cNvPicPr/>
            <p:nvPr/>
          </p:nvPicPr>
          <p:blipFill rotWithShape="1">
            <a:blip r:embed="rId2"/>
            <a:srcRect b="88068"/>
            <a:stretch/>
          </p:blipFill>
          <p:spPr bwMode="auto">
            <a:xfrm>
              <a:off x="2546366" y="1320762"/>
              <a:ext cx="5762826" cy="395347"/>
            </a:xfrm>
            <a:prstGeom prst="rect">
              <a:avLst/>
            </a:prstGeom>
            <a:noFill/>
            <a:ln w="9525">
              <a:noFill/>
              <a:miter lim="800000"/>
              <a:headEnd/>
              <a:tailEnd/>
            </a:ln>
          </p:spPr>
        </p:pic>
      </p:grpSp>
      <p:sp>
        <p:nvSpPr>
          <p:cNvPr id="2" name="Title 1"/>
          <p:cNvSpPr>
            <a:spLocks noGrp="1"/>
          </p:cNvSpPr>
          <p:nvPr>
            <p:ph type="title"/>
          </p:nvPr>
        </p:nvSpPr>
        <p:spPr>
          <a:xfrm>
            <a:off x="79592" y="207341"/>
            <a:ext cx="8229600" cy="990600"/>
          </a:xfrm>
        </p:spPr>
        <p:txBody>
          <a:bodyPr/>
          <a:lstStyle/>
          <a:p>
            <a:r>
              <a:rPr lang="en-US" dirty="0" smtClean="0"/>
              <a:t>Warm Up</a:t>
            </a:r>
            <a:endParaRPr lang="en-US" dirty="0"/>
          </a:p>
        </p:txBody>
      </p:sp>
      <p:sp>
        <p:nvSpPr>
          <p:cNvPr id="3" name="Content Placeholder 2"/>
          <p:cNvSpPr>
            <a:spLocks noGrp="1"/>
          </p:cNvSpPr>
          <p:nvPr>
            <p:ph idx="1"/>
          </p:nvPr>
        </p:nvSpPr>
        <p:spPr>
          <a:xfrm>
            <a:off x="457200" y="3384951"/>
            <a:ext cx="8229600" cy="3153422"/>
          </a:xfrm>
        </p:spPr>
        <p:txBody>
          <a:bodyPr>
            <a:normAutofit/>
          </a:bodyPr>
          <a:lstStyle/>
          <a:p>
            <a:pPr lvl="0"/>
            <a:r>
              <a:rPr lang="en-US" sz="2000" dirty="0"/>
              <a:t>Approximately where would you locate the mean (balance point) in the above distribution? </a:t>
            </a:r>
            <a:endParaRPr lang="en-US" sz="2000" dirty="0" smtClean="0"/>
          </a:p>
          <a:p>
            <a:pPr marL="0" lvl="0" indent="0">
              <a:buNone/>
            </a:pPr>
            <a:endParaRPr lang="en-US" sz="2000" dirty="0"/>
          </a:p>
          <a:p>
            <a:pPr lvl="0"/>
            <a:r>
              <a:rPr lang="en-US" sz="2000" dirty="0" smtClean="0"/>
              <a:t>How </a:t>
            </a:r>
            <a:r>
              <a:rPr lang="en-US" sz="2000" dirty="0"/>
              <a:t>does the direction of the tail affect the location of the mean age compared to the median age?</a:t>
            </a:r>
          </a:p>
          <a:p>
            <a:pPr marL="0" indent="0">
              <a:buNone/>
            </a:pPr>
            <a:r>
              <a:rPr lang="en-US" sz="2000" dirty="0"/>
              <a:t> </a:t>
            </a:r>
          </a:p>
          <a:p>
            <a:r>
              <a:rPr lang="en-US" sz="2000" dirty="0"/>
              <a:t>The mean age of the above sample is approximately </a:t>
            </a:r>
            <a:r>
              <a:rPr lang="en-US" sz="2000" i="1" dirty="0"/>
              <a:t>50</a:t>
            </a:r>
            <a:r>
              <a:rPr lang="en-US" sz="2000" dirty="0"/>
              <a:t>.  Do you think this age describes the typical viewer of this show</a:t>
            </a:r>
            <a:r>
              <a:rPr lang="en-US" sz="2000" dirty="0" smtClean="0"/>
              <a:t>?  Explain </a:t>
            </a:r>
            <a:r>
              <a:rPr lang="en-US" sz="2000" dirty="0"/>
              <a:t>your answer.</a:t>
            </a:r>
            <a:r>
              <a:rPr lang="en-US" sz="2000" dirty="0"/>
              <a:t> </a:t>
            </a:r>
          </a:p>
        </p:txBody>
      </p:sp>
    </p:spTree>
    <p:extLst>
      <p:ext uri="{BB962C8B-B14F-4D97-AF65-F5344CB8AC3E}">
        <p14:creationId xmlns:p14="http://schemas.microsoft.com/office/powerpoint/2010/main" val="22668113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Opening</a:t>
            </a:r>
            <a:endParaRPr lang="en-US" dirty="0"/>
          </a:p>
        </p:txBody>
      </p:sp>
      <p:sp>
        <p:nvSpPr>
          <p:cNvPr id="3" name="Content Placeholder 2"/>
          <p:cNvSpPr>
            <a:spLocks noGrp="1"/>
          </p:cNvSpPr>
          <p:nvPr>
            <p:ph idx="1"/>
          </p:nvPr>
        </p:nvSpPr>
        <p:spPr>
          <a:xfrm>
            <a:off x="302316" y="1012836"/>
            <a:ext cx="8229600" cy="3449047"/>
          </a:xfrm>
        </p:spPr>
        <p:txBody>
          <a:bodyPr>
            <a:normAutofit/>
          </a:bodyPr>
          <a:lstStyle/>
          <a:p>
            <a:pPr marL="0" indent="0">
              <a:buNone/>
            </a:pPr>
            <a:r>
              <a:rPr lang="en-US" dirty="0" smtClean="0"/>
              <a:t>Recall that in lessons 5 &amp; 6 all the data we looked at was basically symmetrical. This is why it made sense to use the mean and standard deviation to analyze the data set’s variability.</a:t>
            </a:r>
          </a:p>
          <a:p>
            <a:pPr marL="0" indent="0">
              <a:buNone/>
            </a:pPr>
            <a:endParaRPr lang="en-US" dirty="0"/>
          </a:p>
          <a:p>
            <a:pPr marL="0" indent="0">
              <a:buNone/>
            </a:pPr>
            <a:r>
              <a:rPr lang="en-US" dirty="0" smtClean="0"/>
              <a:t>Today, we look at skewed data and how to analyze variability using the median.</a:t>
            </a:r>
            <a:endParaRPr lang="en-US" dirty="0"/>
          </a:p>
        </p:txBody>
      </p:sp>
    </p:spTree>
    <p:extLst>
      <p:ext uri="{BB962C8B-B14F-4D97-AF65-F5344CB8AC3E}">
        <p14:creationId xmlns:p14="http://schemas.microsoft.com/office/powerpoint/2010/main" val="229403617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755206" y="589275"/>
            <a:ext cx="7776709" cy="3941254"/>
          </a:xfrm>
          <a:prstGeom prst="rect">
            <a:avLst/>
          </a:prstGeom>
          <a:noFill/>
          <a:ln w="9525">
            <a:noFill/>
            <a:miter lim="800000"/>
            <a:headEnd/>
            <a:tailEnd/>
          </a:ln>
        </p:spPr>
      </p:pic>
      <p:sp>
        <p:nvSpPr>
          <p:cNvPr id="2" name="Title 1"/>
          <p:cNvSpPr>
            <a:spLocks noGrp="1"/>
          </p:cNvSpPr>
          <p:nvPr>
            <p:ph type="title"/>
          </p:nvPr>
        </p:nvSpPr>
        <p:spPr>
          <a:xfrm>
            <a:off x="0" y="130667"/>
            <a:ext cx="8229600" cy="990600"/>
          </a:xfrm>
        </p:spPr>
        <p:txBody>
          <a:bodyPr/>
          <a:lstStyle/>
          <a:p>
            <a:r>
              <a:rPr lang="en-US" dirty="0" smtClean="0"/>
              <a:t>Opening</a:t>
            </a:r>
            <a:endParaRPr lang="en-US" dirty="0"/>
          </a:p>
        </p:txBody>
      </p:sp>
      <p:sp>
        <p:nvSpPr>
          <p:cNvPr id="3" name="Content Placeholder 2"/>
          <p:cNvSpPr>
            <a:spLocks noGrp="1"/>
          </p:cNvSpPr>
          <p:nvPr>
            <p:ph idx="1"/>
          </p:nvPr>
        </p:nvSpPr>
        <p:spPr>
          <a:xfrm>
            <a:off x="302316" y="4530529"/>
            <a:ext cx="8229600" cy="2059329"/>
          </a:xfrm>
        </p:spPr>
        <p:txBody>
          <a:bodyPr>
            <a:normAutofit/>
          </a:bodyPr>
          <a:lstStyle/>
          <a:p>
            <a:r>
              <a:rPr lang="en-US" dirty="0" smtClean="0"/>
              <a:t>What does the dot farthest left tell us?</a:t>
            </a:r>
          </a:p>
          <a:p>
            <a:r>
              <a:rPr lang="en-US" dirty="0" smtClean="0"/>
              <a:t>Is this symmetrical? What’s a typical age?</a:t>
            </a:r>
          </a:p>
          <a:p>
            <a:r>
              <a:rPr lang="en-US" dirty="0" smtClean="0"/>
              <a:t>Some claim this is a “cross-generational” show? What does this mean and does the data agree?</a:t>
            </a:r>
            <a:endParaRPr lang="en-US" dirty="0"/>
          </a:p>
        </p:txBody>
      </p:sp>
    </p:spTree>
    <p:extLst>
      <p:ext uri="{BB962C8B-B14F-4D97-AF65-F5344CB8AC3E}">
        <p14:creationId xmlns:p14="http://schemas.microsoft.com/office/powerpoint/2010/main" val="225002835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Notes</a:t>
            </a:r>
            <a:r>
              <a:rPr lang="en-US" dirty="0" smtClean="0"/>
              <a:t>: Skewed Data</a:t>
            </a:r>
            <a:endParaRPr lang="en-US" dirty="0"/>
          </a:p>
        </p:txBody>
      </p:sp>
      <p:sp>
        <p:nvSpPr>
          <p:cNvPr id="3" name="TextBox 2"/>
          <p:cNvSpPr txBox="1"/>
          <p:nvPr/>
        </p:nvSpPr>
        <p:spPr>
          <a:xfrm>
            <a:off x="192501" y="1013212"/>
            <a:ext cx="8681172" cy="4893647"/>
          </a:xfrm>
          <a:prstGeom prst="rect">
            <a:avLst/>
          </a:prstGeom>
          <a:noFill/>
        </p:spPr>
        <p:txBody>
          <a:bodyPr wrap="square" rtlCol="0">
            <a:spAutoFit/>
          </a:bodyPr>
          <a:lstStyle/>
          <a:p>
            <a:r>
              <a:rPr lang="en-US" sz="2400" u="sng" dirty="0" smtClean="0"/>
              <a:t>Left-skewed</a:t>
            </a:r>
            <a:r>
              <a:rPr lang="en-US" sz="2400" dirty="0" smtClean="0"/>
              <a:t> means that the data has a </a:t>
            </a:r>
            <a:r>
              <a:rPr lang="en-US" sz="2400" u="sng" dirty="0" smtClean="0"/>
              <a:t>tail</a:t>
            </a:r>
            <a:r>
              <a:rPr lang="en-US" sz="2400" dirty="0" smtClean="0"/>
              <a:t> to the left.</a:t>
            </a:r>
          </a:p>
          <a:p>
            <a:r>
              <a:rPr lang="en-US" sz="2400" u="sng" dirty="0" smtClean="0"/>
              <a:t>Right-skewed</a:t>
            </a:r>
            <a:r>
              <a:rPr lang="en-US" sz="2400" dirty="0" smtClean="0"/>
              <a:t> means that the data has a </a:t>
            </a:r>
            <a:r>
              <a:rPr lang="en-US" sz="2400" u="sng" dirty="0" smtClean="0"/>
              <a:t>tail</a:t>
            </a:r>
            <a:r>
              <a:rPr lang="en-US" sz="2400" dirty="0" smtClean="0"/>
              <a:t> to the right.</a:t>
            </a:r>
          </a:p>
          <a:p>
            <a:endParaRPr lang="en-US" sz="2400" i="1" dirty="0"/>
          </a:p>
          <a:p>
            <a:r>
              <a:rPr lang="en-US" sz="2400" i="1" dirty="0" smtClean="0"/>
              <a:t>When data is skewed, you need to use the median as a better measure of center to eliminate the impact of the tail. </a:t>
            </a:r>
            <a:endParaRPr lang="en-US" sz="2400" dirty="0"/>
          </a:p>
          <a:p>
            <a:endParaRPr lang="en-US" sz="2400" dirty="0"/>
          </a:p>
          <a:p>
            <a:r>
              <a:rPr lang="en-US" sz="2400" dirty="0" smtClean="0"/>
              <a:t>Since the median is a better measure of center, we also need a different measure of variability: the </a:t>
            </a:r>
          </a:p>
          <a:p>
            <a:r>
              <a:rPr lang="en-US" sz="2400" u="sng" dirty="0" smtClean="0"/>
              <a:t>Interquartile Range</a:t>
            </a:r>
            <a:r>
              <a:rPr lang="en-US" sz="2400" dirty="0" smtClean="0"/>
              <a:t> - defines the length of the interval where 50% of the data falls. (3</a:t>
            </a:r>
            <a:r>
              <a:rPr lang="en-US" sz="2400" baseline="30000" dirty="0" smtClean="0"/>
              <a:t>rd</a:t>
            </a:r>
            <a:r>
              <a:rPr lang="en-US" sz="2400" dirty="0" smtClean="0"/>
              <a:t>/upper quartile - 1</a:t>
            </a:r>
            <a:r>
              <a:rPr lang="en-US" sz="2400" baseline="30000" dirty="0" smtClean="0"/>
              <a:t>st</a:t>
            </a:r>
            <a:r>
              <a:rPr lang="en-US" sz="2400" dirty="0" smtClean="0"/>
              <a:t>/lower quartile)</a:t>
            </a:r>
          </a:p>
          <a:p>
            <a:endParaRPr lang="en-US" sz="2400" u="sng" dirty="0" smtClean="0"/>
          </a:p>
          <a:p>
            <a:r>
              <a:rPr lang="en-US" sz="2400" u="sng" dirty="0" smtClean="0"/>
              <a:t>Outliers</a:t>
            </a:r>
            <a:r>
              <a:rPr lang="en-US" sz="2400" dirty="0" smtClean="0"/>
              <a:t> - data that falls more than 1.5xIQR from the nearest quartile. Indicated on the box plot with a *</a:t>
            </a:r>
            <a:endParaRPr lang="en-US" sz="2400" u="sng" dirty="0" smtClean="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1316906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7160"/>
            <a:ext cx="8229600" cy="990600"/>
          </a:xfrm>
        </p:spPr>
        <p:txBody>
          <a:bodyPr>
            <a:normAutofit/>
          </a:bodyPr>
          <a:lstStyle/>
          <a:p>
            <a:r>
              <a:rPr lang="en-US" dirty="0" smtClean="0"/>
              <a:t>Box Plots - again</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p:nvPr/>
        </p:nvPicPr>
        <p:blipFill rotWithShape="1">
          <a:blip r:embed="rId2"/>
          <a:srcRect t="9962" b="14708"/>
          <a:stretch/>
        </p:blipFill>
        <p:spPr bwMode="auto">
          <a:xfrm>
            <a:off x="343276" y="938988"/>
            <a:ext cx="8616214" cy="450107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093980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Exit ticket #5-6</a:t>
            </a:r>
          </a:p>
          <a:p>
            <a:r>
              <a:rPr lang="en-US" dirty="0" smtClean="0"/>
              <a:t>Classwork7   #1-17</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err="1"/>
              <a:t>KhanAcademy</a:t>
            </a:r>
            <a:endParaRPr lang="en-US" dirty="0"/>
          </a:p>
          <a:p>
            <a:r>
              <a:rPr lang="en-US" dirty="0"/>
              <a:t>“Play” with the graphing calculator TOOLS</a:t>
            </a:r>
          </a:p>
          <a:p>
            <a:r>
              <a:rPr lang="en-US" dirty="0"/>
              <a:t>Crossing the River </a:t>
            </a:r>
            <a:r>
              <a:rPr lang="en-US" dirty="0" smtClean="0"/>
              <a:t>problem</a:t>
            </a:r>
          </a:p>
          <a:p>
            <a:r>
              <a:rPr lang="en-US" dirty="0" smtClean="0"/>
              <a:t>Folder organize</a:t>
            </a:r>
          </a:p>
          <a:p>
            <a:r>
              <a:rPr lang="en-US" dirty="0" smtClean="0"/>
              <a:t>Note sheet</a:t>
            </a:r>
            <a:endParaRPr lang="en-US" dirty="0"/>
          </a:p>
          <a:p>
            <a:r>
              <a:rPr lang="en-US" dirty="0"/>
              <a:t>Inky puzzles</a:t>
            </a:r>
          </a:p>
          <a:p>
            <a:endParaRPr lang="en-US" dirty="0" smtClean="0"/>
          </a:p>
          <a:p>
            <a:endParaRPr lang="en-US" dirty="0"/>
          </a:p>
        </p:txBody>
      </p:sp>
    </p:spTree>
    <p:extLst>
      <p:ext uri="{BB962C8B-B14F-4D97-AF65-F5344CB8AC3E}">
        <p14:creationId xmlns:p14="http://schemas.microsoft.com/office/powerpoint/2010/main" val="2151178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8</a:t>
            </a:r>
            <a:endParaRPr lang="en-US" dirty="0"/>
          </a:p>
        </p:txBody>
      </p:sp>
      <p:sp>
        <p:nvSpPr>
          <p:cNvPr id="3" name="Subtitle 2"/>
          <p:cNvSpPr>
            <a:spLocks noGrp="1"/>
          </p:cNvSpPr>
          <p:nvPr>
            <p:ph type="subTitle" idx="1"/>
          </p:nvPr>
        </p:nvSpPr>
        <p:spPr/>
        <p:txBody>
          <a:bodyPr/>
          <a:lstStyle/>
          <a:p>
            <a:r>
              <a:rPr lang="en-US" dirty="0" smtClean="0"/>
              <a:t>Intro, classwork</a:t>
            </a:r>
            <a:endParaRPr lang="en-US" dirty="0"/>
          </a:p>
        </p:txBody>
      </p:sp>
    </p:spTree>
    <p:extLst>
      <p:ext uri="{BB962C8B-B14F-4D97-AF65-F5344CB8AC3E}">
        <p14:creationId xmlns:p14="http://schemas.microsoft.com/office/powerpoint/2010/main" val="240098906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Intro</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428731" y="1121266"/>
            <a:ext cx="4213119" cy="2499723"/>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4641850" y="1121267"/>
            <a:ext cx="4060183" cy="2499722"/>
          </a:xfrm>
          <a:prstGeom prst="rect">
            <a:avLst/>
          </a:prstGeom>
          <a:noFill/>
          <a:ln w="9525">
            <a:noFill/>
            <a:miter lim="800000"/>
            <a:headEnd/>
            <a:tailEnd/>
          </a:ln>
        </p:spPr>
      </p:pic>
      <p:sp>
        <p:nvSpPr>
          <p:cNvPr id="10" name="TextBox 9"/>
          <p:cNvSpPr txBox="1"/>
          <p:nvPr/>
        </p:nvSpPr>
        <p:spPr>
          <a:xfrm>
            <a:off x="428731" y="4307433"/>
            <a:ext cx="8393448" cy="1200328"/>
          </a:xfrm>
          <a:prstGeom prst="rect">
            <a:avLst/>
          </a:prstGeom>
          <a:noFill/>
        </p:spPr>
        <p:txBody>
          <a:bodyPr wrap="square" rtlCol="0">
            <a:spAutoFit/>
          </a:bodyPr>
          <a:lstStyle/>
          <a:p>
            <a:pPr marL="285750" indent="-285750">
              <a:buFont typeface="Arial"/>
              <a:buChar char="•"/>
            </a:pPr>
            <a:r>
              <a:rPr lang="en-US" sz="2400" dirty="0" smtClean="0"/>
              <a:t>What percent of people are younger than 5?</a:t>
            </a:r>
          </a:p>
          <a:p>
            <a:pPr marL="285750" indent="-285750">
              <a:buFont typeface="Arial"/>
              <a:buChar char="•"/>
            </a:pPr>
            <a:r>
              <a:rPr lang="en-US" sz="2400" dirty="0" smtClean="0"/>
              <a:t>What ages are represented by the bars/intervals?</a:t>
            </a:r>
          </a:p>
          <a:p>
            <a:pPr marL="285750" indent="-285750">
              <a:buFont typeface="Arial"/>
              <a:buChar char="•"/>
            </a:pPr>
            <a:r>
              <a:rPr lang="en-US" sz="2400" dirty="0" smtClean="0"/>
              <a:t>What does the first bar mean in the US histogram?</a:t>
            </a:r>
          </a:p>
        </p:txBody>
      </p:sp>
    </p:spTree>
    <p:extLst>
      <p:ext uri="{BB962C8B-B14F-4D97-AF65-F5344CB8AC3E}">
        <p14:creationId xmlns:p14="http://schemas.microsoft.com/office/powerpoint/2010/main" val="1261355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smtClean="0"/>
              <a:t>Notes/Examples</a:t>
            </a:r>
            <a:endParaRPr lang="en-US" dirty="0"/>
          </a:p>
        </p:txBody>
      </p:sp>
      <p:sp>
        <p:nvSpPr>
          <p:cNvPr id="3" name="Content Placeholder 2"/>
          <p:cNvSpPr>
            <a:spLocks noGrp="1"/>
          </p:cNvSpPr>
          <p:nvPr>
            <p:ph idx="1"/>
          </p:nvPr>
        </p:nvSpPr>
        <p:spPr>
          <a:xfrm>
            <a:off x="247815" y="884850"/>
            <a:ext cx="8673538" cy="5527825"/>
          </a:xfrm>
        </p:spPr>
        <p:txBody>
          <a:bodyPr>
            <a:normAutofit/>
          </a:bodyPr>
          <a:lstStyle/>
          <a:p>
            <a:pPr marL="0" lvl="0" indent="0">
              <a:buNone/>
            </a:pPr>
            <a:r>
              <a:rPr lang="en-US" sz="2800" u="sng" dirty="0" smtClean="0"/>
              <a:t>Histogram</a:t>
            </a:r>
            <a:r>
              <a:rPr lang="en-US" sz="2800" dirty="0" smtClean="0"/>
              <a:t>: </a:t>
            </a:r>
            <a:r>
              <a:rPr lang="en-US" sz="2800" dirty="0"/>
              <a:t>A graph of data that groups the data </a:t>
            </a:r>
            <a:r>
              <a:rPr lang="en-US" sz="2800" dirty="0" smtClean="0"/>
              <a:t>	based </a:t>
            </a:r>
            <a:r>
              <a:rPr lang="en-US" sz="2800" dirty="0"/>
              <a:t>on intervals and represents the data in </a:t>
            </a:r>
            <a:r>
              <a:rPr lang="en-US" sz="2800" dirty="0" smtClean="0"/>
              <a:t>	each </a:t>
            </a:r>
            <a:r>
              <a:rPr lang="en-US" sz="2800" dirty="0"/>
              <a:t>interval by a bar.</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r>
              <a:rPr lang="en-US" sz="2800" dirty="0" smtClean="0"/>
              <a:t>Similar to a bar graphs, but bars represent a range of numerical values rather than categorical.</a:t>
            </a:r>
          </a:p>
          <a:p>
            <a:pPr marL="0" indent="0">
              <a:buNone/>
            </a:pPr>
            <a:endParaRPr lang="en-US" sz="28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120928" y="2168538"/>
            <a:ext cx="4523622" cy="3154761"/>
          </a:xfrm>
          <a:prstGeom prst="rect">
            <a:avLst/>
          </a:prstGeom>
          <a:noFill/>
          <a:ln w="9525">
            <a:noFill/>
            <a:miter lim="800000"/>
            <a:headEnd/>
            <a:tailEnd/>
          </a:ln>
        </p:spPr>
      </p:pic>
    </p:spTree>
    <p:extLst>
      <p:ext uri="{BB962C8B-B14F-4D97-AF65-F5344CB8AC3E}">
        <p14:creationId xmlns:p14="http://schemas.microsoft.com/office/powerpoint/2010/main" val="328115562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67"/>
            <a:ext cx="8229600" cy="990600"/>
          </a:xfrm>
        </p:spPr>
        <p:txBody>
          <a:bodyPr/>
          <a:lstStyle/>
          <a:p>
            <a:r>
              <a:rPr lang="en-US" dirty="0" smtClean="0"/>
              <a:t>Intro</a:t>
            </a:r>
            <a:endParaRPr lang="en-US" dirty="0"/>
          </a:p>
        </p:txBody>
      </p:sp>
      <p:pic>
        <p:nvPicPr>
          <p:cNvPr id="5" name="Picture 4"/>
          <p:cNvPicPr/>
          <p:nvPr/>
        </p:nvPicPr>
        <p:blipFill>
          <a:blip r:embed="rId2"/>
          <a:srcRect/>
          <a:stretch>
            <a:fillRect/>
          </a:stretch>
        </p:blipFill>
        <p:spPr bwMode="auto">
          <a:xfrm>
            <a:off x="1513630" y="366179"/>
            <a:ext cx="7007754" cy="3786804"/>
          </a:xfrm>
          <a:prstGeom prst="rect">
            <a:avLst/>
          </a:prstGeom>
          <a:noFill/>
          <a:ln w="9525">
            <a:noFill/>
            <a:miter lim="800000"/>
            <a:headEnd/>
            <a:tailEnd/>
          </a:ln>
        </p:spPr>
      </p:pic>
      <p:sp>
        <p:nvSpPr>
          <p:cNvPr id="6" name="TextBox 5"/>
          <p:cNvSpPr txBox="1"/>
          <p:nvPr/>
        </p:nvSpPr>
        <p:spPr>
          <a:xfrm>
            <a:off x="428731" y="4805105"/>
            <a:ext cx="8393448" cy="1938992"/>
          </a:xfrm>
          <a:prstGeom prst="rect">
            <a:avLst/>
          </a:prstGeom>
          <a:noFill/>
        </p:spPr>
        <p:txBody>
          <a:bodyPr wrap="square" rtlCol="0">
            <a:spAutoFit/>
          </a:bodyPr>
          <a:lstStyle/>
          <a:p>
            <a:pPr marL="285750" indent="-285750">
              <a:buFont typeface="Arial"/>
              <a:buChar char="•"/>
            </a:pPr>
            <a:r>
              <a:rPr lang="en-US" sz="2400" dirty="0" smtClean="0"/>
              <a:t>What information is displayed in a box plot?</a:t>
            </a:r>
          </a:p>
          <a:p>
            <a:pPr marL="285750" indent="-285750">
              <a:buFont typeface="Arial"/>
              <a:buChar char="•"/>
            </a:pPr>
            <a:r>
              <a:rPr lang="en-US" sz="2400" dirty="0" smtClean="0"/>
              <a:t>What does the * represent?</a:t>
            </a:r>
          </a:p>
          <a:p>
            <a:pPr marL="285750" indent="-285750">
              <a:buFont typeface="Arial"/>
              <a:buChar char="•"/>
            </a:pPr>
            <a:r>
              <a:rPr lang="en-US" sz="2400" dirty="0" smtClean="0"/>
              <a:t>Can we find this information in the histogram?</a:t>
            </a:r>
          </a:p>
          <a:p>
            <a:pPr marL="285750" indent="-285750">
              <a:buFont typeface="Arial"/>
              <a:buChar char="•"/>
            </a:pPr>
            <a:r>
              <a:rPr lang="en-US" sz="2400" dirty="0" smtClean="0">
                <a:solidFill>
                  <a:srgbClr val="3366FF"/>
                </a:solidFill>
              </a:rPr>
              <a:t>The box plot is based on a a sample, histogram on whole population!</a:t>
            </a:r>
          </a:p>
        </p:txBody>
      </p:sp>
    </p:spTree>
    <p:extLst>
      <p:ext uri="{BB962C8B-B14F-4D97-AF65-F5344CB8AC3E}">
        <p14:creationId xmlns:p14="http://schemas.microsoft.com/office/powerpoint/2010/main" val="419266450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Classwork8 #1-16</a:t>
            </a:r>
          </a:p>
          <a:p>
            <a:r>
              <a:rPr lang="en-US" dirty="0" smtClean="0"/>
              <a:t>Complete all </a:t>
            </a:r>
            <a:r>
              <a:rPr lang="en-US" dirty="0" err="1" smtClean="0"/>
              <a:t>cw</a:t>
            </a:r>
            <a:r>
              <a:rPr lang="en-US" dirty="0" smtClean="0"/>
              <a:t>/</a:t>
            </a:r>
            <a:r>
              <a:rPr lang="en-US" dirty="0" err="1" smtClean="0"/>
              <a:t>hw</a:t>
            </a:r>
            <a:r>
              <a:rPr lang="en-US" dirty="0" smtClean="0"/>
              <a:t> 1-8</a:t>
            </a:r>
            <a:endParaRPr lang="en-US" dirty="0"/>
          </a:p>
          <a:p>
            <a:pPr marL="0" indent="0">
              <a:buNone/>
            </a:pPr>
            <a:endParaRPr lang="en-US" dirty="0" smtClean="0"/>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err="1"/>
              <a:t>KhanAcademy</a:t>
            </a:r>
            <a:endParaRPr lang="en-US" dirty="0"/>
          </a:p>
          <a:p>
            <a:r>
              <a:rPr lang="en-US" dirty="0"/>
              <a:t>“Play” with the graphing calculator TOOLS</a:t>
            </a:r>
          </a:p>
          <a:p>
            <a:r>
              <a:rPr lang="en-US" dirty="0"/>
              <a:t>Crossing the River problem</a:t>
            </a:r>
          </a:p>
          <a:p>
            <a:r>
              <a:rPr lang="en-US" dirty="0"/>
              <a:t>Folder organize</a:t>
            </a:r>
          </a:p>
          <a:p>
            <a:r>
              <a:rPr lang="en-US" dirty="0"/>
              <a:t>Note sheet</a:t>
            </a:r>
          </a:p>
          <a:p>
            <a:r>
              <a:rPr lang="en-US" dirty="0"/>
              <a:t>Inky puzzles</a:t>
            </a:r>
          </a:p>
          <a:p>
            <a:endParaRPr lang="en-US" dirty="0" smtClean="0"/>
          </a:p>
          <a:p>
            <a:endParaRPr lang="en-US" dirty="0"/>
          </a:p>
        </p:txBody>
      </p:sp>
    </p:spTree>
    <p:extLst>
      <p:ext uri="{BB962C8B-B14F-4D97-AF65-F5344CB8AC3E}">
        <p14:creationId xmlns:p14="http://schemas.microsoft.com/office/powerpoint/2010/main" val="26006505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smtClean="0"/>
              <a:t>Notes/Examples</a:t>
            </a:r>
            <a:endParaRPr lang="en-US" dirty="0"/>
          </a:p>
        </p:txBody>
      </p:sp>
      <p:sp>
        <p:nvSpPr>
          <p:cNvPr id="3" name="Content Placeholder 2"/>
          <p:cNvSpPr>
            <a:spLocks noGrp="1"/>
          </p:cNvSpPr>
          <p:nvPr>
            <p:ph idx="1"/>
          </p:nvPr>
        </p:nvSpPr>
        <p:spPr>
          <a:xfrm>
            <a:off x="247815" y="884850"/>
            <a:ext cx="8673538" cy="5527825"/>
          </a:xfrm>
        </p:spPr>
        <p:txBody>
          <a:bodyPr>
            <a:normAutofit/>
          </a:bodyPr>
          <a:lstStyle/>
          <a:p>
            <a:pPr marL="0" lvl="0" indent="0">
              <a:buNone/>
            </a:pPr>
            <a:r>
              <a:rPr lang="en-US" sz="2800" u="sng" dirty="0" smtClean="0"/>
              <a:t>Box (and Whisker) Plot</a:t>
            </a:r>
            <a:r>
              <a:rPr lang="en-US" sz="2800" dirty="0" smtClean="0"/>
              <a:t>: A </a:t>
            </a:r>
            <a:r>
              <a:rPr lang="en-US" sz="2800" dirty="0"/>
              <a:t>graph that provides a </a:t>
            </a:r>
            <a:r>
              <a:rPr lang="en-US" sz="2800" dirty="0" smtClean="0"/>
              <a:t>	picture </a:t>
            </a:r>
            <a:r>
              <a:rPr lang="en-US" sz="2800" dirty="0"/>
              <a:t>of the data ordered and divided into four </a:t>
            </a:r>
            <a:r>
              <a:rPr lang="en-US" sz="2800" dirty="0" smtClean="0"/>
              <a:t>	intervals </a:t>
            </a:r>
            <a:r>
              <a:rPr lang="en-US" sz="2800" dirty="0"/>
              <a:t>that each contains </a:t>
            </a:r>
            <a:r>
              <a:rPr lang="en-US" sz="2800" i="1" dirty="0" smtClean="0"/>
              <a:t>25</a:t>
            </a:r>
            <a:r>
              <a:rPr lang="en-US" sz="2800" i="1" dirty="0"/>
              <a:t>%</a:t>
            </a:r>
            <a:r>
              <a:rPr lang="en-US" sz="2800" dirty="0"/>
              <a:t> </a:t>
            </a:r>
            <a:r>
              <a:rPr lang="en-US" sz="2800" dirty="0" smtClean="0"/>
              <a:t>of </a:t>
            </a:r>
            <a:r>
              <a:rPr lang="en-US" sz="2800" dirty="0"/>
              <a:t>the </a:t>
            </a:r>
            <a:r>
              <a:rPr lang="en-US" sz="2800" dirty="0" smtClean="0"/>
              <a:t>data</a:t>
            </a:r>
          </a:p>
          <a:p>
            <a:pPr marL="0" lvl="0" indent="0">
              <a:buNone/>
            </a:pPr>
            <a:endParaRPr lang="en-US" sz="2800" dirty="0"/>
          </a:p>
          <a:p>
            <a:pPr marL="0" lvl="0" indent="0">
              <a:buNone/>
            </a:pPr>
            <a:endParaRPr lang="en-US" sz="2800" dirty="0" smtClean="0"/>
          </a:p>
          <a:p>
            <a:pPr marL="0" lvl="0" indent="0">
              <a:buNone/>
            </a:pPr>
            <a:endParaRPr lang="en-US" sz="2800" dirty="0"/>
          </a:p>
          <a:p>
            <a:pPr marL="0" lvl="0" indent="0">
              <a:buNone/>
            </a:pPr>
            <a:endParaRPr lang="en-US" sz="2800" dirty="0" smtClean="0"/>
          </a:p>
          <a:p>
            <a:pPr marL="0" lvl="0" indent="0">
              <a:buNone/>
            </a:pPr>
            <a:endParaRPr lang="en-US" sz="2800" dirty="0"/>
          </a:p>
          <a:p>
            <a:pPr marL="0" lvl="0" indent="0">
              <a:buNone/>
            </a:pPr>
            <a:endParaRPr lang="en-US" sz="2800" dirty="0" smtClean="0"/>
          </a:p>
          <a:p>
            <a:pPr marL="0" lvl="0" indent="0">
              <a:buNone/>
            </a:pPr>
            <a:r>
              <a:rPr lang="en-US" sz="2800" dirty="0" smtClean="0"/>
              <a:t>Need to calculate </a:t>
            </a:r>
            <a:r>
              <a:rPr lang="en-US" sz="2800" u="sng" dirty="0" smtClean="0"/>
              <a:t>median</a:t>
            </a:r>
            <a:r>
              <a:rPr lang="en-US" sz="2800" dirty="0" smtClean="0"/>
              <a:t>, </a:t>
            </a:r>
            <a:r>
              <a:rPr lang="en-US" sz="2800" u="sng" dirty="0" smtClean="0"/>
              <a:t>1</a:t>
            </a:r>
            <a:r>
              <a:rPr lang="en-US" sz="2800" u="sng" baseline="30000" dirty="0" smtClean="0"/>
              <a:t>st</a:t>
            </a:r>
            <a:r>
              <a:rPr lang="en-US" sz="2800" u="sng" dirty="0" smtClean="0"/>
              <a:t> quartile</a:t>
            </a:r>
            <a:r>
              <a:rPr lang="en-US" sz="2800" dirty="0" smtClean="0"/>
              <a:t> (median of lower half), and </a:t>
            </a:r>
            <a:r>
              <a:rPr lang="en-US" sz="2800" u="sng" dirty="0" smtClean="0"/>
              <a:t>3</a:t>
            </a:r>
            <a:r>
              <a:rPr lang="en-US" sz="2800" u="sng" baseline="30000" dirty="0" smtClean="0"/>
              <a:t>rd</a:t>
            </a:r>
            <a:r>
              <a:rPr lang="en-US" sz="2800" u="sng" dirty="0" smtClean="0"/>
              <a:t> quartile</a:t>
            </a:r>
            <a:r>
              <a:rPr lang="en-US" sz="2800" dirty="0" smtClean="0"/>
              <a:t> (median of upper half).</a:t>
            </a: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p:txBody>
      </p:sp>
      <p:grpSp>
        <p:nvGrpSpPr>
          <p:cNvPr id="4" name="Group 3"/>
          <p:cNvGrpSpPr/>
          <p:nvPr/>
        </p:nvGrpSpPr>
        <p:grpSpPr>
          <a:xfrm>
            <a:off x="1635884" y="2447355"/>
            <a:ext cx="5550761" cy="2376608"/>
            <a:chOff x="1635885" y="2863071"/>
            <a:chExt cx="4962200" cy="1805991"/>
          </a:xfrm>
        </p:grpSpPr>
        <p:pic>
          <p:nvPicPr>
            <p:cNvPr id="6" name="Picture 5"/>
            <p:cNvPicPr/>
            <p:nvPr/>
          </p:nvPicPr>
          <p:blipFill rotWithShape="1">
            <a:blip r:embed="rId2"/>
            <a:srcRect t="84988" b="1"/>
            <a:stretch/>
          </p:blipFill>
          <p:spPr bwMode="auto">
            <a:xfrm>
              <a:off x="1635885" y="4120221"/>
              <a:ext cx="4962200" cy="548841"/>
            </a:xfrm>
            <a:prstGeom prst="rect">
              <a:avLst/>
            </a:prstGeom>
            <a:noFill/>
            <a:ln w="9525">
              <a:noFill/>
              <a:miter lim="800000"/>
              <a:headEnd/>
              <a:tailEnd/>
            </a:ln>
          </p:spPr>
        </p:pic>
        <p:pic>
          <p:nvPicPr>
            <p:cNvPr id="7" name="Picture 6"/>
            <p:cNvPicPr/>
            <p:nvPr/>
          </p:nvPicPr>
          <p:blipFill rotWithShape="1">
            <a:blip r:embed="rId2"/>
            <a:srcRect t="33726" b="35703"/>
            <a:stretch/>
          </p:blipFill>
          <p:spPr bwMode="auto">
            <a:xfrm>
              <a:off x="1635885" y="2863071"/>
              <a:ext cx="4962200" cy="1117744"/>
            </a:xfrm>
            <a:prstGeom prst="rect">
              <a:avLst/>
            </a:prstGeom>
            <a:noFill/>
            <a:ln w="9525">
              <a:noFill/>
              <a:miter lim="800000"/>
              <a:headEnd/>
              <a:tailEnd/>
            </a:ln>
          </p:spPr>
        </p:pic>
      </p:grpSp>
      <p:sp>
        <p:nvSpPr>
          <p:cNvPr id="8" name="TextBox 7"/>
          <p:cNvSpPr txBox="1"/>
          <p:nvPr/>
        </p:nvSpPr>
        <p:spPr>
          <a:xfrm>
            <a:off x="944796" y="2524421"/>
            <a:ext cx="975773" cy="646331"/>
          </a:xfrm>
          <a:prstGeom prst="rect">
            <a:avLst/>
          </a:prstGeom>
          <a:noFill/>
        </p:spPr>
        <p:txBody>
          <a:bodyPr wrap="square" rtlCol="0">
            <a:spAutoFit/>
          </a:bodyPr>
          <a:lstStyle/>
          <a:p>
            <a:r>
              <a:rPr lang="en-US" dirty="0" smtClean="0"/>
              <a:t>Lowest number</a:t>
            </a:r>
            <a:endParaRPr lang="en-US" dirty="0"/>
          </a:p>
        </p:txBody>
      </p:sp>
      <p:sp>
        <p:nvSpPr>
          <p:cNvPr id="9" name="TextBox 8"/>
          <p:cNvSpPr txBox="1"/>
          <p:nvPr/>
        </p:nvSpPr>
        <p:spPr>
          <a:xfrm>
            <a:off x="6210872" y="2387130"/>
            <a:ext cx="975773" cy="646331"/>
          </a:xfrm>
          <a:prstGeom prst="rect">
            <a:avLst/>
          </a:prstGeom>
          <a:noFill/>
        </p:spPr>
        <p:txBody>
          <a:bodyPr wrap="square" rtlCol="0">
            <a:spAutoFit/>
          </a:bodyPr>
          <a:lstStyle/>
          <a:p>
            <a:r>
              <a:rPr lang="en-US" dirty="0" smtClean="0"/>
              <a:t>Highest number</a:t>
            </a:r>
            <a:endParaRPr lang="en-US" dirty="0"/>
          </a:p>
        </p:txBody>
      </p:sp>
      <p:sp>
        <p:nvSpPr>
          <p:cNvPr id="10" name="TextBox 9"/>
          <p:cNvSpPr txBox="1"/>
          <p:nvPr/>
        </p:nvSpPr>
        <p:spPr>
          <a:xfrm>
            <a:off x="1435461" y="3470870"/>
            <a:ext cx="975773" cy="646331"/>
          </a:xfrm>
          <a:prstGeom prst="rect">
            <a:avLst/>
          </a:prstGeom>
          <a:noFill/>
        </p:spPr>
        <p:txBody>
          <a:bodyPr wrap="square" rtlCol="0">
            <a:spAutoFit/>
          </a:bodyPr>
          <a:lstStyle/>
          <a:p>
            <a:r>
              <a:rPr lang="en-US" dirty="0" smtClean="0"/>
              <a:t>First quartile</a:t>
            </a:r>
            <a:endParaRPr lang="en-US" dirty="0"/>
          </a:p>
        </p:txBody>
      </p:sp>
      <p:sp>
        <p:nvSpPr>
          <p:cNvPr id="11" name="TextBox 10"/>
          <p:cNvSpPr txBox="1"/>
          <p:nvPr/>
        </p:nvSpPr>
        <p:spPr>
          <a:xfrm>
            <a:off x="4331790" y="3501546"/>
            <a:ext cx="975773" cy="646331"/>
          </a:xfrm>
          <a:prstGeom prst="rect">
            <a:avLst/>
          </a:prstGeom>
          <a:noFill/>
        </p:spPr>
        <p:txBody>
          <a:bodyPr wrap="square" rtlCol="0">
            <a:spAutoFit/>
          </a:bodyPr>
          <a:lstStyle/>
          <a:p>
            <a:r>
              <a:rPr lang="en-US" dirty="0" smtClean="0"/>
              <a:t>Third quartile</a:t>
            </a:r>
            <a:endParaRPr lang="en-US" dirty="0"/>
          </a:p>
        </p:txBody>
      </p:sp>
      <p:sp>
        <p:nvSpPr>
          <p:cNvPr id="13" name="TextBox 12"/>
          <p:cNvSpPr txBox="1"/>
          <p:nvPr/>
        </p:nvSpPr>
        <p:spPr>
          <a:xfrm>
            <a:off x="2535138" y="3113699"/>
            <a:ext cx="975773" cy="369332"/>
          </a:xfrm>
          <a:prstGeom prst="rect">
            <a:avLst/>
          </a:prstGeom>
          <a:noFill/>
        </p:spPr>
        <p:txBody>
          <a:bodyPr wrap="square" rtlCol="0">
            <a:spAutoFit/>
          </a:bodyPr>
          <a:lstStyle/>
          <a:p>
            <a:r>
              <a:rPr lang="en-US" dirty="0" smtClean="0"/>
              <a:t>Median</a:t>
            </a:r>
            <a:endParaRPr lang="en-US" dirty="0"/>
          </a:p>
        </p:txBody>
      </p:sp>
      <p:cxnSp>
        <p:nvCxnSpPr>
          <p:cNvPr id="15" name="Straight Arrow Connector 14"/>
          <p:cNvCxnSpPr/>
          <p:nvPr/>
        </p:nvCxnSpPr>
        <p:spPr>
          <a:xfrm>
            <a:off x="1807173" y="3033461"/>
            <a:ext cx="252792" cy="1372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6040500" y="3033461"/>
            <a:ext cx="325257" cy="1372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2059965" y="3655535"/>
            <a:ext cx="351269" cy="9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4135419" y="3655535"/>
            <a:ext cx="356235" cy="9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613573" y="3113699"/>
            <a:ext cx="247815" cy="247534"/>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21280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Classwork1 #1-15</a:t>
            </a:r>
          </a:p>
          <a:p>
            <a:pPr marL="0" indent="0">
              <a:buNone/>
            </a:pPr>
            <a:endParaRPr lang="en-US" dirty="0" smtClean="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Khan Academy</a:t>
            </a:r>
          </a:p>
          <a:p>
            <a:r>
              <a:rPr lang="en-US" dirty="0" smtClean="0"/>
              <a:t>Fluency practice</a:t>
            </a:r>
          </a:p>
          <a:p>
            <a:r>
              <a:rPr lang="en-US" dirty="0"/>
              <a:t>Reflection </a:t>
            </a:r>
            <a:r>
              <a:rPr lang="en-US" dirty="0" smtClean="0"/>
              <a:t>questions</a:t>
            </a:r>
          </a:p>
          <a:p>
            <a:endParaRPr lang="en-US" dirty="0" smtClean="0"/>
          </a:p>
          <a:p>
            <a:endParaRPr lang="en-US" dirty="0"/>
          </a:p>
        </p:txBody>
      </p:sp>
    </p:spTree>
    <p:extLst>
      <p:ext uri="{BB962C8B-B14F-4D97-AF65-F5344CB8AC3E}">
        <p14:creationId xmlns:p14="http://schemas.microsoft.com/office/powerpoint/2010/main" val="1663327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04" y="115170"/>
            <a:ext cx="8229600" cy="990600"/>
          </a:xfrm>
        </p:spPr>
        <p:txBody>
          <a:bodyPr/>
          <a:lstStyle/>
          <a:p>
            <a:r>
              <a:rPr lang="en-US" dirty="0" smtClean="0"/>
              <a:t>Reflection Questions</a:t>
            </a:r>
            <a:endParaRPr lang="en-US" dirty="0"/>
          </a:p>
        </p:txBody>
      </p:sp>
      <p:sp>
        <p:nvSpPr>
          <p:cNvPr id="3" name="Content Placeholder 2"/>
          <p:cNvSpPr>
            <a:spLocks noGrp="1"/>
          </p:cNvSpPr>
          <p:nvPr>
            <p:ph idx="1"/>
          </p:nvPr>
        </p:nvSpPr>
        <p:spPr>
          <a:xfrm>
            <a:off x="193903" y="1011579"/>
            <a:ext cx="8727449" cy="5478543"/>
          </a:xfrm>
        </p:spPr>
        <p:txBody>
          <a:bodyPr>
            <a:normAutofit fontScale="92500" lnSpcReduction="10000"/>
          </a:bodyPr>
          <a:lstStyle/>
          <a:p>
            <a:pPr lvl="0"/>
            <a:r>
              <a:rPr lang="en-US" dirty="0"/>
              <a:t>What are reasons that a scheduled airline flight might be delayed? </a:t>
            </a:r>
            <a:endParaRPr lang="en-US" dirty="0" smtClean="0"/>
          </a:p>
          <a:p>
            <a:pPr marL="0" lvl="0" indent="0">
              <a:buNone/>
            </a:pPr>
            <a:endParaRPr lang="en-US" dirty="0"/>
          </a:p>
          <a:p>
            <a:pPr lvl="0"/>
            <a:r>
              <a:rPr lang="en-US" dirty="0"/>
              <a:t>What are some of the favorite television shows of the students in your class?  List some of the most memorable commercials that are shown during those shows.  In your opinion, do the commercials connect with the viewers</a:t>
            </a:r>
            <a:r>
              <a:rPr lang="en-US" dirty="0" smtClean="0"/>
              <a:t>?</a:t>
            </a:r>
          </a:p>
          <a:p>
            <a:pPr marL="0" lvl="0" indent="0">
              <a:buNone/>
            </a:pPr>
            <a:endParaRPr lang="en-US" dirty="0"/>
          </a:p>
          <a:p>
            <a:pPr lvl="0"/>
            <a:r>
              <a:rPr lang="en-US" dirty="0"/>
              <a:t>You walk into a store.  You estimate that most of the customers are between fifty and sixty years old.  What kind of store do you think it is</a:t>
            </a:r>
            <a:r>
              <a:rPr lang="en-US" dirty="0" smtClean="0"/>
              <a:t>?</a:t>
            </a:r>
          </a:p>
          <a:p>
            <a:pPr lvl="0"/>
            <a:endParaRPr lang="en-US" dirty="0"/>
          </a:p>
          <a:p>
            <a:pPr lvl="0"/>
            <a:r>
              <a:rPr lang="en-US" dirty="0"/>
              <a:t>If you asked students in your class how many pets they owned, what do you think would be a typical value</a:t>
            </a:r>
            <a:r>
              <a:rPr lang="en-US" dirty="0" smtClean="0"/>
              <a:t>?</a:t>
            </a:r>
          </a:p>
          <a:p>
            <a:pPr marL="0" lvl="0" indent="0">
              <a:buNone/>
            </a:pPr>
            <a:endParaRPr lang="en-US" dirty="0"/>
          </a:p>
          <a:p>
            <a:pPr lvl="0"/>
            <a:r>
              <a:rPr lang="en-US" dirty="0"/>
              <a:t>You are selected to take a trip to Kenya.  Do you think you will meet several people ninety or older?  Why or why not?</a:t>
            </a:r>
          </a:p>
          <a:p>
            <a:endParaRPr lang="en-US" dirty="0"/>
          </a:p>
        </p:txBody>
      </p:sp>
    </p:spTree>
    <p:extLst>
      <p:ext uri="{BB962C8B-B14F-4D97-AF65-F5344CB8AC3E}">
        <p14:creationId xmlns:p14="http://schemas.microsoft.com/office/powerpoint/2010/main" val="321791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a:t>
            </a:r>
            <a:endParaRPr lang="en-US" dirty="0"/>
          </a:p>
        </p:txBody>
      </p:sp>
      <p:sp>
        <p:nvSpPr>
          <p:cNvPr id="3" name="Subtitle 2"/>
          <p:cNvSpPr>
            <a:spLocks noGrp="1"/>
          </p:cNvSpPr>
          <p:nvPr>
            <p:ph type="subTitle" idx="1"/>
          </p:nvPr>
        </p:nvSpPr>
        <p:spPr/>
        <p:txBody>
          <a:bodyPr/>
          <a:lstStyle/>
          <a:p>
            <a:r>
              <a:rPr lang="en-US" dirty="0" smtClean="0"/>
              <a:t>Modeling, Notes, Intro/Overview, Classwork</a:t>
            </a:r>
            <a:endParaRPr lang="en-US" dirty="0"/>
          </a:p>
        </p:txBody>
      </p:sp>
    </p:spTree>
    <p:extLst>
      <p:ext uri="{BB962C8B-B14F-4D97-AF65-F5344CB8AC3E}">
        <p14:creationId xmlns:p14="http://schemas.microsoft.com/office/powerpoint/2010/main" val="8923060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1225</TotalTime>
  <Words>2102</Words>
  <Application>Microsoft Macintosh PowerPoint</Application>
  <PresentationFormat>On-screen Show (4:3)</PresentationFormat>
  <Paragraphs>308</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Clarity</vt:lpstr>
      <vt:lpstr>Equation</vt:lpstr>
      <vt:lpstr>Lesson 1</vt:lpstr>
      <vt:lpstr>Module 2: Descriptive Statistics</vt:lpstr>
      <vt:lpstr>Notes</vt:lpstr>
      <vt:lpstr>Notes/Examples</vt:lpstr>
      <vt:lpstr>Notes/Examples</vt:lpstr>
      <vt:lpstr>Notes/Examples</vt:lpstr>
      <vt:lpstr>Workshop</vt:lpstr>
      <vt:lpstr>Reflection Questions</vt:lpstr>
      <vt:lpstr>Lesson 2</vt:lpstr>
      <vt:lpstr>Modeling Cycle</vt:lpstr>
      <vt:lpstr>Intro/Overview</vt:lpstr>
      <vt:lpstr>Intro/Overview</vt:lpstr>
      <vt:lpstr>Intro/Overview</vt:lpstr>
      <vt:lpstr>Workshop</vt:lpstr>
      <vt:lpstr>Summary/Notes</vt:lpstr>
      <vt:lpstr>Lesson 3</vt:lpstr>
      <vt:lpstr>Example</vt:lpstr>
      <vt:lpstr>Example, continued</vt:lpstr>
      <vt:lpstr>Example, continued</vt:lpstr>
      <vt:lpstr>Workshop</vt:lpstr>
      <vt:lpstr>Summary/Notes</vt:lpstr>
      <vt:lpstr>Lesson 4</vt:lpstr>
      <vt:lpstr>Warm Up</vt:lpstr>
      <vt:lpstr>Example</vt:lpstr>
      <vt:lpstr>Notes</vt:lpstr>
      <vt:lpstr>Workshop</vt:lpstr>
      <vt:lpstr>Formally Estimating Mean from a Histogram</vt:lpstr>
      <vt:lpstr>Lesson 5</vt:lpstr>
      <vt:lpstr>Example</vt:lpstr>
      <vt:lpstr>Notes - Standard Deviation</vt:lpstr>
      <vt:lpstr>Example/Notes - Standard Deviation</vt:lpstr>
      <vt:lpstr>Workshop</vt:lpstr>
      <vt:lpstr>Closing</vt:lpstr>
      <vt:lpstr>Notes - Standard Deviation</vt:lpstr>
      <vt:lpstr>Lesson 6</vt:lpstr>
      <vt:lpstr>Warm Up</vt:lpstr>
      <vt:lpstr>Wow, isn’t technology nice?</vt:lpstr>
      <vt:lpstr>Classwork Clarification</vt:lpstr>
      <vt:lpstr>Workshop</vt:lpstr>
      <vt:lpstr>Summary</vt:lpstr>
      <vt:lpstr>Lesson 7</vt:lpstr>
      <vt:lpstr>Warm Up</vt:lpstr>
      <vt:lpstr>Opening</vt:lpstr>
      <vt:lpstr>Opening</vt:lpstr>
      <vt:lpstr>Notes: Skewed Data</vt:lpstr>
      <vt:lpstr>Box Plots - again</vt:lpstr>
      <vt:lpstr>Workshop</vt:lpstr>
      <vt:lpstr>Lesson 8</vt:lpstr>
      <vt:lpstr>Intro</vt:lpstr>
      <vt:lpstr>Intro</vt:lpstr>
      <vt:lpstr>Workshop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Plocher</dc:creator>
  <cp:lastModifiedBy>Steve Plocher</cp:lastModifiedBy>
  <cp:revision>173</cp:revision>
  <dcterms:created xsi:type="dcterms:W3CDTF">2017-09-23T20:54:56Z</dcterms:created>
  <dcterms:modified xsi:type="dcterms:W3CDTF">2018-11-15T02:20:02Z</dcterms:modified>
</cp:coreProperties>
</file>