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9" r:id="rId2"/>
    <p:sldId id="323" r:id="rId3"/>
    <p:sldId id="359" r:id="rId4"/>
    <p:sldId id="274" r:id="rId5"/>
    <p:sldId id="270" r:id="rId6"/>
    <p:sldId id="327" r:id="rId7"/>
    <p:sldId id="277" r:id="rId8"/>
    <p:sldId id="328" r:id="rId9"/>
    <p:sldId id="360" r:id="rId10"/>
    <p:sldId id="329" r:id="rId11"/>
    <p:sldId id="280" r:id="rId12"/>
    <p:sldId id="333" r:id="rId13"/>
    <p:sldId id="335" r:id="rId14"/>
    <p:sldId id="334" r:id="rId15"/>
    <p:sldId id="278" r:id="rId16"/>
    <p:sldId id="288" r:id="rId17"/>
    <p:sldId id="336" r:id="rId18"/>
    <p:sldId id="338" r:id="rId19"/>
    <p:sldId id="292" r:id="rId20"/>
    <p:sldId id="340" r:id="rId21"/>
    <p:sldId id="293" r:id="rId22"/>
    <p:sldId id="345" r:id="rId23"/>
    <p:sldId id="348" r:id="rId24"/>
    <p:sldId id="361" r:id="rId25"/>
    <p:sldId id="362" r:id="rId26"/>
    <p:sldId id="351" r:id="rId27"/>
    <p:sldId id="363" r:id="rId28"/>
    <p:sldId id="352" r:id="rId29"/>
    <p:sldId id="364" r:id="rId30"/>
    <p:sldId id="353" r:id="rId31"/>
    <p:sldId id="365" r:id="rId32"/>
    <p:sldId id="366" r:id="rId33"/>
    <p:sldId id="295" r:id="rId34"/>
    <p:sldId id="296" r:id="rId35"/>
    <p:sldId id="342" r:id="rId36"/>
    <p:sldId id="371" r:id="rId37"/>
    <p:sldId id="368" r:id="rId38"/>
    <p:sldId id="369" r:id="rId39"/>
    <p:sldId id="370" r:id="rId40"/>
    <p:sldId id="372" r:id="rId41"/>
    <p:sldId id="298" r:id="rId42"/>
    <p:sldId id="367" r:id="rId43"/>
    <p:sldId id="373" r:id="rId44"/>
    <p:sldId id="300" r:id="rId45"/>
    <p:sldId id="354" r:id="rId46"/>
    <p:sldId id="375" r:id="rId47"/>
    <p:sldId id="355" r:id="rId48"/>
    <p:sldId id="356" r:id="rId49"/>
    <p:sldId id="358" r:id="rId50"/>
    <p:sldId id="376" r:id="rId51"/>
    <p:sldId id="305" r:id="rId52"/>
    <p:sldId id="374" r:id="rId53"/>
    <p:sldId id="377" r:id="rId54"/>
    <p:sldId id="379" r:id="rId55"/>
    <p:sldId id="380" r:id="rId56"/>
    <p:sldId id="381" r:id="rId57"/>
    <p:sldId id="382" r:id="rId58"/>
    <p:sldId id="383" r:id="rId59"/>
    <p:sldId id="378" r:id="rId60"/>
    <p:sldId id="3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7"/>
    <p:restoredTop sz="94671"/>
  </p:normalViewPr>
  <p:slideViewPr>
    <p:cSldViewPr snapToGrid="0" snapToObjects="1">
      <p:cViewPr varScale="1">
        <p:scale>
          <a:sx n="104" d="100"/>
          <a:sy n="104" d="100"/>
        </p:scale>
        <p:origin x="15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January 30,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Wednesday, January 30,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January 30,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Wednesday, January 30,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January 30,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January 30,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January 30,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Wednesday, January 30,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January 30,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January 30,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January 30,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January 30,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www.wired.com/thisdayintech/2010/11/1110mars-climate-observer-report/"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emf"/><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8</a:t>
            </a:r>
          </a:p>
        </p:txBody>
      </p:sp>
      <p:sp>
        <p:nvSpPr>
          <p:cNvPr id="3" name="Subtitle 2"/>
          <p:cNvSpPr>
            <a:spLocks noGrp="1"/>
          </p:cNvSpPr>
          <p:nvPr>
            <p:ph type="subTitle" idx="1"/>
          </p:nvPr>
        </p:nvSpPr>
        <p:spPr>
          <a:xfrm>
            <a:off x="685799" y="3505200"/>
            <a:ext cx="7677969" cy="1752600"/>
          </a:xfrm>
        </p:spPr>
        <p:txBody>
          <a:bodyPr/>
          <a:lstStyle/>
          <a:p>
            <a:r>
              <a:rPr lang="en-US" dirty="0"/>
              <a:t>Warm Up, notes, classwork</a:t>
            </a:r>
          </a:p>
        </p:txBody>
      </p:sp>
    </p:spTree>
    <p:extLst>
      <p:ext uri="{BB962C8B-B14F-4D97-AF65-F5344CB8AC3E}">
        <p14:creationId xmlns:p14="http://schemas.microsoft.com/office/powerpoint/2010/main" val="16007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8473"/>
            <a:ext cx="8229600" cy="990600"/>
          </a:xfrm>
        </p:spPr>
        <p:txBody>
          <a:bodyPr/>
          <a:lstStyle/>
          <a:p>
            <a:r>
              <a:rPr lang="en-US" dirty="0"/>
              <a:t>Notes – Functions </a:t>
            </a:r>
          </a:p>
        </p:txBody>
      </p:sp>
      <mc:AlternateContent xmlns:mc="http://schemas.openxmlformats.org/markup-compatibility/2006" xmlns:a14="http://schemas.microsoft.com/office/drawing/2010/main">
        <mc:Choice Requires="a14">
          <p:sp>
            <p:nvSpPr>
              <p:cNvPr id="12" name="Rectangle 11"/>
              <p:cNvSpPr/>
              <p:nvPr/>
            </p:nvSpPr>
            <p:spPr>
              <a:xfrm>
                <a:off x="226828" y="974325"/>
                <a:ext cx="8726295" cy="5632311"/>
              </a:xfrm>
              <a:prstGeom prst="rect">
                <a:avLst/>
              </a:prstGeom>
            </p:spPr>
            <p:txBody>
              <a:bodyPr wrap="square">
                <a:spAutoFit/>
              </a:bodyPr>
              <a:lstStyle/>
              <a:p>
                <a:r>
                  <a:rPr lang="en-US" sz="2400" u="sng" cap="small" dirty="0"/>
                  <a:t>Function</a:t>
                </a:r>
                <a:r>
                  <a:rPr lang="en-US" sz="2400" dirty="0"/>
                  <a:t>:  a correspondence between two sets, </a:t>
                </a:r>
                <a14:m>
                  <m:oMath xmlns:m="http://schemas.openxmlformats.org/officeDocument/2006/math">
                    <m:r>
                      <a:rPr lang="en-US" sz="2400" b="0" i="1">
                        <a:latin typeface="Cambria Math" panose="02040503050406030204" pitchFamily="18" charset="0"/>
                      </a:rPr>
                      <m:t>𝑋</m:t>
                    </m:r>
                  </m:oMath>
                </a14:m>
                <a:r>
                  <a:rPr lang="en-US" sz="2400" dirty="0"/>
                  <a:t> and </a:t>
                </a:r>
                <a14:m>
                  <m:oMath xmlns:m="http://schemas.openxmlformats.org/officeDocument/2006/math">
                    <m:r>
                      <a:rPr lang="en-US" sz="2400" b="0" i="1">
                        <a:latin typeface="Cambria Math" panose="02040503050406030204" pitchFamily="18" charset="0"/>
                      </a:rPr>
                      <m:t>𝑌</m:t>
                    </m:r>
                  </m:oMath>
                </a14:m>
                <a:r>
                  <a:rPr lang="en-US" sz="2400" i="1" dirty="0"/>
                  <a:t>,</a:t>
                </a:r>
                <a:r>
                  <a:rPr lang="en-US" sz="2400" dirty="0"/>
                  <a:t> in which each element of </a:t>
                </a:r>
                <a14:m>
                  <m:oMath xmlns:m="http://schemas.openxmlformats.org/officeDocument/2006/math">
                    <m:r>
                      <a:rPr lang="en-US" sz="2400" b="0" i="1">
                        <a:latin typeface="Cambria Math" panose="02040503050406030204" pitchFamily="18" charset="0"/>
                      </a:rPr>
                      <m:t>𝑋</m:t>
                    </m:r>
                  </m:oMath>
                </a14:m>
                <a:r>
                  <a:rPr lang="en-US" sz="2400" dirty="0"/>
                  <a:t> is matched to </a:t>
                </a:r>
                <a:r>
                  <a:rPr lang="en-US" sz="2400" b="1" dirty="0"/>
                  <a:t>one and only one </a:t>
                </a:r>
                <a:r>
                  <a:rPr lang="en-US" sz="2400" dirty="0"/>
                  <a:t>element of </a:t>
                </a:r>
                <a14:m>
                  <m:oMath xmlns:m="http://schemas.openxmlformats.org/officeDocument/2006/math">
                    <m:r>
                      <a:rPr lang="en-US" sz="2400" b="0" i="1">
                        <a:latin typeface="Cambria Math" panose="02040503050406030204" pitchFamily="18" charset="0"/>
                      </a:rPr>
                      <m:t>𝑌</m:t>
                    </m:r>
                  </m:oMath>
                </a14:m>
                <a:r>
                  <a:rPr lang="en-US" sz="2400" dirty="0"/>
                  <a:t>.  The set </a:t>
                </a:r>
                <a14:m>
                  <m:oMath xmlns:m="http://schemas.openxmlformats.org/officeDocument/2006/math">
                    <m:r>
                      <a:rPr lang="en-US" sz="2400" b="0" i="1">
                        <a:latin typeface="Cambria Math" panose="02040503050406030204" pitchFamily="18" charset="0"/>
                      </a:rPr>
                      <m:t>𝑋</m:t>
                    </m:r>
                  </m:oMath>
                </a14:m>
                <a:r>
                  <a:rPr lang="en-US" sz="2400" dirty="0"/>
                  <a:t> is called the </a:t>
                </a:r>
                <a:r>
                  <a:rPr lang="en-US" sz="2400" i="1" u="sng" dirty="0"/>
                  <a:t>domain of the function</a:t>
                </a:r>
                <a:r>
                  <a:rPr lang="en-US" sz="2400" dirty="0"/>
                  <a:t>. Elements are called the </a:t>
                </a:r>
                <a:r>
                  <a:rPr lang="en-US" sz="2400" u="sng" dirty="0"/>
                  <a:t>inputs</a:t>
                </a:r>
                <a:r>
                  <a:rPr lang="en-US" sz="2400" dirty="0"/>
                  <a:t>.</a:t>
                </a:r>
              </a:p>
              <a:p>
                <a:endParaRPr lang="en-US" sz="2400" dirty="0"/>
              </a:p>
              <a:p>
                <a:r>
                  <a:rPr lang="en-US" sz="2400" dirty="0"/>
                  <a:t>The </a:t>
                </a:r>
                <a:r>
                  <a:rPr lang="en-US" sz="2400" u="sng" dirty="0"/>
                  <a:t>notation </a:t>
                </a:r>
                <a14:m>
                  <m:oMath xmlns:m="http://schemas.openxmlformats.org/officeDocument/2006/math">
                    <m:r>
                      <a:rPr lang="en-US" sz="2400" b="0" i="1" u="sng">
                        <a:latin typeface="Cambria Math" panose="02040503050406030204" pitchFamily="18" charset="0"/>
                      </a:rPr>
                      <m:t>𝑓</m:t>
                    </m:r>
                    <m:r>
                      <a:rPr lang="en-US" sz="2400" b="0" i="1" u="sng">
                        <a:latin typeface="Cambria Math" panose="02040503050406030204" pitchFamily="18" charset="0"/>
                      </a:rPr>
                      <m:t>:</m:t>
                    </m:r>
                    <m:r>
                      <a:rPr lang="en-US" sz="2400" b="0" i="1" u="sng">
                        <a:latin typeface="Cambria Math" panose="02040503050406030204" pitchFamily="18" charset="0"/>
                      </a:rPr>
                      <m:t>𝑋</m:t>
                    </m:r>
                    <m:r>
                      <a:rPr lang="en-US" sz="2400" b="0" i="1" u="sng">
                        <a:latin typeface="Cambria Math" panose="02040503050406030204" pitchFamily="18" charset="0"/>
                      </a:rPr>
                      <m:t>→</m:t>
                    </m:r>
                    <m:r>
                      <a:rPr lang="en-US" sz="2400" b="0" i="1" u="sng">
                        <a:latin typeface="Cambria Math" panose="02040503050406030204" pitchFamily="18" charset="0"/>
                      </a:rPr>
                      <m:t>𝑌</m:t>
                    </m:r>
                  </m:oMath>
                </a14:m>
                <a:r>
                  <a:rPr lang="en-US" sz="2400" u="sng" dirty="0"/>
                  <a:t> </a:t>
                </a:r>
                <a:r>
                  <a:rPr lang="en-US" sz="2400" dirty="0"/>
                  <a:t>is used to name the function and describes both </a:t>
                </a:r>
                <a14:m>
                  <m:oMath xmlns:m="http://schemas.openxmlformats.org/officeDocument/2006/math">
                    <m:r>
                      <a:rPr lang="en-US" sz="2400" b="0" i="1">
                        <a:latin typeface="Cambria Math" panose="02040503050406030204" pitchFamily="18" charset="0"/>
                      </a:rPr>
                      <m:t>𝑋</m:t>
                    </m:r>
                  </m:oMath>
                </a14:m>
                <a:r>
                  <a:rPr lang="en-US" sz="2400" dirty="0"/>
                  <a:t> and </a:t>
                </a:r>
                <a14:m>
                  <m:oMath xmlns:m="http://schemas.openxmlformats.org/officeDocument/2006/math">
                    <m:r>
                      <a:rPr lang="en-US" sz="2400" b="0" i="1">
                        <a:latin typeface="Cambria Math" panose="02040503050406030204" pitchFamily="18" charset="0"/>
                      </a:rPr>
                      <m:t>𝑌</m:t>
                    </m:r>
                  </m:oMath>
                </a14:m>
                <a:r>
                  <a:rPr lang="en-US" sz="2400" dirty="0"/>
                  <a:t>.  </a:t>
                </a:r>
              </a:p>
              <a:p>
                <a:endParaRPr lang="en-US" sz="2400" dirty="0"/>
              </a:p>
              <a:p>
                <a:r>
                  <a:rPr lang="en-US" sz="2400" dirty="0"/>
                  <a:t>If </a:t>
                </a:r>
                <a14:m>
                  <m:oMath xmlns:m="http://schemas.openxmlformats.org/officeDocument/2006/math">
                    <m:r>
                      <a:rPr lang="en-US" sz="2400" b="0" i="1">
                        <a:latin typeface="Cambria Math" panose="02040503050406030204" pitchFamily="18" charset="0"/>
                      </a:rPr>
                      <m:t>𝑥</m:t>
                    </m:r>
                  </m:oMath>
                </a14:m>
                <a:r>
                  <a:rPr lang="en-US" sz="2400" dirty="0"/>
                  <a:t> is an element in the domain of a function then it is matched to an element of the </a:t>
                </a:r>
                <a:r>
                  <a:rPr lang="en-US" sz="2400" u="sng" dirty="0"/>
                  <a:t>range</a:t>
                </a:r>
                <a:r>
                  <a:rPr lang="en-US" sz="2400" dirty="0"/>
                  <a:t>, </a:t>
                </a:r>
                <a14:m>
                  <m:oMath xmlns:m="http://schemas.openxmlformats.org/officeDocument/2006/math">
                    <m:r>
                      <a:rPr lang="en-US" sz="2400" b="0" i="1">
                        <a:latin typeface="Cambria Math" panose="02040503050406030204" pitchFamily="18" charset="0"/>
                      </a:rPr>
                      <m:t>𝑌</m:t>
                    </m:r>
                    <m:r>
                      <a:rPr lang="en-US" sz="2400" b="0" i="0" smtClean="0">
                        <a:latin typeface="Cambria Math" panose="02040503050406030204" pitchFamily="18" charset="0"/>
                      </a:rPr>
                      <m:t>,</m:t>
                    </m:r>
                  </m:oMath>
                </a14:m>
                <a:r>
                  <a:rPr lang="en-US" sz="2400" dirty="0"/>
                  <a:t> called </a:t>
                </a:r>
                <a14:m>
                  <m:oMath xmlns:m="http://schemas.openxmlformats.org/officeDocument/2006/math">
                    <m:r>
                      <a:rPr lang="en-US" sz="2400" b="0" i="1">
                        <a:latin typeface="Cambria Math" panose="02040503050406030204" pitchFamily="18" charset="0"/>
                      </a:rPr>
                      <m:t>𝑓</m:t>
                    </m:r>
                    <m:r>
                      <a:rPr lang="en-US" sz="2400" b="0" i="1">
                        <a:latin typeface="Cambria Math" panose="02040503050406030204" pitchFamily="18" charset="0"/>
                      </a:rPr>
                      <m:t>(</m:t>
                    </m:r>
                    <m:r>
                      <a:rPr lang="en-US" sz="2400" b="0" i="1">
                        <a:latin typeface="Cambria Math" panose="02040503050406030204" pitchFamily="18" charset="0"/>
                      </a:rPr>
                      <m:t>𝑥</m:t>
                    </m:r>
                    <m:r>
                      <a:rPr lang="en-US" sz="2400" b="0" i="1">
                        <a:latin typeface="Cambria Math" panose="02040503050406030204" pitchFamily="18" charset="0"/>
                      </a:rPr>
                      <m:t>)</m:t>
                    </m:r>
                  </m:oMath>
                </a14:m>
                <a:r>
                  <a:rPr lang="en-US" sz="2400" dirty="0"/>
                  <a:t>.  We say </a:t>
                </a:r>
                <a14:m>
                  <m:oMath xmlns:m="http://schemas.openxmlformats.org/officeDocument/2006/math">
                    <m:r>
                      <a:rPr lang="en-US" sz="2400" b="0" i="1">
                        <a:latin typeface="Cambria Math" panose="02040503050406030204" pitchFamily="18" charset="0"/>
                      </a:rPr>
                      <m:t>𝑓</m:t>
                    </m:r>
                    <m:r>
                      <a:rPr lang="en-US" sz="2400" b="0" i="1">
                        <a:latin typeface="Cambria Math" panose="02040503050406030204" pitchFamily="18" charset="0"/>
                      </a:rPr>
                      <m:t>(</m:t>
                    </m:r>
                    <m:r>
                      <a:rPr lang="en-US" sz="2400" b="0" i="1">
                        <a:latin typeface="Cambria Math" panose="02040503050406030204" pitchFamily="18" charset="0"/>
                      </a:rPr>
                      <m:t>𝑥</m:t>
                    </m:r>
                    <m:r>
                      <a:rPr lang="en-US" sz="2400" b="0" i="1">
                        <a:latin typeface="Cambria Math" panose="02040503050406030204" pitchFamily="18" charset="0"/>
                      </a:rPr>
                      <m:t>)</m:t>
                    </m:r>
                  </m:oMath>
                </a14:m>
                <a:r>
                  <a:rPr lang="en-US" sz="2400" dirty="0"/>
                  <a:t> is the value in </a:t>
                </a:r>
                <a14:m>
                  <m:oMath xmlns:m="http://schemas.openxmlformats.org/officeDocument/2006/math">
                    <m:r>
                      <a:rPr lang="en-US" sz="2400" b="0" i="1">
                        <a:latin typeface="Cambria Math" panose="02040503050406030204" pitchFamily="18" charset="0"/>
                      </a:rPr>
                      <m:t>𝑌</m:t>
                    </m:r>
                  </m:oMath>
                </a14:m>
                <a:r>
                  <a:rPr lang="en-US" sz="2400" dirty="0"/>
                  <a:t> that denotes the </a:t>
                </a:r>
                <a:r>
                  <a:rPr lang="en-US" sz="2400" i="1" u="sng" dirty="0"/>
                  <a:t>output</a:t>
                </a:r>
                <a:r>
                  <a:rPr lang="en-US" sz="2400" i="1" dirty="0"/>
                  <a:t> </a:t>
                </a:r>
                <a:r>
                  <a:rPr lang="en-US" sz="2400" dirty="0"/>
                  <a:t>of the function. </a:t>
                </a:r>
              </a:p>
              <a:p>
                <a:endParaRPr lang="en-US" sz="2400" dirty="0"/>
              </a:p>
              <a:p>
                <a:r>
                  <a:rPr lang="en-US" sz="2400" dirty="0"/>
                  <a:t>A function only guarantees that there is one output for every input; it does not guarantee that there is one input for every output. </a:t>
                </a:r>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226828" y="974325"/>
                <a:ext cx="8726295" cy="5632311"/>
              </a:xfrm>
              <a:prstGeom prst="rect">
                <a:avLst/>
              </a:prstGeom>
              <a:blipFill>
                <a:blip r:embed="rId2"/>
                <a:stretch>
                  <a:fillRect l="-1017" t="-901" r="-1017" b="-1577"/>
                </a:stretch>
              </a:blipFill>
            </p:spPr>
            <p:txBody>
              <a:bodyPr/>
              <a:lstStyle/>
              <a:p>
                <a:r>
                  <a:rPr lang="en-US">
                    <a:noFill/>
                  </a:rPr>
                  <a:t> </a:t>
                </a:r>
              </a:p>
            </p:txBody>
          </p:sp>
        </mc:Fallback>
      </mc:AlternateContent>
    </p:spTree>
    <p:extLst>
      <p:ext uri="{BB962C8B-B14F-4D97-AF65-F5344CB8AC3E}">
        <p14:creationId xmlns:p14="http://schemas.microsoft.com/office/powerpoint/2010/main" val="291176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1</a:t>
            </a:r>
          </a:p>
        </p:txBody>
      </p:sp>
      <p:sp>
        <p:nvSpPr>
          <p:cNvPr id="12" name="Rectangle 11"/>
          <p:cNvSpPr/>
          <p:nvPr/>
        </p:nvSpPr>
        <p:spPr>
          <a:xfrm>
            <a:off x="226035" y="961785"/>
            <a:ext cx="8726295" cy="830997"/>
          </a:xfrm>
          <a:prstGeom prst="rect">
            <a:avLst/>
          </a:prstGeom>
        </p:spPr>
        <p:txBody>
          <a:bodyPr wrap="square">
            <a:spAutoFit/>
          </a:bodyPr>
          <a:lstStyle/>
          <a:p>
            <a:r>
              <a:rPr lang="en-US" sz="2400" dirty="0"/>
              <a:t>Define the Opening Exercise using function notation.  State the domain and the range. </a:t>
            </a:r>
            <a:endParaRPr lang="en-US" sz="3200" dirty="0"/>
          </a:p>
        </p:txBody>
      </p:sp>
    </p:spTree>
    <p:extLst>
      <p:ext uri="{BB962C8B-B14F-4D97-AF65-F5344CB8AC3E}">
        <p14:creationId xmlns:p14="http://schemas.microsoft.com/office/powerpoint/2010/main" val="9648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2</a:t>
            </a:r>
          </a:p>
        </p:txBody>
      </p:sp>
      <p:sp>
        <p:nvSpPr>
          <p:cNvPr id="12" name="Rectangle 11"/>
          <p:cNvSpPr/>
          <p:nvPr/>
        </p:nvSpPr>
        <p:spPr>
          <a:xfrm>
            <a:off x="226035" y="961785"/>
            <a:ext cx="8726295" cy="1323439"/>
          </a:xfrm>
          <a:prstGeom prst="rect">
            <a:avLst/>
          </a:prstGeom>
        </p:spPr>
        <p:txBody>
          <a:bodyPr wrap="square">
            <a:spAutoFit/>
          </a:bodyPr>
          <a:lstStyle/>
          <a:p>
            <a:r>
              <a:rPr lang="en-US" sz="2400" dirty="0"/>
              <a:t>Is the assignment of students to science teachers an example of a function?  If yes, define it using function notation, and state the domain and the range.</a:t>
            </a:r>
            <a:r>
              <a:rPr lang="en-US" sz="3200" dirty="0"/>
              <a:t> </a:t>
            </a:r>
          </a:p>
        </p:txBody>
      </p:sp>
    </p:spTree>
    <p:extLst>
      <p:ext uri="{BB962C8B-B14F-4D97-AF65-F5344CB8AC3E}">
        <p14:creationId xmlns:p14="http://schemas.microsoft.com/office/powerpoint/2010/main" val="386492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3</a:t>
            </a:r>
          </a:p>
        </p:txBody>
      </p:sp>
      <mc:AlternateContent xmlns:mc="http://schemas.openxmlformats.org/markup-compatibility/2006" xmlns:a14="http://schemas.microsoft.com/office/drawing/2010/main">
        <mc:Choice Requires="a14">
          <p:sp>
            <p:nvSpPr>
              <p:cNvPr id="12" name="Rectangle 11"/>
              <p:cNvSpPr/>
              <p:nvPr/>
            </p:nvSpPr>
            <p:spPr>
              <a:xfrm>
                <a:off x="226035" y="961785"/>
                <a:ext cx="8726295" cy="2677656"/>
              </a:xfrm>
              <a:prstGeom prst="rect">
                <a:avLst/>
              </a:prstGeom>
            </p:spPr>
            <p:txBody>
              <a:bodyPr wrap="square">
                <a:spAutoFit/>
              </a:bodyPr>
              <a:lstStyle/>
              <a:p>
                <a:r>
                  <a:rPr lang="en-US" sz="2400" dirty="0"/>
                  <a:t>This function assigns all people to their biological father.  The domain is all people.  The range is the subset of the males who have fathered a child.</a:t>
                </a:r>
              </a:p>
              <a:p>
                <a:r>
                  <a:rPr lang="en-US" sz="2400" dirty="0"/>
                  <a:t>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m:rPr>
                            <m:sty m:val="p"/>
                          </m:rPr>
                          <a:rPr lang="en-US" sz="2400">
                            <a:latin typeface="Cambria Math" panose="02040503050406030204" pitchFamily="18" charset="0"/>
                          </a:rPr>
                          <m:t>people</m:t>
                        </m:r>
                      </m:e>
                    </m:d>
                    <m:r>
                      <a:rPr lang="en-US" sz="2400" i="1">
                        <a:latin typeface="Cambria Math" panose="02040503050406030204" pitchFamily="18" charset="0"/>
                      </a:rPr>
                      <m:t>→{</m:t>
                    </m:r>
                    <m:r>
                      <m:rPr>
                        <m:sty m:val="p"/>
                      </m:rPr>
                      <a:rPr lang="en-US" sz="2400">
                        <a:latin typeface="Cambria Math" panose="02040503050406030204" pitchFamily="18" charset="0"/>
                      </a:rPr>
                      <m:t>men</m:t>
                    </m:r>
                    <m:r>
                      <a:rPr lang="en-US" sz="2400" i="1">
                        <a:latin typeface="Cambria Math" panose="02040503050406030204" pitchFamily="18" charset="0"/>
                      </a:rPr>
                      <m:t>}</m:t>
                    </m:r>
                  </m:oMath>
                </a14:m>
                <a:endParaRPr lang="en-US" sz="2400" dirty="0"/>
              </a:p>
              <a:p>
                <a:r>
                  <a:rPr lang="en-US" sz="2400" dirty="0"/>
                  <a:t>	Assign all people to their biological father.</a:t>
                </a:r>
              </a:p>
              <a:p>
                <a:r>
                  <a:rPr lang="en-US" sz="2400" dirty="0"/>
                  <a:t>	Domain:  all people</a:t>
                </a:r>
              </a:p>
              <a:p>
                <a:r>
                  <a:rPr lang="en-US" sz="2400" dirty="0"/>
                  <a:t>	Range:  men who are fathers</a:t>
                </a:r>
              </a:p>
            </p:txBody>
          </p:sp>
        </mc:Choice>
        <mc:Fallback xmlns="">
          <p:sp>
            <p:nvSpPr>
              <p:cNvPr id="12" name="Rectangle 11"/>
              <p:cNvSpPr>
                <a:spLocks noRot="1" noChangeAspect="1" noMove="1" noResize="1" noEditPoints="1" noAdjustHandles="1" noChangeArrowheads="1" noChangeShapeType="1" noTextEdit="1"/>
              </p:cNvSpPr>
              <p:nvPr/>
            </p:nvSpPr>
            <p:spPr>
              <a:xfrm>
                <a:off x="226035" y="961785"/>
                <a:ext cx="8726295" cy="2677656"/>
              </a:xfrm>
              <a:prstGeom prst="rect">
                <a:avLst/>
              </a:prstGeom>
              <a:blipFill>
                <a:blip r:embed="rId2"/>
                <a:stretch>
                  <a:fillRect l="-1017" t="-1415" r="-1744" b="-377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2B395A8-25E0-0341-A799-87A36111A7D5}"/>
              </a:ext>
            </a:extLst>
          </p:cNvPr>
          <p:cNvSpPr txBox="1"/>
          <p:nvPr/>
        </p:nvSpPr>
        <p:spPr>
          <a:xfrm>
            <a:off x="226035" y="4065373"/>
            <a:ext cx="8436051" cy="1631216"/>
          </a:xfrm>
          <a:prstGeom prst="rect">
            <a:avLst/>
          </a:prstGeom>
          <a:noFill/>
        </p:spPr>
        <p:txBody>
          <a:bodyPr wrap="square" rtlCol="0">
            <a:spAutoFit/>
          </a:bodyPr>
          <a:lstStyle/>
          <a:p>
            <a:pPr marL="342900" indent="-342900">
              <a:buFont typeface="Arial"/>
              <a:buChar char="•"/>
            </a:pPr>
            <a:r>
              <a:rPr lang="en-US" sz="2000" dirty="0">
                <a:solidFill>
                  <a:srgbClr val="0070C0"/>
                </a:solidFill>
              </a:rPr>
              <a:t>What is the meaning of f(Tom) = Peter?</a:t>
            </a:r>
          </a:p>
          <a:p>
            <a:pPr marL="342900" indent="-342900">
              <a:buFont typeface="Arial"/>
              <a:buChar char="•"/>
            </a:pPr>
            <a:r>
              <a:rPr lang="en-US" sz="2000" dirty="0">
                <a:solidFill>
                  <a:srgbClr val="0070C0"/>
                </a:solidFill>
              </a:rPr>
              <a:t>What would it mean to say f(Tom) = Tom?</a:t>
            </a:r>
          </a:p>
          <a:p>
            <a:pPr marL="342900" indent="-342900">
              <a:buFont typeface="Arial"/>
              <a:buChar char="•"/>
            </a:pPr>
            <a:r>
              <a:rPr lang="en-US" sz="2000" dirty="0">
                <a:solidFill>
                  <a:srgbClr val="0070C0"/>
                </a:solidFill>
              </a:rPr>
              <a:t>Ana’s father is George, how would we write that?</a:t>
            </a:r>
          </a:p>
          <a:p>
            <a:pPr marL="342900" indent="-342900">
              <a:buFont typeface="Arial"/>
              <a:buChar char="•"/>
            </a:pPr>
            <a:r>
              <a:rPr lang="en-US" sz="2000" dirty="0">
                <a:solidFill>
                  <a:srgbClr val="0070C0"/>
                </a:solidFill>
              </a:rPr>
              <a:t>If we assigned fathers to their children, would this be a function?</a:t>
            </a:r>
          </a:p>
          <a:p>
            <a:endParaRPr lang="en-US" sz="2000" dirty="0">
              <a:solidFill>
                <a:srgbClr val="0070C0"/>
              </a:solidFill>
            </a:endParaRPr>
          </a:p>
        </p:txBody>
      </p:sp>
    </p:spTree>
    <p:extLst>
      <p:ext uri="{BB962C8B-B14F-4D97-AF65-F5344CB8AC3E}">
        <p14:creationId xmlns:p14="http://schemas.microsoft.com/office/powerpoint/2010/main" val="42600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4</a:t>
            </a:r>
          </a:p>
        </p:txBody>
      </p:sp>
      <mc:AlternateContent xmlns:mc="http://schemas.openxmlformats.org/markup-compatibility/2006" xmlns:a14="http://schemas.microsoft.com/office/drawing/2010/main">
        <mc:Choice Requires="a14">
          <p:sp>
            <p:nvSpPr>
              <p:cNvPr id="12" name="Rectangle 11"/>
              <p:cNvSpPr/>
              <p:nvPr/>
            </p:nvSpPr>
            <p:spPr>
              <a:xfrm>
                <a:off x="226035" y="961785"/>
                <a:ext cx="8726295" cy="5078313"/>
              </a:xfrm>
              <a:prstGeom prst="rect">
                <a:avLst/>
              </a:prstGeom>
            </p:spPr>
            <p:txBody>
              <a:bodyPr wrap="square">
                <a:spAutoFit/>
              </a:bodyPr>
              <a:lstStyle/>
              <a:p>
                <a:r>
                  <a:rPr lang="en-US" dirty="0"/>
                  <a:t>Let </a:t>
                </a:r>
                <a14:m>
                  <m:oMath xmlns:m="http://schemas.openxmlformats.org/officeDocument/2006/math">
                    <m:r>
                      <a:rPr lang="en-US" i="1">
                        <a:latin typeface="Cambria Math" panose="02040503050406030204" pitchFamily="18" charset="0"/>
                      </a:rPr>
                      <m:t>𝑋</m:t>
                    </m:r>
                    <m:r>
                      <a:rPr lang="en-US">
                        <a:latin typeface="Cambria Math" panose="02040503050406030204" pitchFamily="18" charset="0"/>
                      </a:rPr>
                      <m:t>={1, 2, 3, 4}</m:t>
                    </m:r>
                  </m:oMath>
                </a14:m>
                <a:r>
                  <a:rPr lang="en-US" dirty="0"/>
                  <a:t> and </a:t>
                </a:r>
                <a14:m>
                  <m:oMath xmlns:m="http://schemas.openxmlformats.org/officeDocument/2006/math">
                    <m:r>
                      <a:rPr lang="en-US" i="1">
                        <a:latin typeface="Cambria Math" panose="02040503050406030204" pitchFamily="18" charset="0"/>
                      </a:rPr>
                      <m:t>𝑌</m:t>
                    </m:r>
                    <m:r>
                      <a:rPr lang="en-US">
                        <a:latin typeface="Cambria Math" panose="02040503050406030204" pitchFamily="18" charset="0"/>
                      </a:rPr>
                      <m:t>={5, 6, 7, 8, 9}</m:t>
                    </m:r>
                  </m:oMath>
                </a14:m>
                <a:r>
                  <a:rPr lang="en-US" dirty="0"/>
                  <a:t>.  </a:t>
                </a:r>
                <a14:m>
                  <m:oMath xmlns:m="http://schemas.openxmlformats.org/officeDocument/2006/math">
                    <m:r>
                      <a:rPr lang="en-US" i="1">
                        <a:latin typeface="Cambria Math" panose="02040503050406030204" pitchFamily="18" charset="0"/>
                      </a:rPr>
                      <m:t>𝑓</m:t>
                    </m:r>
                  </m:oMath>
                </a14:m>
                <a:r>
                  <a:rPr lang="en-US" dirty="0"/>
                  <a:t> and </a:t>
                </a:r>
                <a14:m>
                  <m:oMath xmlns:m="http://schemas.openxmlformats.org/officeDocument/2006/math">
                    <m:r>
                      <a:rPr lang="en-US" i="1">
                        <a:latin typeface="Cambria Math" panose="02040503050406030204" pitchFamily="18" charset="0"/>
                      </a:rPr>
                      <m:t>𝑔</m:t>
                    </m:r>
                  </m:oMath>
                </a14:m>
                <a:r>
                  <a:rPr lang="en-US" dirty="0"/>
                  <a:t> are defined below.</a:t>
                </a:r>
              </a:p>
              <a:p>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r>
                      <a:rPr lang="en-US" i="1">
                        <a:latin typeface="Cambria Math" panose="02040503050406030204" pitchFamily="18" charset="0"/>
                      </a:rPr>
                      <m:t>𝑋</m:t>
                    </m:r>
                    <m:r>
                      <a:rPr lang="en-US">
                        <a:latin typeface="Cambria Math" panose="02040503050406030204" pitchFamily="18" charset="0"/>
                      </a:rPr>
                      <m:t>→</m:t>
                    </m:r>
                    <m:r>
                      <a:rPr lang="en-US" i="1">
                        <a:latin typeface="Cambria Math" panose="02040503050406030204" pitchFamily="18" charset="0"/>
                      </a:rPr>
                      <m:t>𝑌</m:t>
                    </m:r>
                  </m:oMath>
                </a14:m>
                <a:r>
                  <a:rPr lang="en-US" dirty="0"/>
                  <a:t>					</a:t>
                </a:r>
                <a14:m>
                  <m:oMath xmlns:m="http://schemas.openxmlformats.org/officeDocument/2006/math">
                    <m:r>
                      <a:rPr lang="en-US" i="1">
                        <a:latin typeface="Cambria Math" panose="02040503050406030204" pitchFamily="18" charset="0"/>
                      </a:rPr>
                      <m:t>𝑔</m:t>
                    </m:r>
                    <m:r>
                      <a:rPr lang="en-US">
                        <a:latin typeface="Cambria Math" panose="02040503050406030204" pitchFamily="18" charset="0"/>
                      </a:rPr>
                      <m:t>:</m:t>
                    </m:r>
                    <m:r>
                      <a:rPr lang="en-US" i="1">
                        <a:latin typeface="Cambria Math" panose="02040503050406030204" pitchFamily="18" charset="0"/>
                      </a:rPr>
                      <m:t>𝑋</m:t>
                    </m:r>
                    <m:r>
                      <a:rPr lang="en-US">
                        <a:latin typeface="Cambria Math" panose="02040503050406030204" pitchFamily="18" charset="0"/>
                      </a:rPr>
                      <m:t>→</m:t>
                    </m:r>
                    <m:r>
                      <a:rPr lang="en-US" i="1">
                        <a:latin typeface="Cambria Math" panose="02040503050406030204" pitchFamily="18" charset="0"/>
                      </a:rPr>
                      <m:t>𝑌</m:t>
                    </m:r>
                  </m:oMath>
                </a14:m>
                <a:endParaRPr lang="en-US" dirty="0"/>
              </a:p>
              <a:p>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1,7</m:t>
                        </m:r>
                      </m:e>
                    </m:d>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2,5</m:t>
                        </m:r>
                      </m:e>
                    </m:d>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3,6</m:t>
                        </m:r>
                      </m:e>
                    </m:d>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4,7</m:t>
                        </m:r>
                      </m:e>
                    </m:d>
                    <m:r>
                      <a:rPr lang="en-US">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𝑔</m:t>
                    </m:r>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1, 5</m:t>
                        </m:r>
                      </m:e>
                    </m:d>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2, 6</m:t>
                        </m:r>
                      </m:e>
                    </m:d>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1, 8</m:t>
                        </m:r>
                      </m:e>
                    </m:d>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2,9</m:t>
                        </m:r>
                      </m:e>
                    </m:d>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3,7</m:t>
                        </m:r>
                      </m:e>
                    </m:d>
                    <m:r>
                      <a:rPr lang="en-US">
                        <a:latin typeface="Cambria Math" panose="02040503050406030204" pitchFamily="18" charset="0"/>
                      </a:rPr>
                      <m:t>}</m:t>
                    </m:r>
                  </m:oMath>
                </a14:m>
                <a:endParaRPr lang="en-US" dirty="0"/>
              </a:p>
              <a:p>
                <a:r>
                  <a:rPr lang="en-US" dirty="0"/>
                  <a:t> </a:t>
                </a:r>
              </a:p>
              <a:p>
                <a:pPr marL="285750" indent="-285750">
                  <a:buFont typeface="Arial" panose="020B0604020202020204" pitchFamily="34" charset="0"/>
                  <a:buChar char="•"/>
                </a:pPr>
                <a:r>
                  <a:rPr lang="en-US" dirty="0"/>
                  <a:t>Is </a:t>
                </a:r>
                <a14:m>
                  <m:oMath xmlns:m="http://schemas.openxmlformats.org/officeDocument/2006/math">
                    <m:r>
                      <a:rPr lang="en-US" i="1">
                        <a:latin typeface="Cambria Math" panose="02040503050406030204" pitchFamily="18" charset="0"/>
                      </a:rPr>
                      <m:t>𝑓</m:t>
                    </m:r>
                  </m:oMath>
                </a14:m>
                <a:r>
                  <a:rPr lang="en-US" dirty="0"/>
                  <a:t> a function?  If yes, what is the domain, and what is the range?  If no, explain why </a:t>
                </a:r>
                <a14:m>
                  <m:oMath xmlns:m="http://schemas.openxmlformats.org/officeDocument/2006/math">
                    <m:r>
                      <a:rPr lang="en-US" i="1">
                        <a:latin typeface="Cambria Math" panose="02040503050406030204" pitchFamily="18" charset="0"/>
                      </a:rPr>
                      <m:t>𝑓</m:t>
                    </m:r>
                  </m:oMath>
                </a14:m>
                <a:r>
                  <a:rPr lang="en-US" dirty="0"/>
                  <a:t> is not a function.</a:t>
                </a:r>
              </a:p>
              <a:p>
                <a:r>
                  <a:rPr lang="en-US" i="1" dirty="0"/>
                  <a:t> </a:t>
                </a:r>
                <a:endParaRPr lang="en-US" b="1" i="1" dirty="0"/>
              </a:p>
              <a:p>
                <a:r>
                  <a:rPr lang="en-US" i="1" dirty="0"/>
                  <a:t> </a:t>
                </a:r>
                <a:endParaRPr lang="en-US" b="1" i="1" dirty="0"/>
              </a:p>
              <a:p>
                <a:pPr marL="285750" indent="-285750">
                  <a:buFont typeface="Arial" panose="020B0604020202020204" pitchFamily="34" charset="0"/>
                  <a:buChar char="•"/>
                </a:pPr>
                <a:r>
                  <a:rPr lang="en-US" dirty="0"/>
                  <a:t>Is </a:t>
                </a:r>
                <a14:m>
                  <m:oMath xmlns:m="http://schemas.openxmlformats.org/officeDocument/2006/math">
                    <m:r>
                      <a:rPr lang="en-US" i="1">
                        <a:latin typeface="Cambria Math" panose="02040503050406030204" pitchFamily="18" charset="0"/>
                      </a:rPr>
                      <m:t>𝑔</m:t>
                    </m:r>
                  </m:oMath>
                </a14:m>
                <a:r>
                  <a:rPr lang="en-US" dirty="0"/>
                  <a:t> a function?  If yes, what is the domain and range?  If no, explain why </a:t>
                </a:r>
                <a14:m>
                  <m:oMath xmlns:m="http://schemas.openxmlformats.org/officeDocument/2006/math">
                    <m:r>
                      <a:rPr lang="en-US" i="1">
                        <a:latin typeface="Cambria Math" panose="02040503050406030204" pitchFamily="18" charset="0"/>
                      </a:rPr>
                      <m:t>𝑔</m:t>
                    </m:r>
                  </m:oMath>
                </a14:m>
                <a:r>
                  <a:rPr lang="en-US" dirty="0"/>
                  <a:t> is not a function.</a:t>
                </a:r>
              </a:p>
              <a:p>
                <a:r>
                  <a:rPr lang="en-US" i="1" dirty="0"/>
                  <a:t> </a:t>
                </a:r>
                <a:endParaRPr lang="en-US" b="1" i="1" dirty="0"/>
              </a:p>
              <a:p>
                <a:r>
                  <a:rPr lang="en-US" i="1" dirty="0"/>
                  <a:t> </a:t>
                </a:r>
                <a:endParaRPr lang="en-US" b="1" i="1" dirty="0"/>
              </a:p>
              <a:p>
                <a:r>
                  <a:rPr lang="en-US" i="1" dirty="0"/>
                  <a:t> </a:t>
                </a:r>
                <a:endParaRPr lang="en-US" b="1" i="1" dirty="0"/>
              </a:p>
              <a:p>
                <a:pPr marL="285750" indent="-285750">
                  <a:buFont typeface="Arial" panose="020B0604020202020204" pitchFamily="34" charset="0"/>
                  <a:buChar char="•"/>
                </a:pPr>
                <a:r>
                  <a:rPr lang="en-US" dirty="0"/>
                  <a:t>What is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(2</m:t>
                    </m:r>
                  </m:oMath>
                </a14:m>
                <a:r>
                  <a:rPr lang="en-US" dirty="0"/>
                  <a:t>)?  </a:t>
                </a:r>
              </a:p>
              <a:p>
                <a:r>
                  <a:rPr lang="en-US" i="1" dirty="0"/>
                  <a:t> </a:t>
                </a:r>
                <a:endParaRPr lang="en-US" b="1" i="1" dirty="0"/>
              </a:p>
              <a:p>
                <a:r>
                  <a:rPr lang="en-US" i="1" dirty="0"/>
                  <a:t> </a:t>
                </a:r>
                <a:endParaRPr lang="en-US" b="1" i="1" dirty="0"/>
              </a:p>
              <a:p>
                <a:r>
                  <a:rPr lang="en-US" i="1" dirty="0"/>
                  <a:t> </a:t>
                </a:r>
                <a:endParaRPr lang="en-US" b="1" i="1" dirty="0"/>
              </a:p>
              <a:p>
                <a:pPr marL="285750" indent="-285750">
                  <a:buFont typeface="Arial" panose="020B0604020202020204" pitchFamily="34" charset="0"/>
                  <a:buChar char="•"/>
                </a:pPr>
                <a:r>
                  <a:rPr lang="en-US" dirty="0"/>
                  <a:t>If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)=7</m:t>
                    </m:r>
                  </m:oMath>
                </a14:m>
                <a:r>
                  <a:rPr lang="en-US" dirty="0"/>
                  <a:t>, then what might </a:t>
                </a:r>
                <a14:m>
                  <m:oMath xmlns:m="http://schemas.openxmlformats.org/officeDocument/2006/math">
                    <m:r>
                      <a:rPr lang="en-US" i="1">
                        <a:latin typeface="Cambria Math" panose="02040503050406030204" pitchFamily="18" charset="0"/>
                      </a:rPr>
                      <m:t>𝑥</m:t>
                    </m:r>
                  </m:oMath>
                </a14:m>
                <a:r>
                  <a:rPr lang="en-US" dirty="0"/>
                  <a:t> be?</a:t>
                </a:r>
              </a:p>
            </p:txBody>
          </p:sp>
        </mc:Choice>
        <mc:Fallback xmlns="">
          <p:sp>
            <p:nvSpPr>
              <p:cNvPr id="12" name="Rectangle 11"/>
              <p:cNvSpPr>
                <a:spLocks noRot="1" noChangeAspect="1" noMove="1" noResize="1" noEditPoints="1" noAdjustHandles="1" noChangeArrowheads="1" noChangeShapeType="1" noTextEdit="1"/>
              </p:cNvSpPr>
              <p:nvPr/>
            </p:nvSpPr>
            <p:spPr>
              <a:xfrm>
                <a:off x="226035" y="961785"/>
                <a:ext cx="8726295" cy="5078313"/>
              </a:xfrm>
              <a:prstGeom prst="rect">
                <a:avLst/>
              </a:prstGeom>
              <a:blipFill>
                <a:blip r:embed="rId2"/>
                <a:stretch>
                  <a:fillRect l="-581" t="-499" r="-581" b="-748"/>
                </a:stretch>
              </a:blipFill>
            </p:spPr>
            <p:txBody>
              <a:bodyPr/>
              <a:lstStyle/>
              <a:p>
                <a:r>
                  <a:rPr lang="en-US">
                    <a:noFill/>
                  </a:rPr>
                  <a:t> </a:t>
                </a:r>
              </a:p>
            </p:txBody>
          </p:sp>
        </mc:Fallback>
      </mc:AlternateContent>
    </p:spTree>
    <p:extLst>
      <p:ext uri="{BB962C8B-B14F-4D97-AF65-F5344CB8AC3E}">
        <p14:creationId xmlns:p14="http://schemas.microsoft.com/office/powerpoint/2010/main" val="135053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6-7</a:t>
            </a:r>
          </a:p>
          <a:p>
            <a:r>
              <a:rPr lang="en-US" dirty="0"/>
              <a:t>Classwork9 #1-3</a:t>
            </a:r>
          </a:p>
          <a:p>
            <a:r>
              <a:rPr lang="en-US" dirty="0"/>
              <a:t>Summary/Reflection</a:t>
            </a:r>
          </a:p>
          <a:p>
            <a:endParaRPr lang="en-US" dirty="0"/>
          </a:p>
          <a:p>
            <a:pPr marL="0" indent="0">
              <a:buNone/>
            </a:pPr>
            <a:endParaRPr lang="en-US" sz="2000"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Complete </a:t>
            </a:r>
            <a:r>
              <a:rPr lang="en-US" dirty="0" err="1"/>
              <a:t>cw</a:t>
            </a:r>
            <a:r>
              <a:rPr lang="en-US" dirty="0"/>
              <a:t> #1</a:t>
            </a:r>
          </a:p>
          <a:p>
            <a:r>
              <a:rPr lang="en-US" dirty="0"/>
              <a:t>Khan Academy</a:t>
            </a:r>
          </a:p>
          <a:p>
            <a:r>
              <a:rPr lang="en-US" dirty="0"/>
              <a:t>Crossing River/Carnival Bears</a:t>
            </a:r>
          </a:p>
          <a:p>
            <a:r>
              <a:rPr lang="en-US" dirty="0"/>
              <a:t>Linear Equation practice</a:t>
            </a:r>
          </a:p>
          <a:p>
            <a:r>
              <a:rPr lang="en-US" dirty="0"/>
              <a:t>Exponents</a:t>
            </a:r>
          </a:p>
          <a:p>
            <a:pPr marL="0" indent="0">
              <a:buNone/>
            </a:pPr>
            <a:endParaRPr lang="en-US" dirty="0"/>
          </a:p>
          <a:p>
            <a:endParaRPr lang="en-US" dirty="0"/>
          </a:p>
        </p:txBody>
      </p:sp>
    </p:spTree>
    <p:extLst>
      <p:ext uri="{BB962C8B-B14F-4D97-AF65-F5344CB8AC3E}">
        <p14:creationId xmlns:p14="http://schemas.microsoft.com/office/powerpoint/2010/main" val="36143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10</a:t>
            </a:r>
          </a:p>
        </p:txBody>
      </p:sp>
      <p:sp>
        <p:nvSpPr>
          <p:cNvPr id="3" name="Subtitle 2"/>
          <p:cNvSpPr>
            <a:spLocks noGrp="1"/>
          </p:cNvSpPr>
          <p:nvPr>
            <p:ph type="subTitle" idx="1"/>
          </p:nvPr>
        </p:nvSpPr>
        <p:spPr/>
        <p:txBody>
          <a:bodyPr/>
          <a:lstStyle/>
          <a:p>
            <a:r>
              <a:rPr lang="en-US" dirty="0"/>
              <a:t>Warm up, example, notes, classwork</a:t>
            </a:r>
          </a:p>
        </p:txBody>
      </p:sp>
    </p:spTree>
    <p:extLst>
      <p:ext uri="{BB962C8B-B14F-4D97-AF65-F5344CB8AC3E}">
        <p14:creationId xmlns:p14="http://schemas.microsoft.com/office/powerpoint/2010/main" val="196931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60636" y="100911"/>
            <a:ext cx="8699158" cy="990600"/>
          </a:xfrm>
        </p:spPr>
        <p:txBody>
          <a:bodyPr/>
          <a:lstStyle/>
          <a:p>
            <a:r>
              <a:rPr lang="en-US" dirty="0"/>
              <a:t>Warm Up/Entry Task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846429"/>
                <a:ext cx="8699158" cy="858800"/>
              </a:xfrm>
            </p:spPr>
            <p:txBody>
              <a:bodyPr/>
              <a:lstStyle/>
              <a:p>
                <a:pPr marL="0" indent="0">
                  <a:buNone/>
                </a:pPr>
                <a:r>
                  <a:rPr lang="en-US" dirty="0"/>
                  <a:t>Study the </a:t>
                </a:r>
                <a14:m>
                  <m:oMath xmlns:m="http://schemas.openxmlformats.org/officeDocument/2006/math">
                    <m:r>
                      <a:rPr lang="en-US" i="1">
                        <a:latin typeface="Cambria Math" panose="02040503050406030204" pitchFamily="18" charset="0"/>
                      </a:rPr>
                      <m:t>4</m:t>
                    </m:r>
                  </m:oMath>
                </a14:m>
                <a:r>
                  <a:rPr lang="en-US" dirty="0"/>
                  <a:t> representations of a function below.  How are these representations alike?  How are they different?</a:t>
                </a:r>
                <a:r>
                  <a:rPr lang="en-US" dirty="0">
                    <a:effectLst/>
                  </a:rPr>
                  <a:t> </a:t>
                </a: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846429"/>
                <a:ext cx="8699158" cy="858800"/>
              </a:xfrm>
              <a:blipFill>
                <a:blip r:embed="rId2"/>
                <a:stretch>
                  <a:fillRect l="-1020" t="-5882" b="-117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A17220F-158B-D34D-A88A-F136B198451A}"/>
              </a:ext>
            </a:extLst>
          </p:cNvPr>
          <p:cNvPicPr>
            <a:picLocks noChangeAspect="1"/>
          </p:cNvPicPr>
          <p:nvPr/>
        </p:nvPicPr>
        <p:blipFill>
          <a:blip r:embed="rId3"/>
          <a:stretch>
            <a:fillRect/>
          </a:stretch>
        </p:blipFill>
        <p:spPr>
          <a:xfrm>
            <a:off x="171107" y="1695964"/>
            <a:ext cx="8826500" cy="4965700"/>
          </a:xfrm>
          <a:prstGeom prst="rect">
            <a:avLst/>
          </a:prstGeom>
        </p:spPr>
      </p:pic>
    </p:spTree>
    <p:extLst>
      <p:ext uri="{BB962C8B-B14F-4D97-AF65-F5344CB8AC3E}">
        <p14:creationId xmlns:p14="http://schemas.microsoft.com/office/powerpoint/2010/main" val="31313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2355" y="96793"/>
            <a:ext cx="8699158" cy="990600"/>
          </a:xfrm>
        </p:spPr>
        <p:txBody>
          <a:bodyPr/>
          <a:lstStyle/>
          <a:p>
            <a:r>
              <a:rPr lang="en-US" dirty="0"/>
              <a:t>Example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F204034-C6B1-6443-99F9-8AECFD3B28FD}"/>
                  </a:ext>
                </a:extLst>
              </p:cNvPr>
              <p:cNvSpPr>
                <a:spLocks noGrp="1"/>
              </p:cNvSpPr>
              <p:nvPr>
                <p:ph idx="1"/>
              </p:nvPr>
            </p:nvSpPr>
            <p:spPr>
              <a:xfrm>
                <a:off x="247133" y="982358"/>
                <a:ext cx="8587947" cy="5381371"/>
              </a:xfrm>
            </p:spPr>
            <p:txBody>
              <a:bodyPr/>
              <a:lstStyle/>
              <a:p>
                <a:pPr marL="0" lvl="0" indent="0">
                  <a:buNone/>
                </a:pPr>
                <a:r>
                  <a:rPr lang="en-US" dirty="0"/>
                  <a:t>Let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={0, 1, 2, 3, 4, 5}</m:t>
                    </m:r>
                  </m:oMath>
                </a14:m>
                <a:r>
                  <a:rPr lang="en-US" dirty="0"/>
                  <a:t>.  Complete the following table using the definition of </a:t>
                </a:r>
                <a14:m>
                  <m:oMath xmlns:m="http://schemas.openxmlformats.org/officeDocument/2006/math">
                    <m:r>
                      <a:rPr lang="en-US" i="1">
                        <a:latin typeface="Cambria Math" panose="02040503050406030204" pitchFamily="18" charset="0"/>
                      </a:rPr>
                      <m:t>𝑓</m:t>
                    </m:r>
                  </m:oMath>
                </a14:m>
                <a:r>
                  <a:rPr lang="en-US" dirty="0"/>
                  <a:t>. </a:t>
                </a:r>
              </a:p>
              <a:p>
                <a:pPr marL="0" lvl="0" indent="0">
                  <a:buNone/>
                </a:pPr>
                <a:r>
                  <a:rPr lang="en-US" dirty="0"/>
                  <a:t>	</a:t>
                </a:r>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r>
                      <a:rPr lang="en-US" i="1">
                        <a:latin typeface="Cambria Math" panose="02040503050406030204" pitchFamily="18" charset="0"/>
                      </a:rPr>
                      <m:t>𝑋</m:t>
                    </m:r>
                    <m:r>
                      <a:rPr lang="en-US">
                        <a:latin typeface="Cambria Math" panose="02040503050406030204" pitchFamily="18" charset="0"/>
                      </a:rPr>
                      <m:t>→</m:t>
                    </m:r>
                    <m:r>
                      <a:rPr lang="en-US" i="1">
                        <a:latin typeface="Cambria Math" panose="02040503050406030204" pitchFamily="18" charset="0"/>
                      </a:rPr>
                      <m:t>𝑌</m:t>
                    </m:r>
                  </m:oMath>
                </a14:m>
                <a:endParaRPr lang="en-US" dirty="0"/>
              </a:p>
              <a:p>
                <a:pPr marL="0" indent="0">
                  <a:buNone/>
                </a:pPr>
                <a:r>
                  <a:rPr lang="en-US" dirty="0"/>
                  <a:t>	Assign each </a:t>
                </a:r>
                <a14:m>
                  <m:oMath xmlns:m="http://schemas.openxmlformats.org/officeDocument/2006/math">
                    <m:r>
                      <a:rPr lang="en-US" i="1">
                        <a:latin typeface="Cambria Math" panose="02040503050406030204" pitchFamily="18" charset="0"/>
                      </a:rPr>
                      <m:t>𝑥</m:t>
                    </m:r>
                  </m:oMath>
                </a14:m>
                <a:r>
                  <a:rPr lang="en-US" dirty="0"/>
                  <a:t> in </a:t>
                </a:r>
                <a14:m>
                  <m:oMath xmlns:m="http://schemas.openxmlformats.org/officeDocument/2006/math">
                    <m:r>
                      <a:rPr lang="en-US" i="1">
                        <a:latin typeface="Cambria Math" panose="02040503050406030204" pitchFamily="18" charset="0"/>
                      </a:rPr>
                      <m:t>𝑋</m:t>
                    </m:r>
                  </m:oMath>
                </a14:m>
                <a:r>
                  <a:rPr lang="en-US" dirty="0"/>
                  <a:t> to the expression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oMath>
                </a14:m>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are </a:t>
                </a:r>
                <a14:m>
                  <m:oMath xmlns:m="http://schemas.openxmlformats.org/officeDocument/2006/math">
                    <m:r>
                      <a:rPr lang="en-US" b="0" i="1">
                        <a:latin typeface="Cambria Math" panose="02040503050406030204" pitchFamily="18" charset="0"/>
                      </a:rPr>
                      <m:t>𝑓</m:t>
                    </m:r>
                    <m:r>
                      <a:rPr lang="en-US" b="0">
                        <a:latin typeface="Cambria Math" panose="02040503050406030204" pitchFamily="18" charset="0"/>
                      </a:rPr>
                      <m:t>(0)</m:t>
                    </m:r>
                  </m:oMath>
                </a14:m>
                <a:r>
                  <a:rPr lang="en-US" dirty="0"/>
                  <a:t>, </a:t>
                </a:r>
                <a14:m>
                  <m:oMath xmlns:m="http://schemas.openxmlformats.org/officeDocument/2006/math">
                    <m:r>
                      <a:rPr lang="en-US" b="0" i="1">
                        <a:latin typeface="Cambria Math" panose="02040503050406030204" pitchFamily="18" charset="0"/>
                      </a:rPr>
                      <m:t>𝑓</m:t>
                    </m:r>
                    <m:r>
                      <a:rPr lang="en-US" b="0">
                        <a:latin typeface="Cambria Math" panose="02040503050406030204" pitchFamily="18" charset="0"/>
                      </a:rPr>
                      <m:t>(1)</m:t>
                    </m:r>
                  </m:oMath>
                </a14:m>
                <a:r>
                  <a:rPr lang="en-US" dirty="0"/>
                  <a:t>, </a:t>
                </a:r>
                <a14:m>
                  <m:oMath xmlns:m="http://schemas.openxmlformats.org/officeDocument/2006/math">
                    <m:r>
                      <a:rPr lang="en-US" b="0" i="1">
                        <a:latin typeface="Cambria Math" panose="02040503050406030204" pitchFamily="18" charset="0"/>
                      </a:rPr>
                      <m:t>𝑓</m:t>
                    </m:r>
                    <m:r>
                      <a:rPr lang="en-US" b="0">
                        <a:latin typeface="Cambria Math" panose="02040503050406030204" pitchFamily="18" charset="0"/>
                      </a:rPr>
                      <m:t>(2)</m:t>
                    </m:r>
                  </m:oMath>
                </a14:m>
                <a:r>
                  <a:rPr lang="en-US" dirty="0"/>
                  <a:t>, </a:t>
                </a:r>
                <a14:m>
                  <m:oMath xmlns:m="http://schemas.openxmlformats.org/officeDocument/2006/math">
                    <m:r>
                      <a:rPr lang="en-US" b="0" i="1">
                        <a:latin typeface="Cambria Math" panose="02040503050406030204" pitchFamily="18" charset="0"/>
                      </a:rPr>
                      <m:t>𝑓</m:t>
                    </m:r>
                    <m:r>
                      <a:rPr lang="en-US" b="0">
                        <a:latin typeface="Cambria Math" panose="02040503050406030204" pitchFamily="18" charset="0"/>
                      </a:rPr>
                      <m:t>(3)</m:t>
                    </m:r>
                  </m:oMath>
                </a14:m>
                <a:r>
                  <a:rPr lang="en-US" dirty="0"/>
                  <a:t>, </a:t>
                </a:r>
                <a14:m>
                  <m:oMath xmlns:m="http://schemas.openxmlformats.org/officeDocument/2006/math">
                    <m:r>
                      <a:rPr lang="en-US" b="0" i="1">
                        <a:latin typeface="Cambria Math" panose="02040503050406030204" pitchFamily="18" charset="0"/>
                      </a:rPr>
                      <m:t>𝑓</m:t>
                    </m:r>
                    <m:r>
                      <a:rPr lang="en-US" b="0">
                        <a:latin typeface="Cambria Math" panose="02040503050406030204" pitchFamily="18" charset="0"/>
                      </a:rPr>
                      <m:t>(4)</m:t>
                    </m:r>
                  </m:oMath>
                </a14:m>
                <a:r>
                  <a:rPr lang="en-US" dirty="0"/>
                  <a:t>, and </a:t>
                </a:r>
                <a14:m>
                  <m:oMath xmlns:m="http://schemas.openxmlformats.org/officeDocument/2006/math">
                    <m:r>
                      <a:rPr lang="en-US" b="0" i="1">
                        <a:latin typeface="Cambria Math" panose="02040503050406030204" pitchFamily="18" charset="0"/>
                      </a:rPr>
                      <m:t>𝑓</m:t>
                    </m:r>
                    <m:r>
                      <a:rPr lang="en-US" b="0">
                        <a:latin typeface="Cambria Math" panose="02040503050406030204" pitchFamily="18" charset="0"/>
                      </a:rPr>
                      <m:t>(5)</m:t>
                    </m:r>
                  </m:oMath>
                </a14:m>
                <a:r>
                  <a:rPr lang="en-US" dirty="0"/>
                  <a:t>?</a:t>
                </a:r>
              </a:p>
              <a:p>
                <a:pPr marL="0" indent="0">
                  <a:buNone/>
                </a:pPr>
                <a:endParaRPr lang="en-US" dirty="0"/>
              </a:p>
              <a:p>
                <a:pPr marL="0" indent="0">
                  <a:buNone/>
                </a:pPr>
                <a:r>
                  <a:rPr lang="en-US" dirty="0"/>
                  <a:t>What is the range of </a:t>
                </a:r>
                <a14:m>
                  <m:oMath xmlns:m="http://schemas.openxmlformats.org/officeDocument/2006/math">
                    <m:r>
                      <a:rPr lang="en-US" b="0" i="1">
                        <a:latin typeface="Cambria Math" panose="02040503050406030204" pitchFamily="18" charset="0"/>
                      </a:rPr>
                      <m:t>𝑓</m:t>
                    </m:r>
                  </m:oMath>
                </a14:m>
                <a:r>
                  <a:rPr lang="en-US" dirty="0"/>
                  <a:t>? </a:t>
                </a:r>
              </a:p>
              <a:p>
                <a:pPr marL="0" indent="0">
                  <a:buNone/>
                </a:pPr>
                <a:endParaRPr lang="en-US" dirty="0"/>
              </a:p>
              <a:p>
                <a:endParaRPr lang="en-US" dirty="0"/>
              </a:p>
            </p:txBody>
          </p:sp>
        </mc:Choice>
        <mc:Fallback xmlns="">
          <p:sp>
            <p:nvSpPr>
              <p:cNvPr id="6" name="Content Placeholder 5">
                <a:extLst>
                  <a:ext uri="{FF2B5EF4-FFF2-40B4-BE49-F238E27FC236}">
                    <a16:creationId xmlns:a16="http://schemas.microsoft.com/office/drawing/2014/main" id="{DF204034-C6B1-6443-99F9-8AECFD3B28FD}"/>
                  </a:ext>
                </a:extLst>
              </p:cNvPr>
              <p:cNvSpPr>
                <a:spLocks noGrp="1" noRot="1" noChangeAspect="1" noMove="1" noResize="1" noEditPoints="1" noAdjustHandles="1" noChangeArrowheads="1" noChangeShapeType="1" noTextEdit="1"/>
              </p:cNvSpPr>
              <p:nvPr>
                <p:ph idx="1"/>
              </p:nvPr>
            </p:nvSpPr>
            <p:spPr>
              <a:xfrm>
                <a:off x="247133" y="982358"/>
                <a:ext cx="8587947" cy="5381371"/>
              </a:xfrm>
              <a:blipFill>
                <a:blip r:embed="rId2"/>
                <a:stretch>
                  <a:fillRect l="-885" t="-706" r="-103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58787C4-2DD6-CC4B-8104-6FDA723FE29E}"/>
              </a:ext>
            </a:extLst>
          </p:cNvPr>
          <p:cNvPicPr>
            <a:picLocks noChangeAspect="1"/>
          </p:cNvPicPr>
          <p:nvPr/>
        </p:nvPicPr>
        <p:blipFill>
          <a:blip r:embed="rId3"/>
          <a:stretch>
            <a:fillRect/>
          </a:stretch>
        </p:blipFill>
        <p:spPr>
          <a:xfrm>
            <a:off x="0" y="2871882"/>
            <a:ext cx="9144000" cy="1114236"/>
          </a:xfrm>
          <a:prstGeom prst="rect">
            <a:avLst/>
          </a:prstGeom>
        </p:spPr>
      </p:pic>
    </p:spTree>
    <p:extLst>
      <p:ext uri="{BB962C8B-B14F-4D97-AF65-F5344CB8AC3E}">
        <p14:creationId xmlns:p14="http://schemas.microsoft.com/office/powerpoint/2010/main" val="139928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Classwork10 #1-6</a:t>
            </a:r>
          </a:p>
          <a:p>
            <a:r>
              <a:rPr lang="en-US" dirty="0"/>
              <a:t>Reflection/summary</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Classwork 9</a:t>
            </a:r>
          </a:p>
          <a:p>
            <a:r>
              <a:rPr lang="en-US" dirty="0" err="1"/>
              <a:t>KhanAcademy</a:t>
            </a:r>
            <a:endParaRPr lang="en-US" dirty="0"/>
          </a:p>
          <a:p>
            <a:r>
              <a:rPr lang="en-US" dirty="0"/>
              <a:t>Exponents review</a:t>
            </a:r>
          </a:p>
          <a:p>
            <a:r>
              <a:rPr lang="en-US" dirty="0"/>
              <a:t>Linear practice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5450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a:extLst>
              <a:ext uri="{FF2B5EF4-FFF2-40B4-BE49-F238E27FC236}">
                <a16:creationId xmlns:a16="http://schemas.microsoft.com/office/drawing/2014/main" id="{9860344B-D035-C042-8226-816CF520A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57" y="1940010"/>
            <a:ext cx="6884893" cy="19770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3904" y="115170"/>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0701" y="969371"/>
                <a:ext cx="8727449" cy="5475312"/>
              </a:xfrm>
            </p:spPr>
            <p:txBody>
              <a:bodyPr>
                <a:normAutofit/>
              </a:bodyPr>
              <a:lstStyle/>
              <a:p>
                <a:pPr marL="0" indent="0">
                  <a:buNone/>
                </a:pPr>
                <a:r>
                  <a:rPr lang="en-US" dirty="0"/>
                  <a:t>The sequence of perfect squares </a:t>
                </a:r>
                <a14:m>
                  <m:oMath xmlns:m="http://schemas.openxmlformats.org/officeDocument/2006/math">
                    <m:r>
                      <a:rPr lang="en-US" i="1">
                        <a:latin typeface="Cambria Math" panose="02040503050406030204" pitchFamily="18" charset="0"/>
                      </a:rPr>
                      <m:t>{1,4,9,16,25,…}</m:t>
                    </m:r>
                  </m:oMath>
                </a14:m>
                <a:r>
                  <a:rPr lang="en-US" dirty="0"/>
                  <a:t> earned its name because the ancient Greeks realized these quantities could be arranged to form square shapes.</a:t>
                </a:r>
                <a:r>
                  <a:rPr lang="en-US" dirty="0">
                    <a:effectLst/>
                  </a:rPr>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denotes the </a:t>
                </a:r>
                <a14:m>
                  <m:oMath xmlns:m="http://schemas.openxmlformats.org/officeDocument/2006/math">
                    <m:r>
                      <a:rPr lang="en-US" i="1">
                        <a:latin typeface="Cambria Math" panose="02040503050406030204" pitchFamily="18" charset="0"/>
                      </a:rPr>
                      <m:t>𝑛</m:t>
                    </m:r>
                  </m:oMath>
                </a14:m>
                <a:r>
                  <a:rPr lang="en-US" baseline="30000" dirty="0" err="1"/>
                  <a:t>th</a:t>
                </a:r>
                <a:r>
                  <a:rPr lang="en-US" dirty="0"/>
                  <a:t> square number, what is a formula for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0701" y="969371"/>
                <a:ext cx="8727449" cy="5475312"/>
              </a:xfrm>
              <a:blipFill>
                <a:blip r:embed="rId3"/>
                <a:stretch>
                  <a:fillRect l="-1016" t="-694"/>
                </a:stretch>
              </a:blipFill>
            </p:spPr>
            <p:txBody>
              <a:bodyPr/>
              <a:lstStyle/>
              <a:p>
                <a:r>
                  <a:rPr lang="en-US">
                    <a:noFill/>
                  </a:rPr>
                  <a:t> </a:t>
                </a:r>
              </a:p>
            </p:txBody>
          </p:sp>
        </mc:Fallback>
      </mc:AlternateContent>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C7F5-676E-9645-BEA0-A382BD6577EA}"/>
              </a:ext>
            </a:extLst>
          </p:cNvPr>
          <p:cNvSpPr>
            <a:spLocks noGrp="1"/>
          </p:cNvSpPr>
          <p:nvPr>
            <p:ph type="title"/>
          </p:nvPr>
        </p:nvSpPr>
        <p:spPr>
          <a:xfrm>
            <a:off x="148279" y="150339"/>
            <a:ext cx="8847440" cy="990600"/>
          </a:xfrm>
        </p:spPr>
        <p:txBody>
          <a:bodyPr/>
          <a:lstStyle/>
          <a:p>
            <a:r>
              <a:rPr lang="en-US" dirty="0"/>
              <a:t>Notes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E7CB9-1262-1E4E-9F80-D297A3EA5A59}"/>
                  </a:ext>
                </a:extLst>
              </p:cNvPr>
              <p:cNvSpPr>
                <a:spLocks noGrp="1"/>
              </p:cNvSpPr>
              <p:nvPr>
                <p:ph idx="1"/>
              </p:nvPr>
            </p:nvSpPr>
            <p:spPr>
              <a:xfrm>
                <a:off x="148279" y="1019429"/>
                <a:ext cx="8847440" cy="5688232"/>
              </a:xfrm>
            </p:spPr>
            <p:txBody>
              <a:bodyPr>
                <a:normAutofit fontScale="70000" lnSpcReduction="20000"/>
              </a:bodyPr>
              <a:lstStyle/>
              <a:p>
                <a:pPr marL="0" indent="0">
                  <a:lnSpc>
                    <a:spcPct val="120000"/>
                  </a:lnSpc>
                  <a:buNone/>
                </a:pPr>
                <a:r>
                  <a:rPr lang="en-US" sz="2900" u="sng" cap="small" dirty="0">
                    <a:cs typeface="Arial" panose="020B0604020202020204" pitchFamily="34" charset="0"/>
                  </a:rPr>
                  <a:t>Algebraic Function</a:t>
                </a:r>
                <a:r>
                  <a:rPr lang="en-US" sz="2900" dirty="0">
                    <a:cs typeface="Arial" panose="020B0604020202020204" pitchFamily="34" charset="0"/>
                  </a:rPr>
                  <a:t>:  Given an algebraic expression with one variable, an </a:t>
                </a:r>
                <a:r>
                  <a:rPr lang="en-US" sz="2900" i="1" dirty="0">
                    <a:cs typeface="Arial" panose="020B0604020202020204" pitchFamily="34" charset="0"/>
                  </a:rPr>
                  <a:t>algebraic function</a:t>
                </a:r>
                <a:r>
                  <a:rPr lang="en-US" sz="2900" dirty="0">
                    <a:cs typeface="Arial" panose="020B0604020202020204" pitchFamily="34" charset="0"/>
                  </a:rPr>
                  <a:t> is a function </a:t>
                </a:r>
                <a14:m>
                  <m:oMath xmlns:m="http://schemas.openxmlformats.org/officeDocument/2006/math">
                    <m:r>
                      <a:rPr lang="en-US" sz="2900" b="0" i="1">
                        <a:latin typeface="Cambria Math" panose="02040503050406030204" pitchFamily="18" charset="0"/>
                      </a:rPr>
                      <m:t>𝑓</m:t>
                    </m:r>
                    <m:r>
                      <a:rPr lang="en-US" sz="2900" b="0" i="1">
                        <a:latin typeface="Cambria Math" panose="02040503050406030204" pitchFamily="18" charset="0"/>
                      </a:rPr>
                      <m:t>:</m:t>
                    </m:r>
                    <m:r>
                      <a:rPr lang="en-US" sz="2900" b="0" i="1">
                        <a:latin typeface="Cambria Math" panose="02040503050406030204" pitchFamily="18" charset="0"/>
                      </a:rPr>
                      <m:t>𝐷</m:t>
                    </m:r>
                    <m:r>
                      <a:rPr lang="en-US" sz="2900" b="0" i="1">
                        <a:latin typeface="Cambria Math" panose="02040503050406030204" pitchFamily="18" charset="0"/>
                      </a:rPr>
                      <m:t>→</m:t>
                    </m:r>
                    <m:r>
                      <a:rPr lang="en-US" sz="2900" b="0" i="1">
                        <a:latin typeface="Cambria Math" panose="02040503050406030204" pitchFamily="18" charset="0"/>
                      </a:rPr>
                      <m:t>𝑌</m:t>
                    </m:r>
                  </m:oMath>
                </a14:m>
                <a:r>
                  <a:rPr lang="en-US" sz="2900" dirty="0">
                    <a:cs typeface="Arial" panose="020B0604020202020204" pitchFamily="34" charset="0"/>
                  </a:rPr>
                  <a:t> such that for each real number </a:t>
                </a:r>
                <a14:m>
                  <m:oMath xmlns:m="http://schemas.openxmlformats.org/officeDocument/2006/math">
                    <m:r>
                      <a:rPr lang="en-US" sz="2900" b="0" i="1">
                        <a:latin typeface="Cambria Math" panose="02040503050406030204" pitchFamily="18" charset="0"/>
                      </a:rPr>
                      <m:t>𝑥</m:t>
                    </m:r>
                  </m:oMath>
                </a14:m>
                <a:r>
                  <a:rPr lang="en-US" sz="2900" dirty="0">
                    <a:cs typeface="Arial" panose="020B0604020202020204" pitchFamily="34" charset="0"/>
                  </a:rPr>
                  <a:t> in the domain </a:t>
                </a:r>
                <a14:m>
                  <m:oMath xmlns:m="http://schemas.openxmlformats.org/officeDocument/2006/math">
                    <m:r>
                      <a:rPr lang="en-US" sz="2900" b="0" i="1">
                        <a:latin typeface="Cambria Math" panose="02040503050406030204" pitchFamily="18" charset="0"/>
                      </a:rPr>
                      <m:t>𝐷</m:t>
                    </m:r>
                  </m:oMath>
                </a14:m>
                <a:r>
                  <a:rPr lang="en-US" sz="2900" dirty="0">
                    <a:cs typeface="Arial" panose="020B0604020202020204" pitchFamily="34" charset="0"/>
                  </a:rPr>
                  <a:t>, </a:t>
                </a:r>
                <a14:m>
                  <m:oMath xmlns:m="http://schemas.openxmlformats.org/officeDocument/2006/math">
                    <m:r>
                      <a:rPr lang="en-US" sz="2900" b="0" i="1">
                        <a:latin typeface="Cambria Math" panose="02040503050406030204" pitchFamily="18" charset="0"/>
                      </a:rPr>
                      <m:t>𝑓</m:t>
                    </m:r>
                    <m:r>
                      <a:rPr lang="en-US" sz="2900" b="0" i="1">
                        <a:latin typeface="Cambria Math" panose="02040503050406030204" pitchFamily="18" charset="0"/>
                      </a:rPr>
                      <m:t>(</m:t>
                    </m:r>
                    <m:r>
                      <a:rPr lang="en-US" sz="2900" b="0" i="1">
                        <a:latin typeface="Cambria Math" panose="02040503050406030204" pitchFamily="18" charset="0"/>
                      </a:rPr>
                      <m:t>𝑥</m:t>
                    </m:r>
                    <m:r>
                      <a:rPr lang="en-US" sz="2900" b="0" i="1">
                        <a:latin typeface="Cambria Math" panose="02040503050406030204" pitchFamily="18" charset="0"/>
                      </a:rPr>
                      <m:t>)</m:t>
                    </m:r>
                  </m:oMath>
                </a14:m>
                <a:r>
                  <a:rPr lang="en-US" sz="2900" dirty="0">
                    <a:cs typeface="Arial" panose="020B0604020202020204" pitchFamily="34" charset="0"/>
                  </a:rPr>
                  <a:t> is the value found by substituting the number </a:t>
                </a:r>
                <a14:m>
                  <m:oMath xmlns:m="http://schemas.openxmlformats.org/officeDocument/2006/math">
                    <m:r>
                      <a:rPr lang="en-US" sz="2900" b="0" i="1">
                        <a:latin typeface="Cambria Math" panose="02040503050406030204" pitchFamily="18" charset="0"/>
                      </a:rPr>
                      <m:t>𝑥</m:t>
                    </m:r>
                  </m:oMath>
                </a14:m>
                <a:r>
                  <a:rPr lang="en-US" sz="2900" dirty="0">
                    <a:cs typeface="Arial" panose="020B0604020202020204" pitchFamily="34" charset="0"/>
                  </a:rPr>
                  <a:t> into all instances of the variable symbol in the expression and evaluating.  </a:t>
                </a:r>
              </a:p>
              <a:p>
                <a:pPr marL="0" indent="0">
                  <a:lnSpc>
                    <a:spcPct val="120000"/>
                  </a:lnSpc>
                  <a:buNone/>
                </a:pPr>
                <a:r>
                  <a:rPr lang="en-US" dirty="0"/>
                  <a:t> </a:t>
                </a:r>
              </a:p>
              <a:p>
                <a:pPr marL="0" indent="0">
                  <a:buNone/>
                </a:pPr>
                <a:endParaRPr lang="en-US" dirty="0"/>
              </a:p>
              <a:p>
                <a:pPr marL="0" indent="0">
                  <a:buNone/>
                </a:pPr>
                <a:r>
                  <a:rPr lang="en-US" sz="2900" dirty="0"/>
                  <a:t>If a domain is not specified, it is assumed to be the </a:t>
                </a:r>
                <a:r>
                  <a:rPr lang="en-US" sz="2900" u="sng" dirty="0"/>
                  <a:t>set of all real numbers</a:t>
                </a:r>
                <a:r>
                  <a:rPr lang="en-US" sz="2900" dirty="0"/>
                  <a:t>.</a:t>
                </a:r>
              </a:p>
              <a:p>
                <a:pPr lvl="1"/>
                <a:r>
                  <a:rPr lang="en-US" sz="2900" dirty="0"/>
                  <a:t>For the </a:t>
                </a:r>
                <a:r>
                  <a:rPr lang="en-US" sz="2900" u="sng" dirty="0"/>
                  <a:t>squaring function</a:t>
                </a:r>
                <a:r>
                  <a:rPr lang="en-US" sz="2900" dirty="0"/>
                  <a:t>, we say			Let </a:t>
                </a:r>
                <a14:m>
                  <m:oMath xmlns:m="http://schemas.openxmlformats.org/officeDocument/2006/math">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oMath>
                </a14:m>
                <a:r>
                  <a:rPr lang="en-US" sz="2900" dirty="0"/>
                  <a:t>.</a:t>
                </a:r>
              </a:p>
              <a:p>
                <a:pPr lvl="1"/>
                <a:r>
                  <a:rPr lang="en-US" sz="2900" dirty="0"/>
                  <a:t>For the </a:t>
                </a:r>
                <a:r>
                  <a:rPr lang="en-US" sz="2900" u="sng" dirty="0"/>
                  <a:t>exponential function </a:t>
                </a:r>
                <a:r>
                  <a:rPr lang="en-US" sz="2900" dirty="0"/>
                  <a:t>with base </a:t>
                </a:r>
                <a14:m>
                  <m:oMath xmlns:m="http://schemas.openxmlformats.org/officeDocument/2006/math">
                    <m:r>
                      <a:rPr lang="en-US" sz="2900" i="1">
                        <a:latin typeface="Cambria Math" panose="02040503050406030204" pitchFamily="18" charset="0"/>
                      </a:rPr>
                      <m:t>2</m:t>
                    </m:r>
                  </m:oMath>
                </a14:m>
                <a:r>
                  <a:rPr lang="en-US" sz="2900" dirty="0"/>
                  <a:t>, we say  	Let </a:t>
                </a:r>
                <a14:m>
                  <m:oMath xmlns:m="http://schemas.openxmlformats.org/officeDocument/2006/math">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2</m:t>
                        </m:r>
                      </m:e>
                      <m:sup>
                        <m:r>
                          <a:rPr lang="en-US" sz="2900" i="1">
                            <a:latin typeface="Cambria Math" panose="02040503050406030204" pitchFamily="18" charset="0"/>
                          </a:rPr>
                          <m:t>𝑥</m:t>
                        </m:r>
                      </m:sup>
                    </m:sSup>
                  </m:oMath>
                </a14:m>
                <a:r>
                  <a:rPr lang="en-US" sz="2900" dirty="0"/>
                  <a:t>.</a:t>
                </a:r>
              </a:p>
              <a:p>
                <a:pPr marL="0" indent="0">
                  <a:buNone/>
                </a:pPr>
                <a:r>
                  <a:rPr lang="en-US" dirty="0"/>
                  <a:t> </a:t>
                </a:r>
              </a:p>
              <a:p>
                <a:pPr marL="0" indent="0">
                  <a:buNone/>
                </a:pPr>
                <a:endParaRPr lang="en-US" dirty="0"/>
              </a:p>
              <a:p>
                <a:pPr marL="0" indent="0">
                  <a:buNone/>
                </a:pPr>
                <a:endParaRPr lang="en-US" dirty="0"/>
              </a:p>
              <a:p>
                <a:pPr marL="0" indent="0">
                  <a:buNone/>
                </a:pPr>
                <a:r>
                  <a:rPr lang="en-US" sz="2900" dirty="0"/>
                  <a:t>When the domain is limited by the expression or the situation, it must be specified when the function is defined.</a:t>
                </a:r>
              </a:p>
              <a:p>
                <a:pPr lvl="1"/>
                <a:r>
                  <a:rPr lang="en-US" sz="2900" dirty="0"/>
                  <a:t>For the </a:t>
                </a:r>
                <a:r>
                  <a:rPr lang="en-US" sz="2900" u="sng" dirty="0"/>
                  <a:t>square root function</a:t>
                </a:r>
                <a:r>
                  <a:rPr lang="en-US" sz="2900" dirty="0"/>
                  <a:t>, we say		Let </a:t>
                </a:r>
                <a14:m>
                  <m:oMath xmlns:m="http://schemas.openxmlformats.org/officeDocument/2006/math">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m:t>
                    </m:r>
                    <m:rad>
                      <m:radPr>
                        <m:degHide m:val="on"/>
                        <m:ctrlPr>
                          <a:rPr lang="en-US" sz="2900" i="1">
                            <a:latin typeface="Cambria Math" panose="02040503050406030204" pitchFamily="18" charset="0"/>
                          </a:rPr>
                        </m:ctrlPr>
                      </m:radPr>
                      <m:deg/>
                      <m:e>
                        <m:r>
                          <a:rPr lang="en-US" sz="2900" i="1">
                            <a:latin typeface="Cambria Math" panose="02040503050406030204" pitchFamily="18" charset="0"/>
                          </a:rPr>
                          <m:t>𝑥</m:t>
                        </m:r>
                      </m:e>
                    </m:rad>
                  </m:oMath>
                </a14:m>
                <a:r>
                  <a:rPr lang="en-US" sz="2900" dirty="0"/>
                  <a:t> for </a:t>
                </a:r>
                <a14:m>
                  <m:oMath xmlns:m="http://schemas.openxmlformats.org/officeDocument/2006/math">
                    <m:r>
                      <a:rPr lang="en-US" sz="2900" i="1">
                        <a:latin typeface="Cambria Math" panose="02040503050406030204" pitchFamily="18" charset="0"/>
                      </a:rPr>
                      <m:t>𝑥</m:t>
                    </m:r>
                    <m:r>
                      <a:rPr lang="en-US" sz="2900" i="1">
                        <a:latin typeface="Cambria Math" panose="02040503050406030204" pitchFamily="18" charset="0"/>
                      </a:rPr>
                      <m:t>≥0</m:t>
                    </m:r>
                  </m:oMath>
                </a14:m>
                <a:r>
                  <a:rPr lang="en-US" sz="2900" dirty="0"/>
                  <a:t>.</a:t>
                </a:r>
              </a:p>
              <a:p>
                <a:pPr lvl="1"/>
                <a:r>
                  <a:rPr lang="en-US" sz="2900" dirty="0"/>
                  <a:t>To define the first </a:t>
                </a:r>
                <a14:m>
                  <m:oMath xmlns:m="http://schemas.openxmlformats.org/officeDocument/2006/math">
                    <m:r>
                      <a:rPr lang="en-US" sz="2900" i="1">
                        <a:latin typeface="Cambria Math" panose="02040503050406030204" pitchFamily="18" charset="0"/>
                      </a:rPr>
                      <m:t>5</m:t>
                    </m:r>
                  </m:oMath>
                </a14:m>
                <a:r>
                  <a:rPr lang="en-US" sz="2900" dirty="0"/>
                  <a:t> </a:t>
                </a:r>
                <a:r>
                  <a:rPr lang="en-US" sz="2900" u="sng" dirty="0"/>
                  <a:t>triangular numbers</a:t>
                </a:r>
                <a:r>
                  <a:rPr lang="en-US" sz="2900" dirty="0"/>
                  <a:t>, we say       Let </a:t>
                </a:r>
                <a14:m>
                  <m:oMath xmlns:m="http://schemas.openxmlformats.org/officeDocument/2006/math">
                    <m:r>
                      <a:rPr lang="en-US" sz="2900" i="1">
                        <a:latin typeface="Cambria Math" panose="02040503050406030204" pitchFamily="18" charset="0"/>
                      </a:rPr>
                      <m:t>𝑓</m:t>
                    </m:r>
                    <m:r>
                      <a:rPr lang="en-US" sz="2900" i="1">
                        <a:latin typeface="Cambria Math" panose="02040503050406030204" pitchFamily="18" charset="0"/>
                      </a:rPr>
                      <m:t>(</m:t>
                    </m:r>
                    <m:r>
                      <a:rPr lang="en-US" sz="2900" i="1">
                        <a:latin typeface="Cambria Math" panose="02040503050406030204" pitchFamily="18" charset="0"/>
                      </a:rPr>
                      <m:t>𝑥</m:t>
                    </m:r>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𝑥</m:t>
                        </m:r>
                        <m:r>
                          <a:rPr lang="en-US" sz="2900" i="1">
                            <a:latin typeface="Cambria Math" panose="02040503050406030204" pitchFamily="18" charset="0"/>
                          </a:rPr>
                          <m:t>(</m:t>
                        </m:r>
                        <m:r>
                          <a:rPr lang="en-US" sz="2900" i="1">
                            <a:latin typeface="Cambria Math" panose="02040503050406030204" pitchFamily="18" charset="0"/>
                          </a:rPr>
                          <m:t>𝑥</m:t>
                        </m:r>
                        <m:r>
                          <a:rPr lang="en-US" sz="2900" i="1">
                            <a:latin typeface="Cambria Math" panose="02040503050406030204" pitchFamily="18" charset="0"/>
                          </a:rPr>
                          <m:t>+1)</m:t>
                        </m:r>
                      </m:num>
                      <m:den>
                        <m:r>
                          <a:rPr lang="en-US" sz="2900" i="1">
                            <a:latin typeface="Cambria Math" panose="02040503050406030204" pitchFamily="18" charset="0"/>
                          </a:rPr>
                          <m:t>2</m:t>
                        </m:r>
                      </m:den>
                    </m:f>
                  </m:oMath>
                </a14:m>
                <a:r>
                  <a:rPr lang="en-US" sz="2900" dirty="0"/>
                  <a:t> for </a:t>
                </a:r>
                <a14:m>
                  <m:oMath xmlns:m="http://schemas.openxmlformats.org/officeDocument/2006/math">
                    <m:r>
                      <a:rPr lang="en-US" sz="2900" i="1">
                        <a:latin typeface="Cambria Math" panose="02040503050406030204" pitchFamily="18" charset="0"/>
                      </a:rPr>
                      <m:t>1≤</m:t>
                    </m:r>
                    <m:r>
                      <a:rPr lang="en-US" sz="2900" i="1">
                        <a:latin typeface="Cambria Math" panose="02040503050406030204" pitchFamily="18" charset="0"/>
                      </a:rPr>
                      <m:t>𝑥</m:t>
                    </m:r>
                    <m:r>
                      <a:rPr lang="en-US" sz="2900" i="1">
                        <a:latin typeface="Cambria Math" panose="02040503050406030204" pitchFamily="18" charset="0"/>
                      </a:rPr>
                      <m:t>≤5</m:t>
                    </m:r>
                  </m:oMath>
                </a14:m>
                <a:r>
                  <a:rPr lang="en-US" sz="2900" dirty="0"/>
                  <a:t> where </a:t>
                </a:r>
                <a14:m>
                  <m:oMath xmlns:m="http://schemas.openxmlformats.org/officeDocument/2006/math">
                    <m:r>
                      <a:rPr lang="en-US" sz="2900" i="1">
                        <a:latin typeface="Cambria Math" panose="02040503050406030204" pitchFamily="18" charset="0"/>
                      </a:rPr>
                      <m:t>𝑥</m:t>
                    </m:r>
                  </m:oMath>
                </a14:m>
                <a:r>
                  <a:rPr lang="en-US" sz="2900" dirty="0"/>
                  <a:t> is an integer.</a:t>
                </a:r>
              </a:p>
            </p:txBody>
          </p:sp>
        </mc:Choice>
        <mc:Fallback xmlns="">
          <p:sp>
            <p:nvSpPr>
              <p:cNvPr id="3" name="Content Placeholder 2">
                <a:extLst>
                  <a:ext uri="{FF2B5EF4-FFF2-40B4-BE49-F238E27FC236}">
                    <a16:creationId xmlns:a16="http://schemas.microsoft.com/office/drawing/2014/main" id="{BA2E7CB9-1262-1E4E-9F80-D297A3EA5A59}"/>
                  </a:ext>
                </a:extLst>
              </p:cNvPr>
              <p:cNvSpPr>
                <a:spLocks noGrp="1" noRot="1" noChangeAspect="1" noMove="1" noResize="1" noEditPoints="1" noAdjustHandles="1" noChangeArrowheads="1" noChangeShapeType="1" noTextEdit="1"/>
              </p:cNvSpPr>
              <p:nvPr>
                <p:ph idx="1"/>
              </p:nvPr>
            </p:nvSpPr>
            <p:spPr>
              <a:xfrm>
                <a:off x="148279" y="1019429"/>
                <a:ext cx="8847440" cy="5688232"/>
              </a:xfrm>
              <a:blipFill>
                <a:blip r:embed="rId2"/>
                <a:stretch>
                  <a:fillRect l="-862" t="-445"/>
                </a:stretch>
              </a:blipFill>
            </p:spPr>
            <p:txBody>
              <a:bodyPr/>
              <a:lstStyle/>
              <a:p>
                <a:r>
                  <a:rPr lang="en-US">
                    <a:noFill/>
                  </a:rPr>
                  <a:t> </a:t>
                </a:r>
              </a:p>
            </p:txBody>
          </p:sp>
        </mc:Fallback>
      </mc:AlternateContent>
    </p:spTree>
    <p:extLst>
      <p:ext uri="{BB962C8B-B14F-4D97-AF65-F5344CB8AC3E}">
        <p14:creationId xmlns:p14="http://schemas.microsoft.com/office/powerpoint/2010/main" val="304431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11</a:t>
            </a:r>
          </a:p>
        </p:txBody>
      </p:sp>
      <p:sp>
        <p:nvSpPr>
          <p:cNvPr id="3" name="Subtitle 2"/>
          <p:cNvSpPr>
            <a:spLocks noGrp="1"/>
          </p:cNvSpPr>
          <p:nvPr>
            <p:ph type="subTitle" idx="1"/>
          </p:nvPr>
        </p:nvSpPr>
        <p:spPr/>
        <p:txBody>
          <a:bodyPr/>
          <a:lstStyle/>
          <a:p>
            <a:r>
              <a:rPr lang="en-US" dirty="0"/>
              <a:t>Warm up, example/classwork, notes</a:t>
            </a:r>
          </a:p>
        </p:txBody>
      </p:sp>
    </p:spTree>
    <p:extLst>
      <p:ext uri="{BB962C8B-B14F-4D97-AF65-F5344CB8AC3E}">
        <p14:creationId xmlns:p14="http://schemas.microsoft.com/office/powerpoint/2010/main" val="291208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244F-FF7C-6D46-968D-56938274B90E}"/>
              </a:ext>
            </a:extLst>
          </p:cNvPr>
          <p:cNvSpPr>
            <a:spLocks noGrp="1"/>
          </p:cNvSpPr>
          <p:nvPr>
            <p:ph type="title"/>
          </p:nvPr>
        </p:nvSpPr>
        <p:spPr>
          <a:xfrm>
            <a:off x="185350" y="249193"/>
            <a:ext cx="8736228" cy="990600"/>
          </a:xfrm>
        </p:spPr>
        <p:txBody>
          <a:bodyPr/>
          <a:lstStyle/>
          <a:p>
            <a:r>
              <a:rPr lang="en-US" dirty="0"/>
              <a:t>Entry Task: Read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E339EF-A118-9840-B558-9821C06708D6}"/>
                  </a:ext>
                </a:extLst>
              </p:cNvPr>
              <p:cNvSpPr>
                <a:spLocks noGrp="1"/>
              </p:cNvSpPr>
              <p:nvPr>
                <p:ph idx="1"/>
              </p:nvPr>
            </p:nvSpPr>
            <p:spPr>
              <a:xfrm>
                <a:off x="185350" y="1315993"/>
                <a:ext cx="8736228" cy="4911812"/>
              </a:xfrm>
            </p:spPr>
            <p:txBody>
              <a:bodyPr>
                <a:normAutofit lnSpcReduction="10000"/>
              </a:bodyPr>
              <a:lstStyle/>
              <a:p>
                <a:pPr marL="0" indent="0">
                  <a:buNone/>
                </a:pPr>
                <a:r>
                  <a:rPr lang="en-US" dirty="0"/>
                  <a:t>In Module 1, you graphed equations such as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=10−4</m:t>
                    </m:r>
                    <m:r>
                      <a:rPr lang="en-US" i="1">
                        <a:latin typeface="Cambria Math" panose="02040503050406030204" pitchFamily="18" charset="0"/>
                      </a:rPr>
                      <m:t>𝑥</m:t>
                    </m:r>
                  </m:oMath>
                </a14:m>
                <a:r>
                  <a:rPr lang="en-US" dirty="0"/>
                  <a:t> by plotting the points in the Cartesian plane by picking </a:t>
                </a:r>
                <a14:m>
                  <m:oMath xmlns:m="http://schemas.openxmlformats.org/officeDocument/2006/math">
                    <m:r>
                      <a:rPr lang="en-US" i="1">
                        <a:latin typeface="Cambria Math" panose="02040503050406030204" pitchFamily="18" charset="0"/>
                      </a:rPr>
                      <m:t>𝑥</m:t>
                    </m:r>
                  </m:oMath>
                </a14:m>
                <a:r>
                  <a:rPr lang="en-US" dirty="0"/>
                  <a:t>-values and then using the equation to find the </a:t>
                </a:r>
                <a14:m>
                  <m:oMath xmlns:m="http://schemas.openxmlformats.org/officeDocument/2006/math">
                    <m:r>
                      <a:rPr lang="en-US" i="1">
                        <a:latin typeface="Cambria Math" panose="02040503050406030204" pitchFamily="18" charset="0"/>
                      </a:rPr>
                      <m:t>𝑦</m:t>
                    </m:r>
                  </m:oMath>
                </a14:m>
                <a:r>
                  <a:rPr lang="en-US" dirty="0"/>
                  <a:t>-value for each </a:t>
                </a:r>
                <a14:m>
                  <m:oMath xmlns:m="http://schemas.openxmlformats.org/officeDocument/2006/math">
                    <m:r>
                      <a:rPr lang="en-US" i="1">
                        <a:latin typeface="Cambria Math" panose="02040503050406030204" pitchFamily="18" charset="0"/>
                      </a:rPr>
                      <m:t>𝑥</m:t>
                    </m:r>
                  </m:oMath>
                </a14:m>
                <a:r>
                  <a:rPr lang="en-US" dirty="0"/>
                  <a:t>-value.  The number of ordered pairs you plotted to get the general shape of the graph depended on the type of equation (linear, quadratic, etc.).  The </a:t>
                </a:r>
                <a:r>
                  <a:rPr lang="en-US" b="1" dirty="0"/>
                  <a:t>graph of the equation was then a representation of the solution set</a:t>
                </a:r>
                <a:r>
                  <a:rPr lang="en-US" dirty="0"/>
                  <a:t>, which could be described using set notation.</a:t>
                </a:r>
              </a:p>
              <a:p>
                <a:pPr marL="0" indent="0">
                  <a:buNone/>
                </a:pPr>
                <a:endParaRPr lang="en-US" dirty="0"/>
              </a:p>
              <a:p>
                <a:pPr marL="0" indent="0">
                  <a:buNone/>
                </a:pPr>
                <a:r>
                  <a:rPr lang="en-US" dirty="0"/>
                  <a:t>In this lesson, we extend set notation slightly to describe the graph of a function.  In doing so, we explain a way to think about set notation for the graph of a function that mimics the instructions a tablet or laptop might perform to draw a graph on its screen.</a:t>
                </a:r>
              </a:p>
            </p:txBody>
          </p:sp>
        </mc:Choice>
        <mc:Fallback xmlns="">
          <p:sp>
            <p:nvSpPr>
              <p:cNvPr id="3" name="Content Placeholder 2">
                <a:extLst>
                  <a:ext uri="{FF2B5EF4-FFF2-40B4-BE49-F238E27FC236}">
                    <a16:creationId xmlns:a16="http://schemas.microsoft.com/office/drawing/2014/main" id="{9DE339EF-A118-9840-B558-9821C06708D6}"/>
                  </a:ext>
                </a:extLst>
              </p:cNvPr>
              <p:cNvSpPr>
                <a:spLocks noGrp="1" noRot="1" noChangeAspect="1" noMove="1" noResize="1" noEditPoints="1" noAdjustHandles="1" noChangeArrowheads="1" noChangeShapeType="1" noTextEdit="1"/>
              </p:cNvSpPr>
              <p:nvPr>
                <p:ph idx="1"/>
              </p:nvPr>
            </p:nvSpPr>
            <p:spPr>
              <a:xfrm>
                <a:off x="185350" y="1315993"/>
                <a:ext cx="8736228" cy="4911812"/>
              </a:xfrm>
              <a:blipFill>
                <a:blip r:embed="rId2"/>
                <a:stretch>
                  <a:fillRect l="-1017" t="-1809" r="-1308" b="-1292"/>
                </a:stretch>
              </a:blipFill>
            </p:spPr>
            <p:txBody>
              <a:bodyPr/>
              <a:lstStyle/>
              <a:p>
                <a:r>
                  <a:rPr lang="en-US">
                    <a:noFill/>
                  </a:rPr>
                  <a:t> </a:t>
                </a:r>
              </a:p>
            </p:txBody>
          </p:sp>
        </mc:Fallback>
      </mc:AlternateContent>
    </p:spTree>
    <p:extLst>
      <p:ext uri="{BB962C8B-B14F-4D97-AF65-F5344CB8AC3E}">
        <p14:creationId xmlns:p14="http://schemas.microsoft.com/office/powerpoint/2010/main" val="408901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160637" y="852616"/>
                <a:ext cx="8822725" cy="5758249"/>
              </a:xfrm>
            </p:spPr>
            <p:txBody>
              <a:bodyPr>
                <a:normAutofit/>
              </a:bodyPr>
              <a:lstStyle/>
              <a:p>
                <a:pPr marL="0" indent="0">
                  <a:buNone/>
                </a:pPr>
                <a:r>
                  <a:rPr lang="en-US" dirty="0"/>
                  <a:t>Computer programs are essentially instructions to computers on what to do when the user makes a request.  For example, when you type a letter on your smart phone, the smart phone follows a specified set of instructions to draw that letter on the screen and record it in memory (as part of an email, for example).  One of the simplest types of instructions a computer can perform is a </a:t>
                </a:r>
                <a:r>
                  <a:rPr lang="en-US" i="1" dirty="0"/>
                  <a:t>for-next loop</a:t>
                </a:r>
                <a:r>
                  <a:rPr lang="en-US" dirty="0"/>
                  <a:t>.  Below is code for a program that prints the first </a:t>
                </a:r>
                <a14:m>
                  <m:oMath xmlns:m="http://schemas.openxmlformats.org/officeDocument/2006/math">
                    <m:r>
                      <a:rPr lang="en-US" i="1">
                        <a:latin typeface="Cambria Math" panose="02040503050406030204" pitchFamily="18" charset="0"/>
                      </a:rPr>
                      <m:t>5</m:t>
                    </m:r>
                  </m:oMath>
                </a14:m>
                <a:r>
                  <a:rPr lang="en-US" dirty="0"/>
                  <a:t> powers of </a:t>
                </a:r>
                <a14:m>
                  <m:oMath xmlns:m="http://schemas.openxmlformats.org/officeDocument/2006/math">
                    <m:r>
                      <a:rPr lang="en-US" i="1">
                        <a:latin typeface="Cambria Math" panose="02040503050406030204" pitchFamily="18" charset="0"/>
                      </a:rPr>
                      <m:t>2</m:t>
                    </m:r>
                  </m:oMath>
                </a14:m>
                <a:r>
                  <a:rPr lang="en-US" dirty="0"/>
                  <a:t>:</a:t>
                </a:r>
                <a:r>
                  <a:rPr lang="en-US" dirty="0">
                    <a:effectLst/>
                  </a:rPr>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output of this program code is: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 </m:t>
                    </m:r>
                    <m:r>
                      <a:rPr lang="en-US" i="1">
                        <a:latin typeface="Cambria Math" panose="02040503050406030204" pitchFamily="18" charset="0"/>
                      </a:rPr>
                      <m:t>4</m:t>
                    </m:r>
                    <m:r>
                      <a:rPr lang="en-US" b="0" i="1" smtClean="0">
                        <a:latin typeface="Cambria Math" panose="02040503050406030204" pitchFamily="18" charset="0"/>
                      </a:rPr>
                      <m:t>, </m:t>
                    </m:r>
                    <m:r>
                      <a:rPr lang="en-US" i="1">
                        <a:latin typeface="Cambria Math" panose="02040503050406030204" pitchFamily="18" charset="0"/>
                      </a:rPr>
                      <m:t>8</m:t>
                    </m:r>
                    <m:r>
                      <a:rPr lang="en-US" b="0" i="1" smtClean="0">
                        <a:latin typeface="Cambria Math" panose="02040503050406030204" pitchFamily="18" charset="0"/>
                      </a:rPr>
                      <m:t>, </m:t>
                    </m:r>
                    <m:r>
                      <a:rPr lang="en-US" i="1">
                        <a:latin typeface="Cambria Math" panose="02040503050406030204" pitchFamily="18" charset="0"/>
                      </a:rPr>
                      <m:t>16</m:t>
                    </m:r>
                    <m:r>
                      <a:rPr lang="en-US" b="0" i="1" smtClean="0">
                        <a:latin typeface="Cambria Math" panose="02040503050406030204" pitchFamily="18" charset="0"/>
                      </a:rPr>
                      <m:t>, </m:t>
                    </m:r>
                    <m:r>
                      <a:rPr lang="en-US" i="1">
                        <a:latin typeface="Cambria Math" panose="02040503050406030204" pitchFamily="18" charset="0"/>
                      </a:rPr>
                      <m:t>32</m:t>
                    </m:r>
                  </m:oMath>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160637" y="852616"/>
                <a:ext cx="8822725" cy="5758249"/>
              </a:xfrm>
              <a:blipFill>
                <a:blip r:embed="rId2"/>
                <a:stretch>
                  <a:fillRect l="-1007" t="-659" r="-1583" b="-220"/>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8D6FF35-4D16-E242-A275-66DF39BA6AB4}"/>
              </a:ext>
            </a:extLst>
          </p:cNvPr>
          <p:cNvSpPr>
            <a:spLocks noGrp="1"/>
          </p:cNvSpPr>
          <p:nvPr>
            <p:ph type="title"/>
          </p:nvPr>
        </p:nvSpPr>
        <p:spPr>
          <a:xfrm>
            <a:off x="61781" y="100911"/>
            <a:ext cx="8822725" cy="990600"/>
          </a:xfrm>
        </p:spPr>
        <p:txBody>
          <a:bodyPr/>
          <a:lstStyle/>
          <a:p>
            <a:r>
              <a:rPr lang="en-US" dirty="0"/>
              <a:t>Example 1</a:t>
            </a:r>
          </a:p>
        </p:txBody>
      </p:sp>
      <p:pic>
        <p:nvPicPr>
          <p:cNvPr id="2" name="Picture 1">
            <a:extLst>
              <a:ext uri="{FF2B5EF4-FFF2-40B4-BE49-F238E27FC236}">
                <a16:creationId xmlns:a16="http://schemas.microsoft.com/office/drawing/2014/main" id="{4825C0F2-E989-C540-B4A4-3C5001677425}"/>
              </a:ext>
            </a:extLst>
          </p:cNvPr>
          <p:cNvPicPr>
            <a:picLocks noChangeAspect="1"/>
          </p:cNvPicPr>
          <p:nvPr/>
        </p:nvPicPr>
        <p:blipFill>
          <a:blip r:embed="rId3"/>
          <a:stretch>
            <a:fillRect/>
          </a:stretch>
        </p:blipFill>
        <p:spPr>
          <a:xfrm>
            <a:off x="152395" y="3938543"/>
            <a:ext cx="2870200" cy="1308100"/>
          </a:xfrm>
          <a:prstGeom prst="rect">
            <a:avLst/>
          </a:prstGeom>
        </p:spPr>
      </p:pic>
      <p:sp>
        <p:nvSpPr>
          <p:cNvPr id="4" name="TextBox 3">
            <a:extLst>
              <a:ext uri="{FF2B5EF4-FFF2-40B4-BE49-F238E27FC236}">
                <a16:creationId xmlns:a16="http://schemas.microsoft.com/office/drawing/2014/main" id="{44095519-A944-3848-BCD1-9D9E9B940815}"/>
              </a:ext>
            </a:extLst>
          </p:cNvPr>
          <p:cNvSpPr txBox="1"/>
          <p:nvPr/>
        </p:nvSpPr>
        <p:spPr>
          <a:xfrm>
            <a:off x="2956695" y="3942669"/>
            <a:ext cx="5952525" cy="369332"/>
          </a:xfrm>
          <a:prstGeom prst="rect">
            <a:avLst/>
          </a:prstGeom>
          <a:noFill/>
        </p:spPr>
        <p:txBody>
          <a:bodyPr wrap="square" rtlCol="0">
            <a:spAutoFit/>
          </a:bodyPr>
          <a:lstStyle/>
          <a:p>
            <a:r>
              <a:rPr lang="en-US" dirty="0">
                <a:sym typeface="Wingdings" pitchFamily="2" charset="2"/>
              </a:rPr>
              <a:t> x is quantified as an integer</a:t>
            </a:r>
            <a:endParaRPr lang="en-US" dirty="0"/>
          </a:p>
        </p:txBody>
      </p:sp>
      <p:sp>
        <p:nvSpPr>
          <p:cNvPr id="7" name="TextBox 6">
            <a:extLst>
              <a:ext uri="{FF2B5EF4-FFF2-40B4-BE49-F238E27FC236}">
                <a16:creationId xmlns:a16="http://schemas.microsoft.com/office/drawing/2014/main" id="{D4E59CF6-8C98-7A4E-90C3-69AA9C2825A4}"/>
              </a:ext>
            </a:extLst>
          </p:cNvPr>
          <p:cNvSpPr txBox="1"/>
          <p:nvPr/>
        </p:nvSpPr>
        <p:spPr>
          <a:xfrm>
            <a:off x="2948454" y="4255709"/>
            <a:ext cx="5952525" cy="369332"/>
          </a:xfrm>
          <a:prstGeom prst="rect">
            <a:avLst/>
          </a:prstGeom>
          <a:noFill/>
        </p:spPr>
        <p:txBody>
          <a:bodyPr wrap="square" rtlCol="0">
            <a:spAutoFit/>
          </a:bodyPr>
          <a:lstStyle/>
          <a:p>
            <a:r>
              <a:rPr lang="en-US" dirty="0">
                <a:sym typeface="Wingdings" pitchFamily="2" charset="2"/>
              </a:rPr>
              <a:t> “For” starts the loop with x = 1</a:t>
            </a:r>
            <a:endParaRPr lang="en-US" dirty="0"/>
          </a:p>
        </p:txBody>
      </p:sp>
      <p:sp>
        <p:nvSpPr>
          <p:cNvPr id="8" name="TextBox 7">
            <a:extLst>
              <a:ext uri="{FF2B5EF4-FFF2-40B4-BE49-F238E27FC236}">
                <a16:creationId xmlns:a16="http://schemas.microsoft.com/office/drawing/2014/main" id="{1BBD2315-EDFE-0840-8757-A5BA9B0E8D79}"/>
              </a:ext>
            </a:extLst>
          </p:cNvPr>
          <p:cNvSpPr txBox="1"/>
          <p:nvPr/>
        </p:nvSpPr>
        <p:spPr>
          <a:xfrm>
            <a:off x="2936097" y="4539913"/>
            <a:ext cx="5952525" cy="369332"/>
          </a:xfrm>
          <a:prstGeom prst="rect">
            <a:avLst/>
          </a:prstGeom>
          <a:noFill/>
        </p:spPr>
        <p:txBody>
          <a:bodyPr wrap="square" rtlCol="0">
            <a:spAutoFit/>
          </a:bodyPr>
          <a:lstStyle/>
          <a:p>
            <a:r>
              <a:rPr lang="en-US" dirty="0">
                <a:sym typeface="Wingdings" pitchFamily="2" charset="2"/>
              </a:rPr>
              <a:t> “Print” means print to screen</a:t>
            </a:r>
            <a:endParaRPr lang="en-US" dirty="0"/>
          </a:p>
        </p:txBody>
      </p:sp>
      <p:sp>
        <p:nvSpPr>
          <p:cNvPr id="5" name="Rectangle 4">
            <a:extLst>
              <a:ext uri="{FF2B5EF4-FFF2-40B4-BE49-F238E27FC236}">
                <a16:creationId xmlns:a16="http://schemas.microsoft.com/office/drawing/2014/main" id="{A836ECA6-BE9F-5F45-87E6-66ED8A36F7F9}"/>
              </a:ext>
            </a:extLst>
          </p:cNvPr>
          <p:cNvSpPr/>
          <p:nvPr/>
        </p:nvSpPr>
        <p:spPr>
          <a:xfrm>
            <a:off x="2948453" y="4803522"/>
            <a:ext cx="5952525" cy="646331"/>
          </a:xfrm>
          <a:prstGeom prst="rect">
            <a:avLst/>
          </a:prstGeom>
        </p:spPr>
        <p:txBody>
          <a:bodyPr wrap="square">
            <a:spAutoFit/>
          </a:bodyPr>
          <a:lstStyle/>
          <a:p>
            <a:r>
              <a:rPr lang="en-US" dirty="0">
                <a:sym typeface="Wingdings" pitchFamily="2" charset="2"/>
              </a:rPr>
              <a:t> directions from “for” until ”next” are performed for all x-values</a:t>
            </a:r>
            <a:endParaRPr lang="en-US" dirty="0"/>
          </a:p>
        </p:txBody>
      </p:sp>
    </p:spTree>
    <p:extLst>
      <p:ext uri="{BB962C8B-B14F-4D97-AF65-F5344CB8AC3E}">
        <p14:creationId xmlns:p14="http://schemas.microsoft.com/office/powerpoint/2010/main" val="39538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D6FF35-4D16-E242-A275-66DF39BA6AB4}"/>
              </a:ext>
            </a:extLst>
          </p:cNvPr>
          <p:cNvSpPr>
            <a:spLocks noGrp="1"/>
          </p:cNvSpPr>
          <p:nvPr>
            <p:ph type="title"/>
          </p:nvPr>
        </p:nvSpPr>
        <p:spPr>
          <a:xfrm>
            <a:off x="61781" y="100911"/>
            <a:ext cx="8822725" cy="990600"/>
          </a:xfrm>
        </p:spPr>
        <p:txBody>
          <a:bodyPr/>
          <a:lstStyle/>
          <a:p>
            <a:r>
              <a:rPr lang="en-US" dirty="0"/>
              <a:t>Example 1</a:t>
            </a:r>
          </a:p>
        </p:txBody>
      </p:sp>
      <p:pic>
        <p:nvPicPr>
          <p:cNvPr id="2" name="Picture 1">
            <a:extLst>
              <a:ext uri="{FF2B5EF4-FFF2-40B4-BE49-F238E27FC236}">
                <a16:creationId xmlns:a16="http://schemas.microsoft.com/office/drawing/2014/main" id="{4825C0F2-E989-C540-B4A4-3C5001677425}"/>
              </a:ext>
            </a:extLst>
          </p:cNvPr>
          <p:cNvPicPr>
            <a:picLocks noChangeAspect="1"/>
          </p:cNvPicPr>
          <p:nvPr/>
        </p:nvPicPr>
        <p:blipFill>
          <a:blip r:embed="rId2"/>
          <a:stretch>
            <a:fillRect/>
          </a:stretch>
        </p:blipFill>
        <p:spPr>
          <a:xfrm>
            <a:off x="144153" y="1008610"/>
            <a:ext cx="2870200" cy="1308100"/>
          </a:xfrm>
          <a:prstGeom prst="rect">
            <a:avLst/>
          </a:prstGeom>
        </p:spPr>
      </p:pic>
      <p:sp>
        <p:nvSpPr>
          <p:cNvPr id="4" name="TextBox 3">
            <a:extLst>
              <a:ext uri="{FF2B5EF4-FFF2-40B4-BE49-F238E27FC236}">
                <a16:creationId xmlns:a16="http://schemas.microsoft.com/office/drawing/2014/main" id="{44095519-A944-3848-BCD1-9D9E9B940815}"/>
              </a:ext>
            </a:extLst>
          </p:cNvPr>
          <p:cNvSpPr txBox="1"/>
          <p:nvPr/>
        </p:nvSpPr>
        <p:spPr>
          <a:xfrm>
            <a:off x="2948453" y="1012736"/>
            <a:ext cx="5952525" cy="369332"/>
          </a:xfrm>
          <a:prstGeom prst="rect">
            <a:avLst/>
          </a:prstGeom>
          <a:noFill/>
        </p:spPr>
        <p:txBody>
          <a:bodyPr wrap="square" rtlCol="0">
            <a:spAutoFit/>
          </a:bodyPr>
          <a:lstStyle/>
          <a:p>
            <a:r>
              <a:rPr lang="en-US" dirty="0">
                <a:sym typeface="Wingdings" pitchFamily="2" charset="2"/>
              </a:rPr>
              <a:t> x is quantified as an integer</a:t>
            </a:r>
            <a:endParaRPr lang="en-US" dirty="0"/>
          </a:p>
        </p:txBody>
      </p:sp>
      <p:sp>
        <p:nvSpPr>
          <p:cNvPr id="7" name="TextBox 6">
            <a:extLst>
              <a:ext uri="{FF2B5EF4-FFF2-40B4-BE49-F238E27FC236}">
                <a16:creationId xmlns:a16="http://schemas.microsoft.com/office/drawing/2014/main" id="{D4E59CF6-8C98-7A4E-90C3-69AA9C2825A4}"/>
              </a:ext>
            </a:extLst>
          </p:cNvPr>
          <p:cNvSpPr txBox="1"/>
          <p:nvPr/>
        </p:nvSpPr>
        <p:spPr>
          <a:xfrm>
            <a:off x="2940212" y="1325776"/>
            <a:ext cx="5952525" cy="369332"/>
          </a:xfrm>
          <a:prstGeom prst="rect">
            <a:avLst/>
          </a:prstGeom>
          <a:noFill/>
        </p:spPr>
        <p:txBody>
          <a:bodyPr wrap="square" rtlCol="0">
            <a:spAutoFit/>
          </a:bodyPr>
          <a:lstStyle/>
          <a:p>
            <a:r>
              <a:rPr lang="en-US" dirty="0">
                <a:sym typeface="Wingdings" pitchFamily="2" charset="2"/>
              </a:rPr>
              <a:t> “For” starts the loop with x = 1</a:t>
            </a:r>
            <a:endParaRPr lang="en-US" dirty="0"/>
          </a:p>
        </p:txBody>
      </p:sp>
      <p:sp>
        <p:nvSpPr>
          <p:cNvPr id="8" name="TextBox 7">
            <a:extLst>
              <a:ext uri="{FF2B5EF4-FFF2-40B4-BE49-F238E27FC236}">
                <a16:creationId xmlns:a16="http://schemas.microsoft.com/office/drawing/2014/main" id="{1BBD2315-EDFE-0840-8757-A5BA9B0E8D79}"/>
              </a:ext>
            </a:extLst>
          </p:cNvPr>
          <p:cNvSpPr txBox="1"/>
          <p:nvPr/>
        </p:nvSpPr>
        <p:spPr>
          <a:xfrm>
            <a:off x="2927855" y="1609980"/>
            <a:ext cx="5952525" cy="369332"/>
          </a:xfrm>
          <a:prstGeom prst="rect">
            <a:avLst/>
          </a:prstGeom>
          <a:noFill/>
        </p:spPr>
        <p:txBody>
          <a:bodyPr wrap="square" rtlCol="0">
            <a:spAutoFit/>
          </a:bodyPr>
          <a:lstStyle/>
          <a:p>
            <a:r>
              <a:rPr lang="en-US" dirty="0">
                <a:sym typeface="Wingdings" pitchFamily="2" charset="2"/>
              </a:rPr>
              <a:t> “Print” means print to screen</a:t>
            </a:r>
            <a:endParaRPr lang="en-US" dirty="0"/>
          </a:p>
        </p:txBody>
      </p:sp>
      <p:sp>
        <p:nvSpPr>
          <p:cNvPr id="5" name="Rectangle 4">
            <a:extLst>
              <a:ext uri="{FF2B5EF4-FFF2-40B4-BE49-F238E27FC236}">
                <a16:creationId xmlns:a16="http://schemas.microsoft.com/office/drawing/2014/main" id="{A836ECA6-BE9F-5F45-87E6-66ED8A36F7F9}"/>
              </a:ext>
            </a:extLst>
          </p:cNvPr>
          <p:cNvSpPr/>
          <p:nvPr/>
        </p:nvSpPr>
        <p:spPr>
          <a:xfrm>
            <a:off x="2911383" y="1947734"/>
            <a:ext cx="5952525" cy="646331"/>
          </a:xfrm>
          <a:prstGeom prst="rect">
            <a:avLst/>
          </a:prstGeom>
        </p:spPr>
        <p:txBody>
          <a:bodyPr wrap="square">
            <a:spAutoFit/>
          </a:bodyPr>
          <a:lstStyle/>
          <a:p>
            <a:r>
              <a:rPr lang="en-US" dirty="0">
                <a:sym typeface="Wingdings" pitchFamily="2" charset="2"/>
              </a:rPr>
              <a:t> directions from “for” until ”next” are performed for all x-values</a:t>
            </a:r>
            <a:endParaRPr lang="en-US" dirty="0"/>
          </a:p>
        </p:txBody>
      </p:sp>
      <p:sp>
        <p:nvSpPr>
          <p:cNvPr id="10" name="Content Placeholder 9">
            <a:extLst>
              <a:ext uri="{FF2B5EF4-FFF2-40B4-BE49-F238E27FC236}">
                <a16:creationId xmlns:a16="http://schemas.microsoft.com/office/drawing/2014/main" id="{26E5608C-D31E-8C4F-B827-4D584DC9F28A}"/>
              </a:ext>
            </a:extLst>
          </p:cNvPr>
          <p:cNvSpPr>
            <a:spLocks noGrp="1"/>
          </p:cNvSpPr>
          <p:nvPr>
            <p:ph idx="1"/>
          </p:nvPr>
        </p:nvSpPr>
        <p:spPr>
          <a:xfrm>
            <a:off x="457200" y="3172933"/>
            <a:ext cx="8229600" cy="1880795"/>
          </a:xfrm>
        </p:spPr>
        <p:txBody>
          <a:bodyPr/>
          <a:lstStyle/>
          <a:p>
            <a:r>
              <a:rPr lang="en-US" dirty="0"/>
              <a:t>What is the domain of x?</a:t>
            </a:r>
          </a:p>
          <a:p>
            <a:r>
              <a:rPr lang="en-US" dirty="0"/>
              <a:t>If </a:t>
            </a:r>
            <a:r>
              <a:rPr lang="en-US" i="1" dirty="0"/>
              <a:t>f</a:t>
            </a:r>
            <a:r>
              <a:rPr lang="en-US" dirty="0"/>
              <a:t> is a function given by evaluating 2</a:t>
            </a:r>
            <a:r>
              <a:rPr lang="en-US" baseline="30000" dirty="0"/>
              <a:t>x</a:t>
            </a:r>
            <a:r>
              <a:rPr lang="en-US" dirty="0"/>
              <a:t> for a number x, what is the domain given by the program?</a:t>
            </a:r>
          </a:p>
          <a:p>
            <a:r>
              <a:rPr lang="en-US" dirty="0"/>
              <a:t>What is the range of </a:t>
            </a:r>
            <a:r>
              <a:rPr lang="en-US" i="1" dirty="0"/>
              <a:t>f</a:t>
            </a:r>
            <a:r>
              <a:rPr lang="en-US" dirty="0"/>
              <a:t>?</a:t>
            </a:r>
          </a:p>
        </p:txBody>
      </p:sp>
    </p:spTree>
    <p:extLst>
      <p:ext uri="{BB962C8B-B14F-4D97-AF65-F5344CB8AC3E}">
        <p14:creationId xmlns:p14="http://schemas.microsoft.com/office/powerpoint/2010/main" val="67696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4EFE-444E-B74B-ABBE-8D8F6A8240BE}"/>
              </a:ext>
            </a:extLst>
          </p:cNvPr>
          <p:cNvSpPr>
            <a:spLocks noGrp="1"/>
          </p:cNvSpPr>
          <p:nvPr>
            <p:ph type="title"/>
          </p:nvPr>
        </p:nvSpPr>
        <p:spPr>
          <a:xfrm>
            <a:off x="210062" y="261552"/>
            <a:ext cx="8674445" cy="990600"/>
          </a:xfrm>
        </p:spPr>
        <p:txBody>
          <a:bodyPr/>
          <a:lstStyle/>
          <a:p>
            <a:r>
              <a:rPr lang="en-US" dirty="0"/>
              <a:t>You Try</a:t>
            </a:r>
          </a:p>
        </p:txBody>
      </p:sp>
      <p:sp>
        <p:nvSpPr>
          <p:cNvPr id="3" name="Content Placeholder 2">
            <a:extLst>
              <a:ext uri="{FF2B5EF4-FFF2-40B4-BE49-F238E27FC236}">
                <a16:creationId xmlns:a16="http://schemas.microsoft.com/office/drawing/2014/main" id="{4D863E37-C6B5-444E-ACCD-97EFFC8803E4}"/>
              </a:ext>
            </a:extLst>
          </p:cNvPr>
          <p:cNvSpPr>
            <a:spLocks noGrp="1"/>
          </p:cNvSpPr>
          <p:nvPr>
            <p:ph idx="1"/>
          </p:nvPr>
        </p:nvSpPr>
        <p:spPr>
          <a:xfrm>
            <a:off x="210062" y="1217139"/>
            <a:ext cx="8674445" cy="4876800"/>
          </a:xfrm>
        </p:spPr>
        <p:txBody>
          <a:bodyPr/>
          <a:lstStyle/>
          <a:p>
            <a:r>
              <a:rPr lang="en-US" dirty="0"/>
              <a:t>Complete problem #1 on your classwork</a:t>
            </a:r>
          </a:p>
          <a:p>
            <a:r>
              <a:rPr lang="en-US" dirty="0"/>
              <a:t>Your answer should be a list of numbers.</a:t>
            </a:r>
          </a:p>
        </p:txBody>
      </p:sp>
    </p:spTree>
    <p:extLst>
      <p:ext uri="{BB962C8B-B14F-4D97-AF65-F5344CB8AC3E}">
        <p14:creationId xmlns:p14="http://schemas.microsoft.com/office/powerpoint/2010/main" val="2547005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929BED-93D1-AA46-917F-633E4B068C2A}"/>
              </a:ext>
            </a:extLst>
          </p:cNvPr>
          <p:cNvSpPr/>
          <p:nvPr/>
        </p:nvSpPr>
        <p:spPr>
          <a:xfrm>
            <a:off x="290383" y="975329"/>
            <a:ext cx="8563233" cy="3170099"/>
          </a:xfrm>
          <a:prstGeom prst="rect">
            <a:avLst/>
          </a:prstGeom>
        </p:spPr>
        <p:txBody>
          <a:bodyPr wrap="square">
            <a:spAutoFit/>
          </a:bodyPr>
          <a:lstStyle/>
          <a:p>
            <a:r>
              <a:rPr lang="en-US" sz="2000" dirty="0"/>
              <a:t>We can use almost the same code to build a set:  First, we start with a set with zero elements in it (called the </a:t>
            </a:r>
            <a:r>
              <a:rPr lang="en-US" sz="2000" i="1" dirty="0"/>
              <a:t>empty set</a:t>
            </a:r>
            <a:r>
              <a:rPr lang="en-US" sz="2000" dirty="0"/>
              <a:t>), and then we increase the size of the set by appending one new element to it in each for-next step.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Title 1">
            <a:extLst>
              <a:ext uri="{FF2B5EF4-FFF2-40B4-BE49-F238E27FC236}">
                <a16:creationId xmlns:a16="http://schemas.microsoft.com/office/drawing/2014/main" id="{5D8EDBF4-F897-4549-BBCF-9B21A75B37A0}"/>
              </a:ext>
            </a:extLst>
          </p:cNvPr>
          <p:cNvSpPr txBox="1">
            <a:spLocks/>
          </p:cNvSpPr>
          <p:nvPr/>
        </p:nvSpPr>
        <p:spPr>
          <a:xfrm>
            <a:off x="111209" y="261552"/>
            <a:ext cx="8822725"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Example 2</a:t>
            </a:r>
          </a:p>
        </p:txBody>
      </p:sp>
      <p:pic>
        <p:nvPicPr>
          <p:cNvPr id="4" name="Picture 3">
            <a:extLst>
              <a:ext uri="{FF2B5EF4-FFF2-40B4-BE49-F238E27FC236}">
                <a16:creationId xmlns:a16="http://schemas.microsoft.com/office/drawing/2014/main" id="{67172DA4-CFEE-074F-88D8-CE46371A3727}"/>
              </a:ext>
            </a:extLst>
          </p:cNvPr>
          <p:cNvPicPr>
            <a:picLocks noChangeAspect="1"/>
          </p:cNvPicPr>
          <p:nvPr/>
        </p:nvPicPr>
        <p:blipFill>
          <a:blip r:embed="rId2"/>
          <a:stretch>
            <a:fillRect/>
          </a:stretch>
        </p:blipFill>
        <p:spPr>
          <a:xfrm>
            <a:off x="290383" y="1990992"/>
            <a:ext cx="3581400" cy="1981200"/>
          </a:xfrm>
          <a:prstGeom prst="rect">
            <a:avLst/>
          </a:prstGeom>
        </p:spPr>
      </p:pic>
      <p:sp>
        <p:nvSpPr>
          <p:cNvPr id="5" name="TextBox 4">
            <a:extLst>
              <a:ext uri="{FF2B5EF4-FFF2-40B4-BE49-F238E27FC236}">
                <a16:creationId xmlns:a16="http://schemas.microsoft.com/office/drawing/2014/main" id="{4F8386BC-E3DC-9A48-844A-2AE363B9D448}"/>
              </a:ext>
            </a:extLst>
          </p:cNvPr>
          <p:cNvSpPr txBox="1"/>
          <p:nvPr/>
        </p:nvSpPr>
        <p:spPr>
          <a:xfrm>
            <a:off x="3726932" y="1990992"/>
            <a:ext cx="3860118" cy="369332"/>
          </a:xfrm>
          <a:prstGeom prst="rect">
            <a:avLst/>
          </a:prstGeom>
          <a:noFill/>
        </p:spPr>
        <p:txBody>
          <a:bodyPr wrap="square" rtlCol="0">
            <a:spAutoFit/>
          </a:bodyPr>
          <a:lstStyle/>
          <a:p>
            <a:r>
              <a:rPr lang="en-US" dirty="0">
                <a:sym typeface="Wingdings" pitchFamily="2" charset="2"/>
              </a:rPr>
              <a:t> x is quantified as an integer</a:t>
            </a:r>
            <a:endParaRPr lang="en-US" dirty="0"/>
          </a:p>
        </p:txBody>
      </p:sp>
      <p:sp>
        <p:nvSpPr>
          <p:cNvPr id="6" name="TextBox 5">
            <a:extLst>
              <a:ext uri="{FF2B5EF4-FFF2-40B4-BE49-F238E27FC236}">
                <a16:creationId xmlns:a16="http://schemas.microsoft.com/office/drawing/2014/main" id="{0378DC36-74BF-7F4F-AA66-5EB938888B17}"/>
              </a:ext>
            </a:extLst>
          </p:cNvPr>
          <p:cNvSpPr txBox="1"/>
          <p:nvPr/>
        </p:nvSpPr>
        <p:spPr>
          <a:xfrm>
            <a:off x="3706333" y="2637665"/>
            <a:ext cx="5952525" cy="369332"/>
          </a:xfrm>
          <a:prstGeom prst="rect">
            <a:avLst/>
          </a:prstGeom>
          <a:noFill/>
        </p:spPr>
        <p:txBody>
          <a:bodyPr wrap="square" rtlCol="0">
            <a:spAutoFit/>
          </a:bodyPr>
          <a:lstStyle/>
          <a:p>
            <a:r>
              <a:rPr lang="en-US" dirty="0">
                <a:sym typeface="Wingdings" pitchFamily="2" charset="2"/>
              </a:rPr>
              <a:t> “For” starts the loop with x = 2</a:t>
            </a:r>
            <a:endParaRPr lang="en-US" dirty="0"/>
          </a:p>
        </p:txBody>
      </p:sp>
      <p:sp>
        <p:nvSpPr>
          <p:cNvPr id="7" name="TextBox 6">
            <a:extLst>
              <a:ext uri="{FF2B5EF4-FFF2-40B4-BE49-F238E27FC236}">
                <a16:creationId xmlns:a16="http://schemas.microsoft.com/office/drawing/2014/main" id="{4B8188E0-93E7-794E-916B-01597CBA77C8}"/>
              </a:ext>
            </a:extLst>
          </p:cNvPr>
          <p:cNvSpPr txBox="1"/>
          <p:nvPr/>
        </p:nvSpPr>
        <p:spPr>
          <a:xfrm>
            <a:off x="3718690" y="2921869"/>
            <a:ext cx="5952525" cy="646331"/>
          </a:xfrm>
          <a:prstGeom prst="rect">
            <a:avLst/>
          </a:prstGeom>
          <a:noFill/>
        </p:spPr>
        <p:txBody>
          <a:bodyPr wrap="square" rtlCol="0">
            <a:spAutoFit/>
          </a:bodyPr>
          <a:lstStyle/>
          <a:p>
            <a:pPr marL="285750" indent="-285750">
              <a:buFont typeface="Wingdings" pitchFamily="2" charset="2"/>
              <a:buChar char="ß"/>
            </a:pPr>
            <a:r>
              <a:rPr lang="en-US" dirty="0">
                <a:sym typeface="Wingdings" pitchFamily="2" charset="2"/>
              </a:rPr>
              <a:t>Add the value to the set and </a:t>
            </a:r>
          </a:p>
          <a:p>
            <a:pPr marL="285750" indent="-285750">
              <a:buFont typeface="Wingdings" pitchFamily="2" charset="2"/>
              <a:buChar char="ß"/>
            </a:pPr>
            <a:r>
              <a:rPr lang="en-US" dirty="0">
                <a:sym typeface="Wingdings" pitchFamily="2" charset="2"/>
              </a:rPr>
              <a:t>print to screen</a:t>
            </a:r>
            <a:endParaRPr lang="en-US" dirty="0"/>
          </a:p>
        </p:txBody>
      </p:sp>
      <p:sp>
        <p:nvSpPr>
          <p:cNvPr id="8" name="Rectangle 7">
            <a:extLst>
              <a:ext uri="{FF2B5EF4-FFF2-40B4-BE49-F238E27FC236}">
                <a16:creationId xmlns:a16="http://schemas.microsoft.com/office/drawing/2014/main" id="{040703EF-1B80-1043-B1A2-1A2053FC249D}"/>
              </a:ext>
            </a:extLst>
          </p:cNvPr>
          <p:cNvSpPr/>
          <p:nvPr/>
        </p:nvSpPr>
        <p:spPr>
          <a:xfrm>
            <a:off x="3726932" y="3494403"/>
            <a:ext cx="5244073" cy="646331"/>
          </a:xfrm>
          <a:prstGeom prst="rect">
            <a:avLst/>
          </a:prstGeom>
        </p:spPr>
        <p:txBody>
          <a:bodyPr wrap="square">
            <a:spAutoFit/>
          </a:bodyPr>
          <a:lstStyle/>
          <a:p>
            <a:r>
              <a:rPr lang="en-US" dirty="0">
                <a:sym typeface="Wingdings" pitchFamily="2" charset="2"/>
              </a:rPr>
              <a:t> directions from “for” until ”next” are performed for all x-values</a:t>
            </a:r>
            <a:endParaRPr lang="en-US" dirty="0"/>
          </a:p>
        </p:txBody>
      </p:sp>
      <p:sp>
        <p:nvSpPr>
          <p:cNvPr id="9" name="TextBox 8">
            <a:extLst>
              <a:ext uri="{FF2B5EF4-FFF2-40B4-BE49-F238E27FC236}">
                <a16:creationId xmlns:a16="http://schemas.microsoft.com/office/drawing/2014/main" id="{EFC9BACF-1FEE-DC4F-9857-694F4ABA7F26}"/>
              </a:ext>
            </a:extLst>
          </p:cNvPr>
          <p:cNvSpPr txBox="1"/>
          <p:nvPr/>
        </p:nvSpPr>
        <p:spPr>
          <a:xfrm>
            <a:off x="3718691" y="2279319"/>
            <a:ext cx="3860119" cy="369332"/>
          </a:xfrm>
          <a:prstGeom prst="rect">
            <a:avLst/>
          </a:prstGeom>
          <a:noFill/>
        </p:spPr>
        <p:txBody>
          <a:bodyPr wrap="square" rtlCol="0">
            <a:spAutoFit/>
          </a:bodyPr>
          <a:lstStyle/>
          <a:p>
            <a:r>
              <a:rPr lang="en-US" dirty="0">
                <a:sym typeface="Wingdings" pitchFamily="2" charset="2"/>
              </a:rPr>
              <a:t> Open a set called G</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4317A9F-E41E-B345-BE07-1FAF6A0176C6}"/>
                  </a:ext>
                </a:extLst>
              </p:cNvPr>
              <p:cNvSpPr txBox="1"/>
              <p:nvPr/>
            </p:nvSpPr>
            <p:spPr>
              <a:xfrm>
                <a:off x="111209" y="4127158"/>
                <a:ext cx="8859796" cy="2585323"/>
              </a:xfrm>
              <a:prstGeom prst="rect">
                <a:avLst/>
              </a:prstGeom>
              <a:noFill/>
            </p:spPr>
            <p:txBody>
              <a:bodyPr wrap="square" rtlCol="0">
                <a:spAutoFit/>
              </a:bodyPr>
              <a:lstStyle/>
              <a:p>
                <a:r>
                  <a:rPr lang="en-US" dirty="0"/>
                  <a:t>Note that </a:t>
                </a:r>
                <a14:m>
                  <m:oMath xmlns:m="http://schemas.openxmlformats.org/officeDocument/2006/math">
                    <m:r>
                      <a:rPr lang="en-US" i="1">
                        <a:latin typeface="Cambria Math" panose="02040503050406030204" pitchFamily="18" charset="0"/>
                      </a:rPr>
                      <m:t>𝐺</m:t>
                    </m:r>
                  </m:oMath>
                </a14:m>
                <a:r>
                  <a:rPr lang="en-US" dirty="0"/>
                  <a:t> is printed to the screen after each new number is appended, before going to Next.  Thus, the output shows how the set builds:</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{7}</m:t>
                      </m:r>
                    </m:oMath>
                    <m:oMath xmlns:m="http://schemas.openxmlformats.org/officeDocument/2006/math">
                      <m:r>
                        <a:rPr lang="en-US" i="1">
                          <a:latin typeface="Cambria Math" panose="02040503050406030204" pitchFamily="18" charset="0"/>
                        </a:rPr>
                        <m:t>{7, 9}</m:t>
                      </m:r>
                    </m:oMath>
                    <m:oMath xmlns:m="http://schemas.openxmlformats.org/officeDocument/2006/math">
                      <m:r>
                        <a:rPr lang="en-US" i="1">
                          <a:latin typeface="Cambria Math" panose="02040503050406030204" pitchFamily="18" charset="0"/>
                        </a:rPr>
                        <m:t>{7, 9, 11}</m:t>
                      </m:r>
                    </m:oMath>
                    <m:oMath xmlns:m="http://schemas.openxmlformats.org/officeDocument/2006/math">
                      <m:r>
                        <a:rPr lang="en-US" i="1">
                          <a:latin typeface="Cambria Math" panose="02040503050406030204" pitchFamily="18" charset="0"/>
                        </a:rPr>
                        <m:t>{7, 9, 11, 13}</m:t>
                      </m:r>
                    </m:oMath>
                    <m:oMath xmlns:m="http://schemas.openxmlformats.org/officeDocument/2006/math">
                      <m:r>
                        <a:rPr lang="en-US" i="1">
                          <a:latin typeface="Cambria Math" panose="02040503050406030204" pitchFamily="18" charset="0"/>
                        </a:rPr>
                        <m:t>{7, 9, 11, 13, 15}</m:t>
                      </m:r>
                    </m:oMath>
                  </m:oMathPara>
                </a14:m>
                <a:br>
                  <a:rPr lang="en-US" dirty="0"/>
                </a:b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7, 9, 11, 13, 15, 17</m:t>
                        </m:r>
                      </m:e>
                    </m:d>
                  </m:oMath>
                </a14:m>
                <a:endParaRPr lang="en-US" i="1" dirty="0"/>
              </a:p>
              <a:p>
                <a:r>
                  <a:rPr lang="en-US" dirty="0"/>
                  <a:t>			           </a:t>
                </a:r>
                <a14:m>
                  <m:oMath xmlns:m="http://schemas.openxmlformats.org/officeDocument/2006/math">
                    <m:r>
                      <a:rPr lang="en-US" i="1">
                        <a:latin typeface="Cambria Math" panose="02040503050406030204" pitchFamily="18" charset="0"/>
                      </a:rPr>
                      <m:t>{7, 9, 11, 13, 15, 17, 19}</m:t>
                    </m:r>
                  </m:oMath>
                </a14:m>
                <a:r>
                  <a:rPr lang="en-US" dirty="0"/>
                  <a:t>.</a:t>
                </a:r>
                <a:endParaRPr lang="en-US" sz="2000" dirty="0"/>
              </a:p>
            </p:txBody>
          </p:sp>
        </mc:Choice>
        <mc:Fallback xmlns="">
          <p:sp>
            <p:nvSpPr>
              <p:cNvPr id="10" name="TextBox 9">
                <a:extLst>
                  <a:ext uri="{FF2B5EF4-FFF2-40B4-BE49-F238E27FC236}">
                    <a16:creationId xmlns:a16="http://schemas.microsoft.com/office/drawing/2014/main" id="{64317A9F-E41E-B345-BE07-1FAF6A0176C6}"/>
                  </a:ext>
                </a:extLst>
              </p:cNvPr>
              <p:cNvSpPr txBox="1">
                <a:spLocks noRot="1" noChangeAspect="1" noMove="1" noResize="1" noEditPoints="1" noAdjustHandles="1" noChangeArrowheads="1" noChangeShapeType="1" noTextEdit="1"/>
              </p:cNvSpPr>
              <p:nvPr/>
            </p:nvSpPr>
            <p:spPr>
              <a:xfrm>
                <a:off x="111209" y="4127158"/>
                <a:ext cx="8859796" cy="2585323"/>
              </a:xfrm>
              <a:prstGeom prst="rect">
                <a:avLst/>
              </a:prstGeom>
              <a:blipFill>
                <a:blip r:embed="rId3"/>
                <a:stretch>
                  <a:fillRect l="-573" t="-488" r="-716" b="-1951"/>
                </a:stretch>
              </a:blipFill>
            </p:spPr>
            <p:txBody>
              <a:bodyPr/>
              <a:lstStyle/>
              <a:p>
                <a:r>
                  <a:rPr lang="en-US">
                    <a:noFill/>
                  </a:rPr>
                  <a:t> </a:t>
                </a:r>
              </a:p>
            </p:txBody>
          </p:sp>
        </mc:Fallback>
      </mc:AlternateContent>
    </p:spTree>
    <p:extLst>
      <p:ext uri="{BB962C8B-B14F-4D97-AF65-F5344CB8AC3E}">
        <p14:creationId xmlns:p14="http://schemas.microsoft.com/office/powerpoint/2010/main" val="24214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4EFE-444E-B74B-ABBE-8D8F6A8240BE}"/>
              </a:ext>
            </a:extLst>
          </p:cNvPr>
          <p:cNvSpPr>
            <a:spLocks noGrp="1"/>
          </p:cNvSpPr>
          <p:nvPr>
            <p:ph type="title"/>
          </p:nvPr>
        </p:nvSpPr>
        <p:spPr>
          <a:xfrm>
            <a:off x="210062" y="261552"/>
            <a:ext cx="8674445" cy="990600"/>
          </a:xfrm>
        </p:spPr>
        <p:txBody>
          <a:bodyPr/>
          <a:lstStyle/>
          <a:p>
            <a:r>
              <a:rPr lang="en-US" dirty="0"/>
              <a:t>You Try</a:t>
            </a:r>
          </a:p>
        </p:txBody>
      </p:sp>
      <p:sp>
        <p:nvSpPr>
          <p:cNvPr id="3" name="Content Placeholder 2">
            <a:extLst>
              <a:ext uri="{FF2B5EF4-FFF2-40B4-BE49-F238E27FC236}">
                <a16:creationId xmlns:a16="http://schemas.microsoft.com/office/drawing/2014/main" id="{4D863E37-C6B5-444E-ACCD-97EFFC8803E4}"/>
              </a:ext>
            </a:extLst>
          </p:cNvPr>
          <p:cNvSpPr>
            <a:spLocks noGrp="1"/>
          </p:cNvSpPr>
          <p:nvPr>
            <p:ph idx="1"/>
          </p:nvPr>
        </p:nvSpPr>
        <p:spPr>
          <a:xfrm>
            <a:off x="210062" y="1217139"/>
            <a:ext cx="8674445" cy="4876800"/>
          </a:xfrm>
        </p:spPr>
        <p:txBody>
          <a:bodyPr/>
          <a:lstStyle/>
          <a:p>
            <a:r>
              <a:rPr lang="en-US" dirty="0"/>
              <a:t>Complete problem #2 on your classwork</a:t>
            </a:r>
          </a:p>
          <a:p>
            <a:r>
              <a:rPr lang="en-US" dirty="0"/>
              <a:t>Your answer should be a list of coordinate points.</a:t>
            </a:r>
          </a:p>
          <a:p>
            <a:endParaRPr lang="en-US" dirty="0"/>
          </a:p>
          <a:p>
            <a:pPr marL="0" indent="0">
              <a:buNone/>
            </a:pPr>
            <a:br>
              <a:rPr lang="en-US" dirty="0"/>
            </a:br>
            <a:r>
              <a:rPr lang="en-US" dirty="0"/>
              <a:t>Code from example2</a:t>
            </a:r>
          </a:p>
        </p:txBody>
      </p:sp>
      <p:pic>
        <p:nvPicPr>
          <p:cNvPr id="4" name="Picture 3">
            <a:extLst>
              <a:ext uri="{FF2B5EF4-FFF2-40B4-BE49-F238E27FC236}">
                <a16:creationId xmlns:a16="http://schemas.microsoft.com/office/drawing/2014/main" id="{0DE7BF52-0BD4-AA49-B6BB-B49138F450B6}"/>
              </a:ext>
            </a:extLst>
          </p:cNvPr>
          <p:cNvPicPr>
            <a:picLocks noChangeAspect="1"/>
          </p:cNvPicPr>
          <p:nvPr/>
        </p:nvPicPr>
        <p:blipFill>
          <a:blip r:embed="rId2"/>
          <a:stretch>
            <a:fillRect/>
          </a:stretch>
        </p:blipFill>
        <p:spPr>
          <a:xfrm>
            <a:off x="259493" y="3288451"/>
            <a:ext cx="3581400" cy="1981200"/>
          </a:xfrm>
          <a:prstGeom prst="rect">
            <a:avLst/>
          </a:prstGeom>
        </p:spPr>
      </p:pic>
    </p:spTree>
    <p:extLst>
      <p:ext uri="{BB962C8B-B14F-4D97-AF65-F5344CB8AC3E}">
        <p14:creationId xmlns:p14="http://schemas.microsoft.com/office/powerpoint/2010/main" val="128179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13BE-7AD7-DF48-9DD3-A9D5F4FF2E0A}"/>
              </a:ext>
            </a:extLst>
          </p:cNvPr>
          <p:cNvSpPr>
            <a:spLocks noGrp="1"/>
          </p:cNvSpPr>
          <p:nvPr>
            <p:ph type="title"/>
          </p:nvPr>
        </p:nvSpPr>
        <p:spPr>
          <a:xfrm>
            <a:off x="111209" y="150339"/>
            <a:ext cx="8822725" cy="990600"/>
          </a:xfrm>
        </p:spPr>
        <p:txBody>
          <a:bodyPr/>
          <a:lstStyle/>
          <a:p>
            <a:r>
              <a:rPr lang="en-US" dirty="0"/>
              <a:t>Example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10066" y="943228"/>
                <a:ext cx="8822725" cy="2121245"/>
              </a:xfrm>
            </p:spPr>
            <p:txBody>
              <a:bodyPr>
                <a:normAutofit/>
              </a:bodyPr>
              <a:lstStyle/>
              <a:p>
                <a:pPr marL="0" indent="0">
                  <a:buNone/>
                </a:pPr>
                <a:r>
                  <a:rPr lang="en-US" dirty="0"/>
                  <a:t>Instead of Printing the set </a:t>
                </a:r>
                <a14:m>
                  <m:oMath xmlns:m="http://schemas.openxmlformats.org/officeDocument/2006/math">
                    <m:r>
                      <a:rPr lang="en-US" i="1">
                        <a:latin typeface="Cambria Math" panose="02040503050406030204" pitchFamily="18" charset="0"/>
                      </a:rPr>
                      <m:t>𝐺</m:t>
                    </m:r>
                  </m:oMath>
                </a14:m>
                <a:r>
                  <a:rPr lang="en-US" dirty="0"/>
                  <a:t> to the screen, we can use another command, </a:t>
                </a:r>
                <a:r>
                  <a:rPr lang="en-US" i="1" dirty="0"/>
                  <a:t>Plot</a:t>
                </a:r>
                <a:r>
                  <a:rPr lang="en-US" dirty="0"/>
                  <a:t>, to plot the points on a Cartesian plane.</a:t>
                </a:r>
                <a:r>
                  <a:rPr lang="en-US" dirty="0">
                    <a:effectLst/>
                  </a:rPr>
                  <a:t> </a:t>
                </a: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210066" y="943228"/>
                <a:ext cx="8822725" cy="2121245"/>
              </a:xfrm>
              <a:blipFill>
                <a:blip r:embed="rId2"/>
                <a:stretch>
                  <a:fillRect l="-1007" t="-178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77BC3D5-D2F7-174E-91C0-22975A9D49CB}"/>
              </a:ext>
            </a:extLst>
          </p:cNvPr>
          <p:cNvPicPr>
            <a:picLocks noChangeAspect="1"/>
          </p:cNvPicPr>
          <p:nvPr/>
        </p:nvPicPr>
        <p:blipFill rotWithShape="1">
          <a:blip r:embed="rId3"/>
          <a:srcRect r="7757"/>
          <a:stretch/>
        </p:blipFill>
        <p:spPr>
          <a:xfrm>
            <a:off x="210066" y="1933828"/>
            <a:ext cx="3608172" cy="2032000"/>
          </a:xfrm>
          <a:prstGeom prst="rect">
            <a:avLst/>
          </a:prstGeom>
        </p:spPr>
      </p:pic>
      <p:sp>
        <p:nvSpPr>
          <p:cNvPr id="5" name="TextBox 4">
            <a:extLst>
              <a:ext uri="{FF2B5EF4-FFF2-40B4-BE49-F238E27FC236}">
                <a16:creationId xmlns:a16="http://schemas.microsoft.com/office/drawing/2014/main" id="{9B3BE42C-87F3-5044-BE2D-A082D22DDEC0}"/>
              </a:ext>
            </a:extLst>
          </p:cNvPr>
          <p:cNvSpPr txBox="1"/>
          <p:nvPr/>
        </p:nvSpPr>
        <p:spPr>
          <a:xfrm>
            <a:off x="3739285" y="1916850"/>
            <a:ext cx="3860118" cy="369332"/>
          </a:xfrm>
          <a:prstGeom prst="rect">
            <a:avLst/>
          </a:prstGeom>
          <a:noFill/>
        </p:spPr>
        <p:txBody>
          <a:bodyPr wrap="square" rtlCol="0">
            <a:spAutoFit/>
          </a:bodyPr>
          <a:lstStyle/>
          <a:p>
            <a:r>
              <a:rPr lang="en-US" dirty="0">
                <a:sym typeface="Wingdings" pitchFamily="2" charset="2"/>
              </a:rPr>
              <a:t> x is quantified as an integer</a:t>
            </a:r>
            <a:endParaRPr lang="en-US" dirty="0"/>
          </a:p>
        </p:txBody>
      </p:sp>
      <p:sp>
        <p:nvSpPr>
          <p:cNvPr id="6" name="TextBox 5">
            <a:extLst>
              <a:ext uri="{FF2B5EF4-FFF2-40B4-BE49-F238E27FC236}">
                <a16:creationId xmlns:a16="http://schemas.microsoft.com/office/drawing/2014/main" id="{60275486-E436-8442-993F-83CAABCA8A4D}"/>
              </a:ext>
            </a:extLst>
          </p:cNvPr>
          <p:cNvSpPr txBox="1"/>
          <p:nvPr/>
        </p:nvSpPr>
        <p:spPr>
          <a:xfrm>
            <a:off x="3718686" y="2563523"/>
            <a:ext cx="5952525" cy="369332"/>
          </a:xfrm>
          <a:prstGeom prst="rect">
            <a:avLst/>
          </a:prstGeom>
          <a:noFill/>
        </p:spPr>
        <p:txBody>
          <a:bodyPr wrap="square" rtlCol="0">
            <a:spAutoFit/>
          </a:bodyPr>
          <a:lstStyle/>
          <a:p>
            <a:r>
              <a:rPr lang="en-US" dirty="0">
                <a:sym typeface="Wingdings" pitchFamily="2" charset="2"/>
              </a:rPr>
              <a:t> “For” starts the loop with x = 2</a:t>
            </a:r>
            <a:endParaRPr lang="en-US" dirty="0"/>
          </a:p>
        </p:txBody>
      </p:sp>
      <p:sp>
        <p:nvSpPr>
          <p:cNvPr id="7" name="TextBox 6">
            <a:extLst>
              <a:ext uri="{FF2B5EF4-FFF2-40B4-BE49-F238E27FC236}">
                <a16:creationId xmlns:a16="http://schemas.microsoft.com/office/drawing/2014/main" id="{D3F4A5DC-744C-7742-A44D-1641DD42DEC9}"/>
              </a:ext>
            </a:extLst>
          </p:cNvPr>
          <p:cNvSpPr txBox="1"/>
          <p:nvPr/>
        </p:nvSpPr>
        <p:spPr>
          <a:xfrm>
            <a:off x="3718686" y="2897155"/>
            <a:ext cx="5952525" cy="369332"/>
          </a:xfrm>
          <a:prstGeom prst="rect">
            <a:avLst/>
          </a:prstGeom>
          <a:noFill/>
        </p:spPr>
        <p:txBody>
          <a:bodyPr wrap="square" rtlCol="0">
            <a:spAutoFit/>
          </a:bodyPr>
          <a:lstStyle/>
          <a:p>
            <a:pPr marL="285750" indent="-285750">
              <a:buFont typeface="Wingdings" pitchFamily="2" charset="2"/>
              <a:buChar char="ß"/>
            </a:pPr>
            <a:r>
              <a:rPr lang="en-US" dirty="0">
                <a:sym typeface="Wingdings" pitchFamily="2" charset="2"/>
              </a:rPr>
              <a:t>Add the value to the set and </a:t>
            </a:r>
          </a:p>
        </p:txBody>
      </p:sp>
      <p:sp>
        <p:nvSpPr>
          <p:cNvPr id="8" name="Rectangle 7">
            <a:extLst>
              <a:ext uri="{FF2B5EF4-FFF2-40B4-BE49-F238E27FC236}">
                <a16:creationId xmlns:a16="http://schemas.microsoft.com/office/drawing/2014/main" id="{9453E5ED-1A8C-214C-872D-E036AC7368DC}"/>
              </a:ext>
            </a:extLst>
          </p:cNvPr>
          <p:cNvSpPr/>
          <p:nvPr/>
        </p:nvSpPr>
        <p:spPr>
          <a:xfrm>
            <a:off x="3751642" y="3187204"/>
            <a:ext cx="5244073" cy="646331"/>
          </a:xfrm>
          <a:prstGeom prst="rect">
            <a:avLst/>
          </a:prstGeom>
        </p:spPr>
        <p:txBody>
          <a:bodyPr wrap="square">
            <a:spAutoFit/>
          </a:bodyPr>
          <a:lstStyle/>
          <a:p>
            <a:r>
              <a:rPr lang="en-US" dirty="0">
                <a:sym typeface="Wingdings" pitchFamily="2" charset="2"/>
              </a:rPr>
              <a:t> directions from “for” until ”next” are performed for all x-values</a:t>
            </a:r>
            <a:endParaRPr lang="en-US" dirty="0"/>
          </a:p>
        </p:txBody>
      </p:sp>
      <p:sp>
        <p:nvSpPr>
          <p:cNvPr id="9" name="TextBox 8">
            <a:extLst>
              <a:ext uri="{FF2B5EF4-FFF2-40B4-BE49-F238E27FC236}">
                <a16:creationId xmlns:a16="http://schemas.microsoft.com/office/drawing/2014/main" id="{BF845532-2070-4542-91F2-5CE0937776E1}"/>
              </a:ext>
            </a:extLst>
          </p:cNvPr>
          <p:cNvSpPr txBox="1"/>
          <p:nvPr/>
        </p:nvSpPr>
        <p:spPr>
          <a:xfrm>
            <a:off x="3718687" y="2254605"/>
            <a:ext cx="3860119" cy="369332"/>
          </a:xfrm>
          <a:prstGeom prst="rect">
            <a:avLst/>
          </a:prstGeom>
          <a:noFill/>
        </p:spPr>
        <p:txBody>
          <a:bodyPr wrap="square" rtlCol="0">
            <a:spAutoFit/>
          </a:bodyPr>
          <a:lstStyle/>
          <a:p>
            <a:r>
              <a:rPr lang="en-US" dirty="0">
                <a:sym typeface="Wingdings" pitchFamily="2" charset="2"/>
              </a:rPr>
              <a:t> Open a set called G</a:t>
            </a:r>
            <a:endParaRPr lang="en-US" dirty="0"/>
          </a:p>
        </p:txBody>
      </p:sp>
      <p:sp>
        <p:nvSpPr>
          <p:cNvPr id="10" name="Rectangle 9">
            <a:extLst>
              <a:ext uri="{FF2B5EF4-FFF2-40B4-BE49-F238E27FC236}">
                <a16:creationId xmlns:a16="http://schemas.microsoft.com/office/drawing/2014/main" id="{D9344D41-F649-5E4A-AC28-97D8F6FF08B9}"/>
              </a:ext>
            </a:extLst>
          </p:cNvPr>
          <p:cNvSpPr/>
          <p:nvPr/>
        </p:nvSpPr>
        <p:spPr>
          <a:xfrm>
            <a:off x="3751642" y="3683712"/>
            <a:ext cx="2832827" cy="369332"/>
          </a:xfrm>
          <a:prstGeom prst="rect">
            <a:avLst/>
          </a:prstGeom>
        </p:spPr>
        <p:txBody>
          <a:bodyPr wrap="none">
            <a:spAutoFit/>
          </a:bodyPr>
          <a:lstStyle/>
          <a:p>
            <a:pPr marL="285750" indent="-285750">
              <a:buFont typeface="Wingdings" pitchFamily="2" charset="2"/>
              <a:buChar char="ß"/>
            </a:pPr>
            <a:r>
              <a:rPr lang="en-US" dirty="0">
                <a:sym typeface="Wingdings" pitchFamily="2" charset="2"/>
              </a:rPr>
              <a:t>Plot on coordinate plan</a:t>
            </a:r>
            <a:endParaRPr lang="en-US" dirty="0"/>
          </a:p>
        </p:txBody>
      </p:sp>
      <p:sp>
        <p:nvSpPr>
          <p:cNvPr id="11" name="TextBox 10">
            <a:extLst>
              <a:ext uri="{FF2B5EF4-FFF2-40B4-BE49-F238E27FC236}">
                <a16:creationId xmlns:a16="http://schemas.microsoft.com/office/drawing/2014/main" id="{10441369-3D7A-E346-8D50-07BC6361EE35}"/>
              </a:ext>
            </a:extLst>
          </p:cNvPr>
          <p:cNvSpPr txBox="1"/>
          <p:nvPr/>
        </p:nvSpPr>
        <p:spPr>
          <a:xfrm>
            <a:off x="210066" y="4485503"/>
            <a:ext cx="8723868" cy="646331"/>
          </a:xfrm>
          <a:prstGeom prst="rect">
            <a:avLst/>
          </a:prstGeom>
          <a:noFill/>
        </p:spPr>
        <p:txBody>
          <a:bodyPr wrap="square" rtlCol="0">
            <a:spAutoFit/>
          </a:bodyPr>
          <a:lstStyle/>
          <a:p>
            <a:r>
              <a:rPr lang="en-US" dirty="0"/>
              <a:t>Graphing calculators slow the plotting down so you can get a sense of the plotting as it goes through the steps.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DBA9C0-6A12-1944-91DC-AB7D5D32B760}"/>
                  </a:ext>
                </a:extLst>
              </p:cNvPr>
              <p:cNvSpPr txBox="1"/>
              <p:nvPr/>
            </p:nvSpPr>
            <p:spPr>
              <a:xfrm>
                <a:off x="259493" y="5253484"/>
                <a:ext cx="8723868" cy="646331"/>
              </a:xfrm>
              <a:prstGeom prst="rect">
                <a:avLst/>
              </a:prstGeom>
              <a:noFill/>
            </p:spPr>
            <p:txBody>
              <a:bodyPr wrap="square" rtlCol="0">
                <a:spAutoFit/>
              </a:bodyPr>
              <a:lstStyle/>
              <a:p>
                <a:r>
                  <a:rPr lang="en-US" dirty="0"/>
                  <a:t>You can also building this set using set notation (Module 1): </a:t>
                </a:r>
              </a:p>
              <a:p>
                <a:r>
                  <a:rPr lang="en-US" dirty="0"/>
                  <a:t>		</a:t>
                </a:r>
                <a14:m>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+3</m:t>
                            </m:r>
                          </m:e>
                        </m:d>
                        <m:r>
                          <a:rPr lang="en-US" i="1">
                            <a:latin typeface="Cambria Math" panose="02040503050406030204" pitchFamily="18" charset="0"/>
                          </a:rPr>
                          <m:t> </m:t>
                        </m:r>
                      </m:e>
                    </m:d>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m:rPr>
                        <m:sty m:val="p"/>
                      </m:rPr>
                      <a:rPr lang="en-US">
                        <a:latin typeface="Cambria Math" panose="02040503050406030204" pitchFamily="18" charset="0"/>
                      </a:rPr>
                      <m:t>integer</m:t>
                    </m:r>
                    <m:r>
                      <a:rPr lang="en-US" i="1">
                        <a:latin typeface="Cambria Math" panose="02040503050406030204" pitchFamily="18" charset="0"/>
                      </a:rPr>
                      <m:t>   </m:t>
                    </m:r>
                    <m:r>
                      <m:rPr>
                        <m:sty m:val="p"/>
                      </m:rPr>
                      <a:rPr lang="en-US">
                        <a:latin typeface="Cambria Math" panose="02040503050406030204" pitchFamily="18" charset="0"/>
                      </a:rPr>
                      <m:t>and</m:t>
                    </m:r>
                    <m:r>
                      <a:rPr lang="en-US" i="1">
                        <a:latin typeface="Cambria Math" panose="02040503050406030204" pitchFamily="18" charset="0"/>
                      </a:rPr>
                      <m:t>   2≤</m:t>
                    </m:r>
                    <m:r>
                      <a:rPr lang="en-US" i="1">
                        <a:latin typeface="Cambria Math" panose="02040503050406030204" pitchFamily="18" charset="0"/>
                      </a:rPr>
                      <m:t>𝑥</m:t>
                    </m:r>
                    <m:r>
                      <a:rPr lang="en-US" i="1">
                        <a:latin typeface="Cambria Math" panose="02040503050406030204" pitchFamily="18" charset="0"/>
                      </a:rPr>
                      <m:t>≤8}</m:t>
                    </m:r>
                  </m:oMath>
                </a14:m>
                <a:r>
                  <a:rPr lang="en-US" dirty="0">
                    <a:effectLst/>
                  </a:rPr>
                  <a:t> </a:t>
                </a:r>
                <a:endParaRPr lang="en-US" dirty="0"/>
              </a:p>
            </p:txBody>
          </p:sp>
        </mc:Choice>
        <mc:Fallback xmlns="">
          <p:sp>
            <p:nvSpPr>
              <p:cNvPr id="12" name="TextBox 11">
                <a:extLst>
                  <a:ext uri="{FF2B5EF4-FFF2-40B4-BE49-F238E27FC236}">
                    <a16:creationId xmlns:a16="http://schemas.microsoft.com/office/drawing/2014/main" id="{E3DBA9C0-6A12-1944-91DC-AB7D5D32B760}"/>
                  </a:ext>
                </a:extLst>
              </p:cNvPr>
              <p:cNvSpPr txBox="1">
                <a:spLocks noRot="1" noChangeAspect="1" noMove="1" noResize="1" noEditPoints="1" noAdjustHandles="1" noChangeArrowheads="1" noChangeShapeType="1" noTextEdit="1"/>
              </p:cNvSpPr>
              <p:nvPr/>
            </p:nvSpPr>
            <p:spPr>
              <a:xfrm>
                <a:off x="259493" y="5253484"/>
                <a:ext cx="8723868" cy="646331"/>
              </a:xfrm>
              <a:prstGeom prst="rect">
                <a:avLst/>
              </a:prstGeom>
              <a:blipFill>
                <a:blip r:embed="rId4"/>
                <a:stretch>
                  <a:fillRect l="-436" t="-3846" b="-7692"/>
                </a:stretch>
              </a:blipFill>
            </p:spPr>
            <p:txBody>
              <a:bodyPr/>
              <a:lstStyle/>
              <a:p>
                <a:r>
                  <a:rPr lang="en-US">
                    <a:noFill/>
                  </a:rPr>
                  <a:t> </a:t>
                </a:r>
              </a:p>
            </p:txBody>
          </p:sp>
        </mc:Fallback>
      </mc:AlternateContent>
    </p:spTree>
    <p:extLst>
      <p:ext uri="{BB962C8B-B14F-4D97-AF65-F5344CB8AC3E}">
        <p14:creationId xmlns:p14="http://schemas.microsoft.com/office/powerpoint/2010/main" val="16849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B5DC6-9D8F-6245-B375-52AF9F90A5A5}"/>
              </a:ext>
            </a:extLst>
          </p:cNvPr>
          <p:cNvPicPr>
            <a:picLocks noChangeAspect="1"/>
          </p:cNvPicPr>
          <p:nvPr/>
        </p:nvPicPr>
        <p:blipFill>
          <a:blip r:embed="rId2"/>
          <a:stretch>
            <a:fillRect/>
          </a:stretch>
        </p:blipFill>
        <p:spPr>
          <a:xfrm>
            <a:off x="166130" y="520700"/>
            <a:ext cx="5994400" cy="5816600"/>
          </a:xfrm>
          <a:prstGeom prst="rect">
            <a:avLst/>
          </a:prstGeom>
        </p:spPr>
      </p:pic>
    </p:spTree>
    <p:extLst>
      <p:ext uri="{BB962C8B-B14F-4D97-AF65-F5344CB8AC3E}">
        <p14:creationId xmlns:p14="http://schemas.microsoft.com/office/powerpoint/2010/main" val="104068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a:extLst>
              <a:ext uri="{FF2B5EF4-FFF2-40B4-BE49-F238E27FC236}">
                <a16:creationId xmlns:a16="http://schemas.microsoft.com/office/drawing/2014/main" id="{9860344B-D035-C042-8226-816CF520A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57" y="971430"/>
            <a:ext cx="6884893" cy="19770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3904" y="115170"/>
            <a:ext cx="8229600" cy="990600"/>
          </a:xfrm>
        </p:spPr>
        <p:txBody>
          <a:bodyPr/>
          <a:lstStyle/>
          <a:p>
            <a:r>
              <a:rPr lang="en-US" dirty="0"/>
              <a:t>Warm Up,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0701" y="969371"/>
                <a:ext cx="8727449" cy="4084543"/>
              </a:xfrm>
            </p:spPr>
            <p:txBody>
              <a:bodyPr>
                <a:normAutofit/>
              </a:bodyPr>
              <a:lstStyle/>
              <a:p>
                <a:pPr marL="0" indent="0">
                  <a:buNone/>
                </a:pP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 n</a:t>
                </a:r>
                <a:r>
                  <a:rPr lang="en-US" baseline="30000" dirty="0"/>
                  <a:t>2</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In this situation, what does </a:t>
                </a:r>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(50)</m:t>
                    </m:r>
                  </m:oMath>
                </a14:m>
                <a:r>
                  <a:rPr lang="en-US" dirty="0"/>
                  <a:t> mean?  What would this number look like?</a:t>
                </a:r>
              </a:p>
              <a:p>
                <a:r>
                  <a:rPr lang="en-US" dirty="0"/>
                  <a:t>In this situation, what does </a:t>
                </a:r>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(0)</m:t>
                    </m:r>
                  </m:oMath>
                </a14:m>
                <a:r>
                  <a:rPr lang="en-US" dirty="0"/>
                  <a:t> mean?  </a:t>
                </a:r>
                <a14:m>
                  <m:oMath xmlns:m="http://schemas.openxmlformats.org/officeDocument/2006/math">
                    <m:r>
                      <a:rPr lang="en-US" i="1">
                        <a:latin typeface="Cambria Math" panose="02040503050406030204" pitchFamily="18" charset="0"/>
                      </a:rPr>
                      <m:t>𝑆</m:t>
                    </m:r>
                    <m:d>
                      <m:dPr>
                        <m:ctrlPr>
                          <a:rPr lang="en-US" i="1">
                            <a:latin typeface="Cambria Math" panose="02040503050406030204" pitchFamily="18" charset="0"/>
                          </a:rPr>
                        </m:ctrlPr>
                      </m:dPr>
                      <m:e>
                        <m:r>
                          <a:rPr lang="en-US" i="1">
                            <a:latin typeface="Cambria Math" panose="02040503050406030204" pitchFamily="18" charset="0"/>
                          </a:rPr>
                          <m:t>𝜋</m:t>
                        </m:r>
                      </m:e>
                    </m:d>
                  </m:oMath>
                </a14:m>
                <a:r>
                  <a:rPr lang="en-US" dirty="0"/>
                  <a:t>?  </a:t>
                </a:r>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(2.35)</m:t>
                    </m:r>
                  </m:oMath>
                </a14:m>
                <a:r>
                  <a:rPr lang="en-US" dirty="0"/>
                  <a:t>?</a:t>
                </a:r>
              </a:p>
              <a:p>
                <a:r>
                  <a:rPr lang="en-US" dirty="0"/>
                  <a:t>In this situation, what does </a:t>
                </a:r>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1)</m:t>
                    </m:r>
                  </m:oMath>
                </a14:m>
                <a:r>
                  <a:rPr lang="en-US" dirty="0"/>
                  <a:t> mean?</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0701" y="969371"/>
                <a:ext cx="8727449" cy="4084543"/>
              </a:xfrm>
              <a:blipFill>
                <a:blip r:embed="rId3"/>
                <a:stretch>
                  <a:fillRect l="-581" t="-92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EC7F6A0-8BC1-6B44-B3E0-458278B768F0}"/>
              </a:ext>
            </a:extLst>
          </p:cNvPr>
          <p:cNvSpPr txBox="1"/>
          <p:nvPr/>
        </p:nvSpPr>
        <p:spPr>
          <a:xfrm>
            <a:off x="193904" y="5461686"/>
            <a:ext cx="8804246" cy="400110"/>
          </a:xfrm>
          <a:prstGeom prst="rect">
            <a:avLst/>
          </a:prstGeom>
          <a:noFill/>
        </p:spPr>
        <p:txBody>
          <a:bodyPr wrap="square" rtlCol="0">
            <a:spAutoFit/>
          </a:bodyPr>
          <a:lstStyle/>
          <a:p>
            <a:r>
              <a:rPr lang="en-US" sz="2000" dirty="0">
                <a:solidFill>
                  <a:srgbClr val="FF0000"/>
                </a:solidFill>
              </a:rPr>
              <a:t>Remember, input and output values need to make sense in CONTEXT.</a:t>
            </a:r>
          </a:p>
        </p:txBody>
      </p:sp>
    </p:spTree>
    <p:extLst>
      <p:ext uri="{BB962C8B-B14F-4D97-AF65-F5344CB8AC3E}">
        <p14:creationId xmlns:p14="http://schemas.microsoft.com/office/powerpoint/2010/main" val="19028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779A-500A-0A43-BD38-2B608BB8A6EF}"/>
              </a:ext>
            </a:extLst>
          </p:cNvPr>
          <p:cNvSpPr>
            <a:spLocks noGrp="1"/>
          </p:cNvSpPr>
          <p:nvPr>
            <p:ph type="title"/>
          </p:nvPr>
        </p:nvSpPr>
        <p:spPr>
          <a:xfrm>
            <a:off x="284203" y="137983"/>
            <a:ext cx="8229600" cy="990600"/>
          </a:xfrm>
        </p:spPr>
        <p:txBody>
          <a:bodyPr/>
          <a:lstStyle/>
          <a:p>
            <a:r>
              <a:rPr lang="en-US" dirty="0"/>
              <a:t>Notes -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3BC20D-F7AE-E846-B723-B973F1D94F0F}"/>
                  </a:ext>
                </a:extLst>
              </p:cNvPr>
              <p:cNvSpPr>
                <a:spLocks noGrp="1"/>
              </p:cNvSpPr>
              <p:nvPr>
                <p:ph idx="1"/>
              </p:nvPr>
            </p:nvSpPr>
            <p:spPr>
              <a:xfrm>
                <a:off x="284203" y="943321"/>
                <a:ext cx="8229600" cy="4876800"/>
              </a:xfrm>
            </p:spPr>
            <p:txBody>
              <a:bodyPr/>
              <a:lstStyle/>
              <a:p>
                <a:pPr marL="0" indent="0">
                  <a:buNone/>
                </a:pPr>
                <a:r>
                  <a:rPr lang="en-US" b="1" u="sng" cap="small" dirty="0"/>
                  <a:t>Graph of </a:t>
                </a:r>
                <a14:m>
                  <m:oMath xmlns:m="http://schemas.openxmlformats.org/officeDocument/2006/math">
                    <m:r>
                      <a:rPr lang="en-US" b="1" i="1" u="sng" cap="small">
                        <a:latin typeface="Cambria Math" panose="02040503050406030204" pitchFamily="18" charset="0"/>
                      </a:rPr>
                      <m:t>𝒇</m:t>
                    </m:r>
                  </m:oMath>
                </a14:m>
                <a:r>
                  <a:rPr lang="en-US" b="1" dirty="0"/>
                  <a:t>:</a:t>
                </a:r>
                <a:r>
                  <a:rPr lang="en-US" dirty="0"/>
                  <a:t>  Given a function, </a:t>
                </a:r>
                <a:r>
                  <a:rPr lang="en-US" i="1" dirty="0"/>
                  <a:t>f,</a:t>
                </a:r>
                <a:r>
                  <a:rPr lang="en-US" dirty="0"/>
                  <a:t> whose domain, </a:t>
                </a:r>
                <a:r>
                  <a:rPr lang="en-US" i="1" dirty="0"/>
                  <a:t>D,</a:t>
                </a:r>
                <a:r>
                  <a:rPr lang="en-US" dirty="0"/>
                  <a:t> and range are subsets of the real numbers, the graph of </a:t>
                </a:r>
                <a14:m>
                  <m:oMath xmlns:m="http://schemas.openxmlformats.org/officeDocument/2006/math">
                    <m:r>
                      <a:rPr lang="en-US" i="1">
                        <a:latin typeface="Cambria Math" panose="02040503050406030204" pitchFamily="18" charset="0"/>
                      </a:rPr>
                      <m:t>𝑓</m:t>
                    </m:r>
                  </m:oMath>
                </a14:m>
                <a:r>
                  <a:rPr lang="en-US" dirty="0"/>
                  <a:t> is the set of ordered pairs in the Cartesian plane given by</a:t>
                </a:r>
                <a:br>
                  <a:rPr lang="en-US" dirty="0"/>
                </a:br>
                <a:r>
                  <a:rPr lang="en-US" dirty="0"/>
                  <a:t>			</a:t>
                </a:r>
                <a14:m>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a:latin typeface="Cambria Math" panose="02040503050406030204" pitchFamily="18" charset="0"/>
                          </a:rPr>
                          <m:t> </m:t>
                        </m:r>
                      </m:e>
                    </m:d>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𝐷</m:t>
                    </m:r>
                    <m:r>
                      <a:rPr lang="en-US">
                        <a:latin typeface="Cambria Math" panose="02040503050406030204" pitchFamily="18" charset="0"/>
                      </a:rPr>
                      <m:t>}.</m:t>
                    </m:r>
                  </m:oMath>
                </a14:m>
                <a:r>
                  <a:rPr lang="en-US" dirty="0">
                    <a:effectLst/>
                  </a:rPr>
                  <a:t> </a:t>
                </a:r>
                <a:endParaRPr lang="en-US" dirty="0"/>
              </a:p>
            </p:txBody>
          </p:sp>
        </mc:Choice>
        <mc:Fallback xmlns="">
          <p:sp>
            <p:nvSpPr>
              <p:cNvPr id="3" name="Content Placeholder 2">
                <a:extLst>
                  <a:ext uri="{FF2B5EF4-FFF2-40B4-BE49-F238E27FC236}">
                    <a16:creationId xmlns:a16="http://schemas.microsoft.com/office/drawing/2014/main" id="{2B3BC20D-F7AE-E846-B723-B973F1D94F0F}"/>
                  </a:ext>
                </a:extLst>
              </p:cNvPr>
              <p:cNvSpPr>
                <a:spLocks noGrp="1" noRot="1" noChangeAspect="1" noMove="1" noResize="1" noEditPoints="1" noAdjustHandles="1" noChangeArrowheads="1" noChangeShapeType="1" noTextEdit="1"/>
              </p:cNvSpPr>
              <p:nvPr>
                <p:ph idx="1"/>
              </p:nvPr>
            </p:nvSpPr>
            <p:spPr>
              <a:xfrm>
                <a:off x="284203" y="943321"/>
                <a:ext cx="8229600" cy="4876800"/>
              </a:xfrm>
              <a:blipFill>
                <a:blip r:embed="rId2"/>
                <a:stretch>
                  <a:fillRect l="-1079" t="-779" r="-1849"/>
                </a:stretch>
              </a:blipFill>
            </p:spPr>
            <p:txBody>
              <a:bodyPr/>
              <a:lstStyle/>
              <a:p>
                <a:r>
                  <a:rPr lang="en-US">
                    <a:noFill/>
                  </a:rPr>
                  <a:t> </a:t>
                </a:r>
              </a:p>
            </p:txBody>
          </p:sp>
        </mc:Fallback>
      </mc:AlternateContent>
    </p:spTree>
    <p:extLst>
      <p:ext uri="{BB962C8B-B14F-4D97-AF65-F5344CB8AC3E}">
        <p14:creationId xmlns:p14="http://schemas.microsoft.com/office/powerpoint/2010/main" val="129589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13BE-7AD7-DF48-9DD3-A9D5F4FF2E0A}"/>
              </a:ext>
            </a:extLst>
          </p:cNvPr>
          <p:cNvSpPr>
            <a:spLocks noGrp="1"/>
          </p:cNvSpPr>
          <p:nvPr>
            <p:ph type="title"/>
          </p:nvPr>
        </p:nvSpPr>
        <p:spPr>
          <a:xfrm>
            <a:off x="111209" y="150339"/>
            <a:ext cx="8822725" cy="990600"/>
          </a:xfrm>
        </p:spPr>
        <p:txBody>
          <a:bodyPr/>
          <a:lstStyle/>
          <a:p>
            <a:r>
              <a:rPr lang="en-US" dirty="0"/>
              <a:t>Example 4</a:t>
            </a:r>
          </a:p>
        </p:txBody>
      </p:sp>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10066" y="943228"/>
            <a:ext cx="8822725" cy="2121245"/>
          </a:xfrm>
        </p:spPr>
        <p:txBody>
          <a:bodyPr>
            <a:normAutofit fontScale="92500"/>
          </a:bodyPr>
          <a:lstStyle/>
          <a:p>
            <a:pPr marL="0" indent="0">
              <a:buNone/>
            </a:pPr>
            <a:r>
              <a:rPr lang="en-US" dirty="0"/>
              <a:t>We can now upgrade our notion of a for-next loop by doing a thought experiment:  Imagine a for-next loop that steps through </a:t>
            </a:r>
            <a:r>
              <a:rPr lang="en-US" i="1" dirty="0"/>
              <a:t>all</a:t>
            </a:r>
            <a:r>
              <a:rPr lang="en-US" dirty="0"/>
              <a:t> real numbers in an interval (not just the integers).  No computer can actually do this—computers can only do a finite number of calculations.  But our human brains are far superior to that of any computer, and we can easily imagine what that might look like. </a:t>
            </a:r>
          </a:p>
        </p:txBody>
      </p:sp>
      <p:sp>
        <p:nvSpPr>
          <p:cNvPr id="5" name="TextBox 4">
            <a:extLst>
              <a:ext uri="{FF2B5EF4-FFF2-40B4-BE49-F238E27FC236}">
                <a16:creationId xmlns:a16="http://schemas.microsoft.com/office/drawing/2014/main" id="{9B3BE42C-87F3-5044-BE2D-A082D22DDEC0}"/>
              </a:ext>
            </a:extLst>
          </p:cNvPr>
          <p:cNvSpPr txBox="1"/>
          <p:nvPr/>
        </p:nvSpPr>
        <p:spPr>
          <a:xfrm>
            <a:off x="3422820" y="3070155"/>
            <a:ext cx="3860118" cy="369332"/>
          </a:xfrm>
          <a:prstGeom prst="rect">
            <a:avLst/>
          </a:prstGeom>
          <a:noFill/>
        </p:spPr>
        <p:txBody>
          <a:bodyPr wrap="square" rtlCol="0">
            <a:spAutoFit/>
          </a:bodyPr>
          <a:lstStyle/>
          <a:p>
            <a:r>
              <a:rPr lang="en-US" dirty="0">
                <a:sym typeface="Wingdings" pitchFamily="2" charset="2"/>
              </a:rPr>
              <a:t> x is quantified as </a:t>
            </a:r>
            <a:r>
              <a:rPr lang="en-US" dirty="0">
                <a:solidFill>
                  <a:srgbClr val="0070C0"/>
                </a:solidFill>
                <a:sym typeface="Wingdings" pitchFamily="2" charset="2"/>
              </a:rPr>
              <a:t>real number</a:t>
            </a:r>
            <a:endParaRPr lang="en-US" dirty="0">
              <a:solidFill>
                <a:srgbClr val="0070C0"/>
              </a:solidFill>
            </a:endParaRPr>
          </a:p>
        </p:txBody>
      </p:sp>
      <p:sp>
        <p:nvSpPr>
          <p:cNvPr id="6" name="TextBox 5">
            <a:extLst>
              <a:ext uri="{FF2B5EF4-FFF2-40B4-BE49-F238E27FC236}">
                <a16:creationId xmlns:a16="http://schemas.microsoft.com/office/drawing/2014/main" id="{60275486-E436-8442-993F-83CAABCA8A4D}"/>
              </a:ext>
            </a:extLst>
          </p:cNvPr>
          <p:cNvSpPr txBox="1"/>
          <p:nvPr/>
        </p:nvSpPr>
        <p:spPr>
          <a:xfrm>
            <a:off x="3446832" y="4046336"/>
            <a:ext cx="5952525" cy="369332"/>
          </a:xfrm>
          <a:prstGeom prst="rect">
            <a:avLst/>
          </a:prstGeom>
          <a:noFill/>
        </p:spPr>
        <p:txBody>
          <a:bodyPr wrap="square" rtlCol="0">
            <a:spAutoFit/>
          </a:bodyPr>
          <a:lstStyle/>
          <a:p>
            <a:r>
              <a:rPr lang="en-US" dirty="0">
                <a:sym typeface="Wingdings" pitchFamily="2" charset="2"/>
              </a:rPr>
              <a:t> “For” starts the loop with x = 2</a:t>
            </a:r>
            <a:endParaRPr lang="en-US" dirty="0"/>
          </a:p>
        </p:txBody>
      </p:sp>
      <p:sp>
        <p:nvSpPr>
          <p:cNvPr id="7" name="TextBox 6">
            <a:extLst>
              <a:ext uri="{FF2B5EF4-FFF2-40B4-BE49-F238E27FC236}">
                <a16:creationId xmlns:a16="http://schemas.microsoft.com/office/drawing/2014/main" id="{D3F4A5DC-744C-7742-A44D-1641DD42DEC9}"/>
              </a:ext>
            </a:extLst>
          </p:cNvPr>
          <p:cNvSpPr txBox="1"/>
          <p:nvPr/>
        </p:nvSpPr>
        <p:spPr>
          <a:xfrm>
            <a:off x="3446832" y="4355254"/>
            <a:ext cx="5952525" cy="369332"/>
          </a:xfrm>
          <a:prstGeom prst="rect">
            <a:avLst/>
          </a:prstGeom>
          <a:noFill/>
        </p:spPr>
        <p:txBody>
          <a:bodyPr wrap="square" rtlCol="0">
            <a:spAutoFit/>
          </a:bodyPr>
          <a:lstStyle/>
          <a:p>
            <a:pPr marL="285750" indent="-285750">
              <a:buFont typeface="Wingdings" pitchFamily="2" charset="2"/>
              <a:buChar char="ß"/>
            </a:pPr>
            <a:r>
              <a:rPr lang="en-US" dirty="0">
                <a:sym typeface="Wingdings" pitchFamily="2" charset="2"/>
              </a:rPr>
              <a:t>Add the value to the set and </a:t>
            </a:r>
          </a:p>
        </p:txBody>
      </p:sp>
      <p:sp>
        <p:nvSpPr>
          <p:cNvPr id="8" name="Rectangle 7">
            <a:extLst>
              <a:ext uri="{FF2B5EF4-FFF2-40B4-BE49-F238E27FC236}">
                <a16:creationId xmlns:a16="http://schemas.microsoft.com/office/drawing/2014/main" id="{9453E5ED-1A8C-214C-872D-E036AC7368DC}"/>
              </a:ext>
            </a:extLst>
          </p:cNvPr>
          <p:cNvSpPr/>
          <p:nvPr/>
        </p:nvSpPr>
        <p:spPr>
          <a:xfrm>
            <a:off x="3442717" y="4620589"/>
            <a:ext cx="5244073" cy="646331"/>
          </a:xfrm>
          <a:prstGeom prst="rect">
            <a:avLst/>
          </a:prstGeom>
        </p:spPr>
        <p:txBody>
          <a:bodyPr wrap="square">
            <a:spAutoFit/>
          </a:bodyPr>
          <a:lstStyle/>
          <a:p>
            <a:r>
              <a:rPr lang="en-US" dirty="0">
                <a:sym typeface="Wingdings" pitchFamily="2" charset="2"/>
              </a:rPr>
              <a:t> directions from “for” until ”next” are performed for all x-values</a:t>
            </a:r>
            <a:endParaRPr lang="en-US" dirty="0"/>
          </a:p>
        </p:txBody>
      </p:sp>
      <p:sp>
        <p:nvSpPr>
          <p:cNvPr id="9" name="TextBox 8">
            <a:extLst>
              <a:ext uri="{FF2B5EF4-FFF2-40B4-BE49-F238E27FC236}">
                <a16:creationId xmlns:a16="http://schemas.microsoft.com/office/drawing/2014/main" id="{BF845532-2070-4542-91F2-5CE0937776E1}"/>
              </a:ext>
            </a:extLst>
          </p:cNvPr>
          <p:cNvSpPr txBox="1"/>
          <p:nvPr/>
        </p:nvSpPr>
        <p:spPr>
          <a:xfrm>
            <a:off x="3471547" y="3774489"/>
            <a:ext cx="3860119" cy="369332"/>
          </a:xfrm>
          <a:prstGeom prst="rect">
            <a:avLst/>
          </a:prstGeom>
          <a:noFill/>
        </p:spPr>
        <p:txBody>
          <a:bodyPr wrap="square" rtlCol="0">
            <a:spAutoFit/>
          </a:bodyPr>
          <a:lstStyle/>
          <a:p>
            <a:r>
              <a:rPr lang="en-US" dirty="0">
                <a:sym typeface="Wingdings" pitchFamily="2" charset="2"/>
              </a:rPr>
              <a:t> Open a set called G</a:t>
            </a:r>
            <a:endParaRPr lang="en-US" dirty="0"/>
          </a:p>
        </p:txBody>
      </p:sp>
      <p:sp>
        <p:nvSpPr>
          <p:cNvPr id="10" name="Rectangle 9">
            <a:extLst>
              <a:ext uri="{FF2B5EF4-FFF2-40B4-BE49-F238E27FC236}">
                <a16:creationId xmlns:a16="http://schemas.microsoft.com/office/drawing/2014/main" id="{D9344D41-F649-5E4A-AC28-97D8F6FF08B9}"/>
              </a:ext>
            </a:extLst>
          </p:cNvPr>
          <p:cNvSpPr/>
          <p:nvPr/>
        </p:nvSpPr>
        <p:spPr>
          <a:xfrm>
            <a:off x="3451494" y="5084328"/>
            <a:ext cx="2832827" cy="369332"/>
          </a:xfrm>
          <a:prstGeom prst="rect">
            <a:avLst/>
          </a:prstGeom>
        </p:spPr>
        <p:txBody>
          <a:bodyPr wrap="none">
            <a:spAutoFit/>
          </a:bodyPr>
          <a:lstStyle/>
          <a:p>
            <a:pPr marL="285750" indent="-285750">
              <a:buFont typeface="Wingdings" pitchFamily="2" charset="2"/>
              <a:buChar char="ß"/>
            </a:pPr>
            <a:r>
              <a:rPr lang="en-US" dirty="0">
                <a:sym typeface="Wingdings" pitchFamily="2" charset="2"/>
              </a:rPr>
              <a:t>Plot on coordinate plan</a:t>
            </a:r>
            <a:endParaRPr lang="en-US" dirty="0"/>
          </a:p>
        </p:txBody>
      </p:sp>
      <p:pic>
        <p:nvPicPr>
          <p:cNvPr id="13" name="Picture 12">
            <a:extLst>
              <a:ext uri="{FF2B5EF4-FFF2-40B4-BE49-F238E27FC236}">
                <a16:creationId xmlns:a16="http://schemas.microsoft.com/office/drawing/2014/main" id="{ADE3A85B-C95D-B645-B375-7C26FE992A55}"/>
              </a:ext>
            </a:extLst>
          </p:cNvPr>
          <p:cNvPicPr>
            <a:picLocks noChangeAspect="1"/>
          </p:cNvPicPr>
          <p:nvPr/>
        </p:nvPicPr>
        <p:blipFill rotWithShape="1">
          <a:blip r:embed="rId2"/>
          <a:srcRect r="10565"/>
          <a:stretch/>
        </p:blipFill>
        <p:spPr>
          <a:xfrm>
            <a:off x="111209" y="3064473"/>
            <a:ext cx="3373396" cy="2374900"/>
          </a:xfrm>
          <a:prstGeom prst="rect">
            <a:avLst/>
          </a:prstGeom>
        </p:spPr>
      </p:pic>
      <p:sp>
        <p:nvSpPr>
          <p:cNvPr id="14" name="Rectangle 13">
            <a:extLst>
              <a:ext uri="{FF2B5EF4-FFF2-40B4-BE49-F238E27FC236}">
                <a16:creationId xmlns:a16="http://schemas.microsoft.com/office/drawing/2014/main" id="{9504D9B2-F07B-A245-AFDE-767E8A032592}"/>
              </a:ext>
            </a:extLst>
          </p:cNvPr>
          <p:cNvSpPr/>
          <p:nvPr/>
        </p:nvSpPr>
        <p:spPr>
          <a:xfrm>
            <a:off x="3422820" y="3408475"/>
            <a:ext cx="2178802" cy="369332"/>
          </a:xfrm>
          <a:prstGeom prst="rect">
            <a:avLst/>
          </a:prstGeom>
        </p:spPr>
        <p:txBody>
          <a:bodyPr wrap="none">
            <a:spAutoFit/>
          </a:bodyPr>
          <a:lstStyle/>
          <a:p>
            <a:pPr marL="285750" indent="-285750">
              <a:buFont typeface="Wingdings" pitchFamily="2" charset="2"/>
              <a:buChar char="ß"/>
            </a:pPr>
            <a:r>
              <a:rPr lang="en-US" dirty="0">
                <a:solidFill>
                  <a:srgbClr val="0070C0"/>
                </a:solidFill>
                <a:sym typeface="Wingdings" pitchFamily="2" charset="2"/>
              </a:rPr>
              <a:t>Function defined</a:t>
            </a:r>
            <a:endParaRPr lang="en-US" dirty="0">
              <a:solidFill>
                <a:srgbClr val="0070C0"/>
              </a:solidFill>
            </a:endParaRPr>
          </a:p>
        </p:txBody>
      </p:sp>
      <p:sp>
        <p:nvSpPr>
          <p:cNvPr id="15" name="TextBox 14">
            <a:extLst>
              <a:ext uri="{FF2B5EF4-FFF2-40B4-BE49-F238E27FC236}">
                <a16:creationId xmlns:a16="http://schemas.microsoft.com/office/drawing/2014/main" id="{92A524E5-06A8-794F-A638-99A5A39E0BA5}"/>
              </a:ext>
            </a:extLst>
          </p:cNvPr>
          <p:cNvSpPr txBox="1"/>
          <p:nvPr/>
        </p:nvSpPr>
        <p:spPr>
          <a:xfrm>
            <a:off x="210066" y="5685183"/>
            <a:ext cx="8476724" cy="369332"/>
          </a:xfrm>
          <a:prstGeom prst="rect">
            <a:avLst/>
          </a:prstGeom>
          <a:noFill/>
        </p:spPr>
        <p:txBody>
          <a:bodyPr wrap="square" rtlCol="0">
            <a:spAutoFit/>
          </a:bodyPr>
          <a:lstStyle/>
          <a:p>
            <a:r>
              <a:rPr lang="en-US" dirty="0">
                <a:solidFill>
                  <a:srgbClr val="0070C0"/>
                </a:solidFill>
              </a:rPr>
              <a:t>How will this graph look different than the one in example 3?</a:t>
            </a:r>
          </a:p>
        </p:txBody>
      </p:sp>
    </p:spTree>
    <p:extLst>
      <p:ext uri="{BB962C8B-B14F-4D97-AF65-F5344CB8AC3E}">
        <p14:creationId xmlns:p14="http://schemas.microsoft.com/office/powerpoint/2010/main" val="6905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93392-8967-ED40-89FC-83FF960DC758}"/>
              </a:ext>
            </a:extLst>
          </p:cNvPr>
          <p:cNvPicPr>
            <a:picLocks noChangeAspect="1"/>
          </p:cNvPicPr>
          <p:nvPr/>
        </p:nvPicPr>
        <p:blipFill>
          <a:blip r:embed="rId2"/>
          <a:stretch>
            <a:fillRect/>
          </a:stretch>
        </p:blipFill>
        <p:spPr>
          <a:xfrm>
            <a:off x="2882900" y="622300"/>
            <a:ext cx="3378200" cy="5613400"/>
          </a:xfrm>
          <a:prstGeom prst="rect">
            <a:avLst/>
          </a:prstGeom>
        </p:spPr>
      </p:pic>
    </p:spTree>
    <p:extLst>
      <p:ext uri="{BB962C8B-B14F-4D97-AF65-F5344CB8AC3E}">
        <p14:creationId xmlns:p14="http://schemas.microsoft.com/office/powerpoint/2010/main" val="1469409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a:xfrm>
            <a:off x="4754880" y="2316162"/>
            <a:ext cx="3931920" cy="3951288"/>
          </a:xfrm>
        </p:spPr>
        <p:txBody>
          <a:bodyPr/>
          <a:lstStyle/>
          <a:p>
            <a:r>
              <a:rPr lang="en-US" dirty="0"/>
              <a:t>Khan Academy</a:t>
            </a:r>
          </a:p>
          <a:p>
            <a:r>
              <a:rPr lang="en-US" dirty="0"/>
              <a:t>Linear Practice</a:t>
            </a:r>
          </a:p>
          <a:p>
            <a:r>
              <a:rPr lang="en-US" dirty="0"/>
              <a:t>Exponents review</a:t>
            </a:r>
          </a:p>
          <a:p>
            <a:r>
              <a:rPr lang="en-US" dirty="0"/>
              <a:t>Slope practice</a:t>
            </a:r>
          </a:p>
          <a:p>
            <a:r>
              <a:rPr lang="en-US" dirty="0"/>
              <a:t>Make up work</a:t>
            </a:r>
          </a:p>
          <a:p>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a:xfrm>
            <a:off x="457200" y="2316162"/>
            <a:ext cx="3931920" cy="3951288"/>
          </a:xfrm>
        </p:spPr>
        <p:txBody>
          <a:bodyPr/>
          <a:lstStyle/>
          <a:p>
            <a:r>
              <a:rPr lang="en-US" dirty="0"/>
              <a:t>Exit ticket 9-10</a:t>
            </a:r>
          </a:p>
          <a:p>
            <a:r>
              <a:rPr lang="en-US" dirty="0"/>
              <a:t>Complete classwork11</a:t>
            </a:r>
          </a:p>
          <a:p>
            <a:endParaRPr lang="en-US" dirty="0"/>
          </a:p>
          <a:p>
            <a:endParaRPr lang="en-US" dirty="0"/>
          </a:p>
        </p:txBody>
      </p:sp>
    </p:spTree>
    <p:extLst>
      <p:ext uri="{BB962C8B-B14F-4D97-AF65-F5344CB8AC3E}">
        <p14:creationId xmlns:p14="http://schemas.microsoft.com/office/powerpoint/2010/main" val="48762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12</a:t>
            </a:r>
          </a:p>
        </p:txBody>
      </p:sp>
      <p:sp>
        <p:nvSpPr>
          <p:cNvPr id="3" name="Subtitle 2"/>
          <p:cNvSpPr>
            <a:spLocks noGrp="1"/>
          </p:cNvSpPr>
          <p:nvPr>
            <p:ph type="subTitle" idx="1"/>
          </p:nvPr>
        </p:nvSpPr>
        <p:spPr>
          <a:xfrm>
            <a:off x="685800" y="3505200"/>
            <a:ext cx="7580870" cy="1752600"/>
          </a:xfrm>
        </p:spPr>
        <p:txBody>
          <a:bodyPr/>
          <a:lstStyle/>
          <a:p>
            <a:r>
              <a:rPr lang="en-US" dirty="0"/>
              <a:t>Entry, examples, classwork, notes, summary</a:t>
            </a:r>
          </a:p>
        </p:txBody>
      </p:sp>
    </p:spTree>
    <p:extLst>
      <p:ext uri="{BB962C8B-B14F-4D97-AF65-F5344CB8AC3E}">
        <p14:creationId xmlns:p14="http://schemas.microsoft.com/office/powerpoint/2010/main" val="2385258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903C-BFA8-334F-B8BA-50A836A8E43F}"/>
              </a:ext>
            </a:extLst>
          </p:cNvPr>
          <p:cNvSpPr>
            <a:spLocks noGrp="1"/>
          </p:cNvSpPr>
          <p:nvPr>
            <p:ph type="title"/>
          </p:nvPr>
        </p:nvSpPr>
        <p:spPr>
          <a:xfrm>
            <a:off x="24712" y="150339"/>
            <a:ext cx="8229600" cy="990600"/>
          </a:xfrm>
        </p:spPr>
        <p:txBody>
          <a:bodyPr/>
          <a:lstStyle/>
          <a:p>
            <a:r>
              <a:rPr lang="en-US" dirty="0"/>
              <a:t>Entry - read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AE4A-9061-B54A-AEB5-8DBD3C9B6EBE}"/>
                  </a:ext>
                </a:extLst>
              </p:cNvPr>
              <p:cNvSpPr>
                <a:spLocks noGrp="1"/>
              </p:cNvSpPr>
              <p:nvPr>
                <p:ph idx="1"/>
              </p:nvPr>
            </p:nvSpPr>
            <p:spPr>
              <a:xfrm>
                <a:off x="185351" y="963827"/>
                <a:ext cx="8649729" cy="5130112"/>
              </a:xfrm>
            </p:spPr>
            <p:txBody>
              <a:bodyPr>
                <a:normAutofit/>
              </a:bodyPr>
              <a:lstStyle/>
              <a:p>
                <a:pPr marL="0" indent="0">
                  <a:buNone/>
                </a:pPr>
                <a:r>
                  <a:rPr lang="en-US" dirty="0"/>
                  <a:t>In Module 1, you graphed equations such as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=10</m:t>
                    </m:r>
                  </m:oMath>
                </a14:m>
                <a:r>
                  <a:rPr lang="en-US" dirty="0"/>
                  <a:t> by plotting the points on the Cartesian coordinate plane that corresponded to all of the ordered pairs of numbers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that were in the solution set.  We called the geometric figure that resulted from plotting those points in the plane the </a:t>
                </a:r>
                <a:r>
                  <a:rPr lang="en-US" i="1" dirty="0"/>
                  <a:t>graph of the equation in two variables</a:t>
                </a:r>
                <a:r>
                  <a:rPr lang="en-US" dirty="0"/>
                  <a:t>.</a:t>
                </a:r>
              </a:p>
              <a:p>
                <a:pPr marL="0" indent="0">
                  <a:buNone/>
                </a:pPr>
                <a:endParaRPr lang="en-US" dirty="0"/>
              </a:p>
              <a:p>
                <a:pPr marL="0" indent="0">
                  <a:buNone/>
                </a:pPr>
                <a:r>
                  <a:rPr lang="en-US" dirty="0"/>
                  <a:t>In this lesson, we extend this notion of the graph of an equation to the graph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for a function </a:t>
                </a:r>
                <a14:m>
                  <m:oMath xmlns:m="http://schemas.openxmlformats.org/officeDocument/2006/math">
                    <m:r>
                      <a:rPr lang="en-US" i="1">
                        <a:latin typeface="Cambria Math" panose="02040503050406030204" pitchFamily="18" charset="0"/>
                      </a:rPr>
                      <m:t>𝑓</m:t>
                    </m:r>
                  </m:oMath>
                </a14:m>
                <a:r>
                  <a:rPr lang="en-US" dirty="0"/>
                  <a:t>.  In doing so, we use computer thought code to describe the process of generating the ordered pairs in the graph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F1F8AE4A-9061-B54A-AEB5-8DBD3C9B6EBE}"/>
                  </a:ext>
                </a:extLst>
              </p:cNvPr>
              <p:cNvSpPr>
                <a:spLocks noGrp="1" noRot="1" noChangeAspect="1" noMove="1" noResize="1" noEditPoints="1" noAdjustHandles="1" noChangeArrowheads="1" noChangeShapeType="1" noTextEdit="1"/>
              </p:cNvSpPr>
              <p:nvPr>
                <p:ph idx="1"/>
              </p:nvPr>
            </p:nvSpPr>
            <p:spPr>
              <a:xfrm>
                <a:off x="185351" y="963827"/>
                <a:ext cx="8649729" cy="5130112"/>
              </a:xfrm>
              <a:blipFill>
                <a:blip r:embed="rId2"/>
                <a:stretch>
                  <a:fillRect l="-1026" t="-741" r="-1760"/>
                </a:stretch>
              </a:blipFill>
            </p:spPr>
            <p:txBody>
              <a:bodyPr/>
              <a:lstStyle/>
              <a:p>
                <a:r>
                  <a:rPr lang="en-US">
                    <a:noFill/>
                  </a:rPr>
                  <a:t> </a:t>
                </a:r>
              </a:p>
            </p:txBody>
          </p:sp>
        </mc:Fallback>
      </mc:AlternateContent>
    </p:spTree>
    <p:extLst>
      <p:ext uri="{BB962C8B-B14F-4D97-AF65-F5344CB8AC3E}">
        <p14:creationId xmlns:p14="http://schemas.microsoft.com/office/powerpoint/2010/main" val="259059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903C-BFA8-334F-B8BA-50A836A8E43F}"/>
              </a:ext>
            </a:extLst>
          </p:cNvPr>
          <p:cNvSpPr>
            <a:spLocks noGrp="1"/>
          </p:cNvSpPr>
          <p:nvPr>
            <p:ph type="title"/>
          </p:nvPr>
        </p:nvSpPr>
        <p:spPr>
          <a:xfrm>
            <a:off x="24712" y="150339"/>
            <a:ext cx="8229600" cy="990600"/>
          </a:xfrm>
        </p:spPr>
        <p:txBody>
          <a:bodyPr/>
          <a:lstStyle/>
          <a:p>
            <a:r>
              <a:rPr lang="en-US" dirty="0"/>
              <a:t>Recall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AE4A-9061-B54A-AEB5-8DBD3C9B6EBE}"/>
                  </a:ext>
                </a:extLst>
              </p:cNvPr>
              <p:cNvSpPr>
                <a:spLocks noGrp="1"/>
              </p:cNvSpPr>
              <p:nvPr>
                <p:ph idx="1"/>
              </p:nvPr>
            </p:nvSpPr>
            <p:spPr>
              <a:xfrm>
                <a:off x="185351" y="963827"/>
                <a:ext cx="8649729" cy="5130112"/>
              </a:xfrm>
            </p:spPr>
            <p:txBody>
              <a:bodyPr>
                <a:normAutofit/>
              </a:bodyPr>
              <a:lstStyle/>
              <a:p>
                <a:pPr marL="0" indent="0">
                  <a:buNone/>
                </a:pPr>
                <a:r>
                  <a:rPr lang="en-US" dirty="0"/>
                  <a:t>Describe the solution set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2</m:t>
                        </m:r>
                      </m:sup>
                    </m:sSup>
                    <m:r>
                      <a:rPr lang="en-US" i="1">
                        <a:latin typeface="Cambria Math" panose="02040503050406030204" pitchFamily="18" charset="0"/>
                      </a:rPr>
                      <m:t>=4</m:t>
                    </m:r>
                  </m:oMath>
                </a14:m>
                <a:r>
                  <a:rPr lang="en-US" dirty="0">
                    <a:effectLst/>
                  </a:rPr>
                  <a:t> </a:t>
                </a:r>
                <a:r>
                  <a:rPr lang="en-US" dirty="0"/>
                  <a:t>using set notation.</a:t>
                </a:r>
              </a:p>
              <a:p>
                <a:pPr marL="0" indent="0">
                  <a:buNone/>
                </a:pPr>
                <a:endParaRPr lang="en-US" dirty="0"/>
              </a:p>
              <a:p>
                <a:pPr marL="0" indent="0">
                  <a:buNone/>
                </a:pPr>
                <a:endParaRPr lang="en-US" dirty="0"/>
              </a:p>
              <a:p>
                <a:pPr marL="0" indent="0">
                  <a:buNone/>
                </a:pPr>
                <a:endParaRPr lang="en-US" dirty="0"/>
              </a:p>
              <a:p>
                <a:pPr marL="0" indent="0">
                  <a:buNone/>
                </a:pPr>
                <a:r>
                  <a:rPr lang="en-US" dirty="0"/>
                  <a:t>Where “{}” means “the set of” and the vertical bar “|” means “such that.” </a:t>
                </a:r>
              </a:p>
              <a:p>
                <a:pPr marL="0" indent="0">
                  <a:buNone/>
                </a:pPr>
                <a:endParaRPr lang="en-US" dirty="0"/>
              </a:p>
              <a:p>
                <a:pPr marL="0" indent="0">
                  <a:buNone/>
                </a:pPr>
                <a:r>
                  <a:rPr lang="en-US" dirty="0"/>
                  <a:t>Therefore, the set notation reads: “The set of all real numbers </a:t>
                </a:r>
                <a14:m>
                  <m:oMath xmlns:m="http://schemas.openxmlformats.org/officeDocument/2006/math">
                    <m:r>
                      <a:rPr lang="en-US" i="1">
                        <a:latin typeface="Cambria Math" panose="02040503050406030204" pitchFamily="18" charset="0"/>
                      </a:rPr>
                      <m:t>𝑤</m:t>
                    </m:r>
                  </m:oMath>
                </a14:m>
                <a:r>
                  <a:rPr lang="en-US" dirty="0"/>
                  <a:t> 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2</m:t>
                        </m:r>
                      </m:sup>
                    </m:sSup>
                    <m:r>
                      <a:rPr lang="en-US" i="1">
                        <a:latin typeface="Cambria Math" panose="02040503050406030204" pitchFamily="18" charset="0"/>
                      </a:rPr>
                      <m:t>=4</m:t>
                    </m:r>
                  </m:oMath>
                </a14:m>
                <a:r>
                  <a:rPr lang="en-US" dirty="0"/>
                  <a:t> is true.”  In this case, this set is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−2, 2</m:t>
                        </m:r>
                      </m:e>
                    </m:d>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1F8AE4A-9061-B54A-AEB5-8DBD3C9B6EBE}"/>
                  </a:ext>
                </a:extLst>
              </p:cNvPr>
              <p:cNvSpPr>
                <a:spLocks noGrp="1" noRot="1" noChangeAspect="1" noMove="1" noResize="1" noEditPoints="1" noAdjustHandles="1" noChangeArrowheads="1" noChangeShapeType="1" noTextEdit="1"/>
              </p:cNvSpPr>
              <p:nvPr>
                <p:ph idx="1"/>
              </p:nvPr>
            </p:nvSpPr>
            <p:spPr>
              <a:xfrm>
                <a:off x="185351" y="963827"/>
                <a:ext cx="8649729" cy="5130112"/>
              </a:xfrm>
              <a:blipFill>
                <a:blip r:embed="rId2"/>
                <a:stretch>
                  <a:fillRect l="-1026" t="-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491F86-C8AC-E544-B606-7130295F6844}"/>
                  </a:ext>
                </a:extLst>
              </p:cNvPr>
              <p:cNvSpPr txBox="1"/>
              <p:nvPr/>
            </p:nvSpPr>
            <p:spPr>
              <a:xfrm>
                <a:off x="1532238" y="1680519"/>
                <a:ext cx="5894173" cy="533479"/>
              </a:xfrm>
              <a:prstGeom prst="rect">
                <a:avLst/>
              </a:prstGeom>
              <a:noFill/>
            </p:spPr>
            <p:txBody>
              <a:bodyPr wrap="square" rtlCol="0">
                <a:spAutoFit/>
              </a:bodyPr>
              <a:lstStyle/>
              <a:p>
                <a:pPr algn="ctr"/>
                <a14:m>
                  <m:oMath xmlns:m="http://schemas.openxmlformats.org/officeDocument/2006/math">
                    <m:d>
                      <m:dPr>
                        <m:begChr m:val="{"/>
                        <m:endChr m:val="|"/>
                        <m:ctrlPr>
                          <a:rPr lang="en-US" sz="2800" i="1" smtClean="0">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𝑤</m:t>
                        </m:r>
                        <m:r>
                          <a:rPr lang="en-US" sz="2800" i="1">
                            <a:solidFill>
                              <a:srgbClr val="0070C0"/>
                            </a:solidFill>
                            <a:latin typeface="Cambria Math" panose="02040503050406030204" pitchFamily="18" charset="0"/>
                          </a:rPr>
                          <m:t> </m:t>
                        </m:r>
                        <m:r>
                          <m:rPr>
                            <m:sty m:val="p"/>
                          </m:rPr>
                          <a:rPr lang="en-US" sz="2800">
                            <a:solidFill>
                              <a:srgbClr val="0070C0"/>
                            </a:solidFill>
                            <a:latin typeface="Cambria Math" panose="02040503050406030204" pitchFamily="18" charset="0"/>
                          </a:rPr>
                          <m:t>real</m:t>
                        </m:r>
                        <m:r>
                          <a:rPr lang="en-US" sz="2800" i="1">
                            <a:solidFill>
                              <a:srgbClr val="0070C0"/>
                            </a:solidFill>
                            <a:latin typeface="Cambria Math" panose="02040503050406030204" pitchFamily="18" charset="0"/>
                          </a:rPr>
                          <m:t> </m:t>
                        </m:r>
                      </m:e>
                    </m:d>
                    <m:r>
                      <a:rPr lang="en-US" sz="2800" i="1">
                        <a:solidFill>
                          <a:srgbClr val="0070C0"/>
                        </a:solidFill>
                        <a:latin typeface="Cambria Math" panose="02040503050406030204" pitchFamily="18" charset="0"/>
                      </a:rPr>
                      <m:t> </m:t>
                    </m:r>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panose="02040503050406030204" pitchFamily="18" charset="0"/>
                          </a:rPr>
                          <m:t>𝑤</m:t>
                        </m:r>
                      </m:e>
                      <m:sup>
                        <m:r>
                          <a:rPr lang="en-US" sz="2800" i="1">
                            <a:solidFill>
                              <a:srgbClr val="0070C0"/>
                            </a:solidFill>
                            <a:latin typeface="Cambria Math" panose="02040503050406030204" pitchFamily="18" charset="0"/>
                          </a:rPr>
                          <m:t>2</m:t>
                        </m:r>
                      </m:sup>
                    </m:sSup>
                    <m:r>
                      <a:rPr lang="en-US" sz="2800" i="1">
                        <a:solidFill>
                          <a:srgbClr val="0070C0"/>
                        </a:solidFill>
                        <a:latin typeface="Cambria Math" panose="02040503050406030204" pitchFamily="18" charset="0"/>
                      </a:rPr>
                      <m:t>=4}</m:t>
                    </m:r>
                  </m:oMath>
                </a14:m>
                <a:r>
                  <a:rPr lang="en-US" sz="2800" dirty="0">
                    <a:solidFill>
                      <a:srgbClr val="0070C0"/>
                    </a:solidFill>
                    <a:effectLst/>
                  </a:rPr>
                  <a:t> </a:t>
                </a:r>
                <a:endParaRPr lang="en-US" sz="2800" dirty="0">
                  <a:solidFill>
                    <a:srgbClr val="0070C0"/>
                  </a:solidFill>
                </a:endParaRPr>
              </a:p>
            </p:txBody>
          </p:sp>
        </mc:Choice>
        <mc:Fallback xmlns="">
          <p:sp>
            <p:nvSpPr>
              <p:cNvPr id="4" name="TextBox 3">
                <a:extLst>
                  <a:ext uri="{FF2B5EF4-FFF2-40B4-BE49-F238E27FC236}">
                    <a16:creationId xmlns:a16="http://schemas.microsoft.com/office/drawing/2014/main" id="{32491F86-C8AC-E544-B606-7130295F6844}"/>
                  </a:ext>
                </a:extLst>
              </p:cNvPr>
              <p:cNvSpPr txBox="1">
                <a:spLocks noRot="1" noChangeAspect="1" noMove="1" noResize="1" noEditPoints="1" noAdjustHandles="1" noChangeArrowheads="1" noChangeShapeType="1" noTextEdit="1"/>
              </p:cNvSpPr>
              <p:nvPr/>
            </p:nvSpPr>
            <p:spPr>
              <a:xfrm>
                <a:off x="1532238" y="1680519"/>
                <a:ext cx="5894173" cy="533479"/>
              </a:xfrm>
              <a:prstGeom prst="rect">
                <a:avLst/>
              </a:prstGeom>
              <a:blipFill>
                <a:blip r:embed="rId3"/>
                <a:stretch>
                  <a:fillRect b="-23810"/>
                </a:stretch>
              </a:blipFill>
            </p:spPr>
            <p:txBody>
              <a:bodyPr/>
              <a:lstStyle/>
              <a:p>
                <a:r>
                  <a:rPr lang="en-US">
                    <a:noFill/>
                  </a:rPr>
                  <a:t> </a:t>
                </a:r>
              </a:p>
            </p:txBody>
          </p:sp>
        </mc:Fallback>
      </mc:AlternateContent>
    </p:spTree>
    <p:extLst>
      <p:ext uri="{BB962C8B-B14F-4D97-AF65-F5344CB8AC3E}">
        <p14:creationId xmlns:p14="http://schemas.microsoft.com/office/powerpoint/2010/main" val="3584422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D6FF35-4D16-E242-A275-66DF39BA6AB4}"/>
              </a:ext>
            </a:extLst>
          </p:cNvPr>
          <p:cNvSpPr>
            <a:spLocks noGrp="1"/>
          </p:cNvSpPr>
          <p:nvPr>
            <p:ph type="title"/>
          </p:nvPr>
        </p:nvSpPr>
        <p:spPr>
          <a:xfrm>
            <a:off x="61781" y="100911"/>
            <a:ext cx="8822725" cy="990600"/>
          </a:xfrm>
        </p:spPr>
        <p:txBody>
          <a:bodyPr/>
          <a:lstStyle/>
          <a:p>
            <a:r>
              <a:rPr lang="en-US" dirty="0"/>
              <a:t>Example 1</a:t>
            </a:r>
          </a:p>
        </p:txBody>
      </p:sp>
      <p:sp>
        <p:nvSpPr>
          <p:cNvPr id="4" name="TextBox 3">
            <a:extLst>
              <a:ext uri="{FF2B5EF4-FFF2-40B4-BE49-F238E27FC236}">
                <a16:creationId xmlns:a16="http://schemas.microsoft.com/office/drawing/2014/main" id="{44095519-A944-3848-BCD1-9D9E9B940815}"/>
              </a:ext>
            </a:extLst>
          </p:cNvPr>
          <p:cNvSpPr txBox="1"/>
          <p:nvPr/>
        </p:nvSpPr>
        <p:spPr>
          <a:xfrm>
            <a:off x="2635419" y="2710074"/>
            <a:ext cx="5952525" cy="369332"/>
          </a:xfrm>
          <a:prstGeom prst="rect">
            <a:avLst/>
          </a:prstGeom>
          <a:noFill/>
        </p:spPr>
        <p:txBody>
          <a:bodyPr wrap="square" rtlCol="0">
            <a:spAutoFit/>
          </a:bodyPr>
          <a:lstStyle/>
          <a:p>
            <a:r>
              <a:rPr lang="en-US" dirty="0">
                <a:sym typeface="Wingdings" pitchFamily="2" charset="2"/>
              </a:rPr>
              <a:t> x is quantified as an integer</a:t>
            </a:r>
            <a:endParaRPr lang="en-US" dirty="0"/>
          </a:p>
        </p:txBody>
      </p:sp>
      <p:sp>
        <p:nvSpPr>
          <p:cNvPr id="7" name="TextBox 6">
            <a:extLst>
              <a:ext uri="{FF2B5EF4-FFF2-40B4-BE49-F238E27FC236}">
                <a16:creationId xmlns:a16="http://schemas.microsoft.com/office/drawing/2014/main" id="{D4E59CF6-8C98-7A4E-90C3-69AA9C2825A4}"/>
              </a:ext>
            </a:extLst>
          </p:cNvPr>
          <p:cNvSpPr txBox="1"/>
          <p:nvPr/>
        </p:nvSpPr>
        <p:spPr>
          <a:xfrm>
            <a:off x="2635418" y="3014017"/>
            <a:ext cx="5952525" cy="369332"/>
          </a:xfrm>
          <a:prstGeom prst="rect">
            <a:avLst/>
          </a:prstGeom>
          <a:noFill/>
        </p:spPr>
        <p:txBody>
          <a:bodyPr wrap="square" rtlCol="0">
            <a:spAutoFit/>
          </a:bodyPr>
          <a:lstStyle/>
          <a:p>
            <a:r>
              <a:rPr lang="en-US" dirty="0">
                <a:sym typeface="Wingdings" pitchFamily="2" charset="2"/>
              </a:rPr>
              <a:t> Define the domain</a:t>
            </a:r>
            <a:endParaRPr lang="en-US" dirty="0"/>
          </a:p>
        </p:txBody>
      </p:sp>
      <p:sp>
        <p:nvSpPr>
          <p:cNvPr id="8" name="TextBox 7">
            <a:extLst>
              <a:ext uri="{FF2B5EF4-FFF2-40B4-BE49-F238E27FC236}">
                <a16:creationId xmlns:a16="http://schemas.microsoft.com/office/drawing/2014/main" id="{1BBD2315-EDFE-0840-8757-A5BA9B0E8D79}"/>
              </a:ext>
            </a:extLst>
          </p:cNvPr>
          <p:cNvSpPr txBox="1"/>
          <p:nvPr/>
        </p:nvSpPr>
        <p:spPr>
          <a:xfrm>
            <a:off x="2635417" y="3354941"/>
            <a:ext cx="5952525" cy="369332"/>
          </a:xfrm>
          <a:prstGeom prst="rect">
            <a:avLst/>
          </a:prstGeom>
          <a:noFill/>
        </p:spPr>
        <p:txBody>
          <a:bodyPr wrap="square" rtlCol="0">
            <a:spAutoFit/>
          </a:bodyPr>
          <a:lstStyle/>
          <a:p>
            <a:r>
              <a:rPr lang="en-US" dirty="0">
                <a:sym typeface="Wingdings" pitchFamily="2" charset="2"/>
              </a:rPr>
              <a:t> Define test</a:t>
            </a:r>
            <a:endParaRPr lang="en-US" dirty="0"/>
          </a:p>
        </p:txBody>
      </p:sp>
      <p:sp>
        <p:nvSpPr>
          <p:cNvPr id="5" name="Rectangle 4">
            <a:extLst>
              <a:ext uri="{FF2B5EF4-FFF2-40B4-BE49-F238E27FC236}">
                <a16:creationId xmlns:a16="http://schemas.microsoft.com/office/drawing/2014/main" id="{A836ECA6-BE9F-5F45-87E6-66ED8A36F7F9}"/>
              </a:ext>
            </a:extLst>
          </p:cNvPr>
          <p:cNvSpPr/>
          <p:nvPr/>
        </p:nvSpPr>
        <p:spPr>
          <a:xfrm>
            <a:off x="2635416" y="3649443"/>
            <a:ext cx="5952525" cy="369332"/>
          </a:xfrm>
          <a:prstGeom prst="rect">
            <a:avLst/>
          </a:prstGeom>
        </p:spPr>
        <p:txBody>
          <a:bodyPr wrap="square">
            <a:spAutoFit/>
          </a:bodyPr>
          <a:lstStyle/>
          <a:p>
            <a:r>
              <a:rPr lang="en-US" dirty="0">
                <a:sym typeface="Wingdings" pitchFamily="2" charset="2"/>
              </a:rPr>
              <a:t> Print ”true” if equation true for x-value</a:t>
            </a:r>
            <a:endParaRPr lang="en-US"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1EA17796-23B6-0848-813A-9511700B0AD5}"/>
                  </a:ext>
                </a:extLst>
              </p:cNvPr>
              <p:cNvSpPr>
                <a:spLocks noGrp="1"/>
              </p:cNvSpPr>
              <p:nvPr>
                <p:ph idx="1"/>
              </p:nvPr>
            </p:nvSpPr>
            <p:spPr>
              <a:xfrm>
                <a:off x="259494" y="885566"/>
                <a:ext cx="8625012" cy="1614837"/>
              </a:xfrm>
            </p:spPr>
            <p:txBody>
              <a:bodyPr/>
              <a:lstStyle/>
              <a:p>
                <a:pPr marL="0" indent="0">
                  <a:buNone/>
                </a:pPr>
                <a:r>
                  <a:rPr lang="en-US" dirty="0"/>
                  <a:t>In the previous lesson, we studied the for-next loop.  Another simple type of instruction is an </a:t>
                </a:r>
                <a:r>
                  <a:rPr lang="en-US" i="1" dirty="0"/>
                  <a:t>if-then statement</a:t>
                </a:r>
                <a:r>
                  <a:rPr lang="en-US" dirty="0"/>
                  <a:t>.  Below is example code of a program that tests for and prints “True” when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+2=4</m:t>
                    </m:r>
                  </m:oMath>
                </a14:m>
                <a:r>
                  <a:rPr lang="en-US" dirty="0"/>
                  <a:t>; otherwise it prints “False.”</a:t>
                </a:r>
              </a:p>
              <a:p>
                <a:endParaRPr lang="en-US" dirty="0"/>
              </a:p>
            </p:txBody>
          </p:sp>
        </mc:Choice>
        <mc:Fallback xmlns="">
          <p:sp>
            <p:nvSpPr>
              <p:cNvPr id="9" name="Content Placeholder 8">
                <a:extLst>
                  <a:ext uri="{FF2B5EF4-FFF2-40B4-BE49-F238E27FC236}">
                    <a16:creationId xmlns:a16="http://schemas.microsoft.com/office/drawing/2014/main" id="{1EA17796-23B6-0848-813A-9511700B0AD5}"/>
                  </a:ext>
                </a:extLst>
              </p:cNvPr>
              <p:cNvSpPr>
                <a:spLocks noGrp="1" noRot="1" noChangeAspect="1" noMove="1" noResize="1" noEditPoints="1" noAdjustHandles="1" noChangeArrowheads="1" noChangeShapeType="1" noTextEdit="1"/>
              </p:cNvSpPr>
              <p:nvPr>
                <p:ph idx="1"/>
              </p:nvPr>
            </p:nvSpPr>
            <p:spPr>
              <a:xfrm>
                <a:off x="259494" y="885566"/>
                <a:ext cx="8625012" cy="1614837"/>
              </a:xfrm>
              <a:blipFill>
                <a:blip r:embed="rId2"/>
                <a:stretch>
                  <a:fillRect l="-1028" t="-3125" b="-468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509A11F4-2355-CF43-9614-2E48AD786E01}"/>
              </a:ext>
            </a:extLst>
          </p:cNvPr>
          <p:cNvPicPr>
            <a:picLocks noChangeAspect="1"/>
          </p:cNvPicPr>
          <p:nvPr/>
        </p:nvPicPr>
        <p:blipFill>
          <a:blip r:embed="rId3"/>
          <a:stretch>
            <a:fillRect/>
          </a:stretch>
        </p:blipFill>
        <p:spPr>
          <a:xfrm>
            <a:off x="259494" y="2590797"/>
            <a:ext cx="2489200" cy="2667000"/>
          </a:xfrm>
          <a:prstGeom prst="rect">
            <a:avLst/>
          </a:prstGeom>
        </p:spPr>
      </p:pic>
      <p:sp>
        <p:nvSpPr>
          <p:cNvPr id="12" name="TextBox 11">
            <a:extLst>
              <a:ext uri="{FF2B5EF4-FFF2-40B4-BE49-F238E27FC236}">
                <a16:creationId xmlns:a16="http://schemas.microsoft.com/office/drawing/2014/main" id="{312FB908-DCE2-F64D-8DD0-B2701ED256B9}"/>
              </a:ext>
            </a:extLst>
          </p:cNvPr>
          <p:cNvSpPr txBox="1"/>
          <p:nvPr/>
        </p:nvSpPr>
        <p:spPr>
          <a:xfrm>
            <a:off x="160637" y="5256331"/>
            <a:ext cx="8822725" cy="1200329"/>
          </a:xfrm>
          <a:prstGeom prst="rect">
            <a:avLst/>
          </a:prstGeom>
          <a:noFill/>
        </p:spPr>
        <p:txBody>
          <a:bodyPr wrap="square" rtlCol="0">
            <a:spAutoFit/>
          </a:bodyPr>
          <a:lstStyle/>
          <a:p>
            <a:r>
              <a:rPr lang="en-US" dirty="0"/>
              <a:t>The output of this program code is: False, True, False, False</a:t>
            </a:r>
          </a:p>
          <a:p>
            <a:r>
              <a:rPr lang="en-US" dirty="0"/>
              <a:t> </a:t>
            </a:r>
          </a:p>
          <a:p>
            <a:r>
              <a:rPr lang="en-US" dirty="0"/>
              <a:t>Notice that the if-then statement in the code above is really just testing whether each number in the loop is in the solution set. </a:t>
            </a:r>
          </a:p>
        </p:txBody>
      </p:sp>
      <p:sp>
        <p:nvSpPr>
          <p:cNvPr id="13" name="Rectangle 12">
            <a:extLst>
              <a:ext uri="{FF2B5EF4-FFF2-40B4-BE49-F238E27FC236}">
                <a16:creationId xmlns:a16="http://schemas.microsoft.com/office/drawing/2014/main" id="{5335053D-677A-4F42-BFB3-CFEA93FCF5D6}"/>
              </a:ext>
            </a:extLst>
          </p:cNvPr>
          <p:cNvSpPr/>
          <p:nvPr/>
        </p:nvSpPr>
        <p:spPr>
          <a:xfrm>
            <a:off x="2635416" y="4135944"/>
            <a:ext cx="5952525" cy="369332"/>
          </a:xfrm>
          <a:prstGeom prst="rect">
            <a:avLst/>
          </a:prstGeom>
        </p:spPr>
        <p:txBody>
          <a:bodyPr wrap="square">
            <a:spAutoFit/>
          </a:bodyPr>
          <a:lstStyle/>
          <a:p>
            <a:r>
              <a:rPr lang="en-US" dirty="0">
                <a:sym typeface="Wingdings" pitchFamily="2" charset="2"/>
              </a:rPr>
              <a:t> Otherwise Print ”false”</a:t>
            </a:r>
            <a:endParaRPr lang="en-US" dirty="0"/>
          </a:p>
        </p:txBody>
      </p:sp>
      <p:sp>
        <p:nvSpPr>
          <p:cNvPr id="14" name="Rectangle 13">
            <a:extLst>
              <a:ext uri="{FF2B5EF4-FFF2-40B4-BE49-F238E27FC236}">
                <a16:creationId xmlns:a16="http://schemas.microsoft.com/office/drawing/2014/main" id="{1F257D9F-E4C5-0D42-A353-6CCBFF0EDB5D}"/>
              </a:ext>
            </a:extLst>
          </p:cNvPr>
          <p:cNvSpPr/>
          <p:nvPr/>
        </p:nvSpPr>
        <p:spPr>
          <a:xfrm>
            <a:off x="2648804" y="4782919"/>
            <a:ext cx="6039028" cy="369332"/>
          </a:xfrm>
          <a:prstGeom prst="rect">
            <a:avLst/>
          </a:prstGeom>
        </p:spPr>
        <p:txBody>
          <a:bodyPr wrap="square">
            <a:spAutoFit/>
          </a:bodyPr>
          <a:lstStyle/>
          <a:p>
            <a:r>
              <a:rPr lang="en-US" dirty="0">
                <a:sym typeface="Wingdings" pitchFamily="2" charset="2"/>
              </a:rPr>
              <a:t> directions performed for all x-values</a:t>
            </a:r>
            <a:endParaRPr lang="en-US" dirty="0"/>
          </a:p>
        </p:txBody>
      </p:sp>
    </p:spTree>
    <p:extLst>
      <p:ext uri="{BB962C8B-B14F-4D97-AF65-F5344CB8AC3E}">
        <p14:creationId xmlns:p14="http://schemas.microsoft.com/office/powerpoint/2010/main" val="16247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D6FF35-4D16-E242-A275-66DF39BA6AB4}"/>
              </a:ext>
            </a:extLst>
          </p:cNvPr>
          <p:cNvSpPr>
            <a:spLocks noGrp="1"/>
          </p:cNvSpPr>
          <p:nvPr>
            <p:ph type="title"/>
          </p:nvPr>
        </p:nvSpPr>
        <p:spPr>
          <a:xfrm>
            <a:off x="61781" y="100911"/>
            <a:ext cx="8822725" cy="990600"/>
          </a:xfrm>
        </p:spPr>
        <p:txBody>
          <a:bodyPr/>
          <a:lstStyle/>
          <a:p>
            <a:r>
              <a:rPr lang="en-US" dirty="0"/>
              <a:t>Example 2</a:t>
            </a:r>
          </a:p>
        </p:txBody>
      </p:sp>
      <p:sp>
        <p:nvSpPr>
          <p:cNvPr id="4" name="TextBox 3">
            <a:extLst>
              <a:ext uri="{FF2B5EF4-FFF2-40B4-BE49-F238E27FC236}">
                <a16:creationId xmlns:a16="http://schemas.microsoft.com/office/drawing/2014/main" id="{44095519-A944-3848-BCD1-9D9E9B940815}"/>
              </a:ext>
            </a:extLst>
          </p:cNvPr>
          <p:cNvSpPr txBox="1"/>
          <p:nvPr/>
        </p:nvSpPr>
        <p:spPr>
          <a:xfrm>
            <a:off x="3689179" y="1958501"/>
            <a:ext cx="4676345" cy="369332"/>
          </a:xfrm>
          <a:prstGeom prst="rect">
            <a:avLst/>
          </a:prstGeom>
          <a:noFill/>
        </p:spPr>
        <p:txBody>
          <a:bodyPr wrap="square" rtlCol="0">
            <a:spAutoFit/>
          </a:bodyPr>
          <a:lstStyle/>
          <a:p>
            <a:r>
              <a:rPr lang="en-US" dirty="0">
                <a:sym typeface="Wingdings" pitchFamily="2" charset="2"/>
              </a:rPr>
              <a:t> x is quantified as an integer</a:t>
            </a:r>
            <a:endParaRPr lang="en-US" dirty="0"/>
          </a:p>
        </p:txBody>
      </p:sp>
      <p:sp>
        <p:nvSpPr>
          <p:cNvPr id="8" name="TextBox 7">
            <a:extLst>
              <a:ext uri="{FF2B5EF4-FFF2-40B4-BE49-F238E27FC236}">
                <a16:creationId xmlns:a16="http://schemas.microsoft.com/office/drawing/2014/main" id="{1BBD2315-EDFE-0840-8757-A5BA9B0E8D79}"/>
              </a:ext>
            </a:extLst>
          </p:cNvPr>
          <p:cNvSpPr txBox="1"/>
          <p:nvPr/>
        </p:nvSpPr>
        <p:spPr>
          <a:xfrm>
            <a:off x="3681617" y="2910648"/>
            <a:ext cx="5952525" cy="369332"/>
          </a:xfrm>
          <a:prstGeom prst="rect">
            <a:avLst/>
          </a:prstGeom>
          <a:noFill/>
        </p:spPr>
        <p:txBody>
          <a:bodyPr wrap="square" rtlCol="0">
            <a:spAutoFit/>
          </a:bodyPr>
          <a:lstStyle/>
          <a:p>
            <a:r>
              <a:rPr lang="en-US" dirty="0">
                <a:sym typeface="Wingdings" pitchFamily="2" charset="2"/>
              </a:rPr>
              <a:t> Define test</a:t>
            </a:r>
            <a:endParaRPr lang="en-US" dirty="0"/>
          </a:p>
        </p:txBody>
      </p:sp>
      <p:sp>
        <p:nvSpPr>
          <p:cNvPr id="9" name="Content Placeholder 8">
            <a:extLst>
              <a:ext uri="{FF2B5EF4-FFF2-40B4-BE49-F238E27FC236}">
                <a16:creationId xmlns:a16="http://schemas.microsoft.com/office/drawing/2014/main" id="{1EA17796-23B6-0848-813A-9511700B0AD5}"/>
              </a:ext>
            </a:extLst>
          </p:cNvPr>
          <p:cNvSpPr>
            <a:spLocks noGrp="1"/>
          </p:cNvSpPr>
          <p:nvPr>
            <p:ph idx="1"/>
          </p:nvPr>
        </p:nvSpPr>
        <p:spPr>
          <a:xfrm>
            <a:off x="259494" y="885566"/>
            <a:ext cx="8625012" cy="1087139"/>
          </a:xfrm>
        </p:spPr>
        <p:txBody>
          <a:bodyPr>
            <a:normAutofit lnSpcReduction="10000"/>
          </a:bodyPr>
          <a:lstStyle/>
          <a:p>
            <a:pPr marL="0" indent="0">
              <a:buNone/>
            </a:pPr>
            <a:r>
              <a:rPr lang="en-US" dirty="0"/>
              <a:t>Perform the instructions in the following programming code as if you were a computer and your paper were the computer screen. </a:t>
            </a:r>
          </a:p>
        </p:txBody>
      </p:sp>
      <p:sp>
        <p:nvSpPr>
          <p:cNvPr id="13" name="Rectangle 12">
            <a:extLst>
              <a:ext uri="{FF2B5EF4-FFF2-40B4-BE49-F238E27FC236}">
                <a16:creationId xmlns:a16="http://schemas.microsoft.com/office/drawing/2014/main" id="{5335053D-677A-4F42-BFB3-CFEA93FCF5D6}"/>
              </a:ext>
            </a:extLst>
          </p:cNvPr>
          <p:cNvSpPr/>
          <p:nvPr/>
        </p:nvSpPr>
        <p:spPr>
          <a:xfrm>
            <a:off x="3681616" y="3705292"/>
            <a:ext cx="4535627" cy="369332"/>
          </a:xfrm>
          <a:prstGeom prst="rect">
            <a:avLst/>
          </a:prstGeom>
        </p:spPr>
        <p:txBody>
          <a:bodyPr wrap="square">
            <a:spAutoFit/>
          </a:bodyPr>
          <a:lstStyle/>
          <a:p>
            <a:r>
              <a:rPr lang="en-US" dirty="0">
                <a:sym typeface="Wingdings" pitchFamily="2" charset="2"/>
              </a:rPr>
              <a:t> Otherwise don’t add to set</a:t>
            </a:r>
            <a:endParaRPr lang="en-US" dirty="0"/>
          </a:p>
        </p:txBody>
      </p:sp>
      <p:pic>
        <p:nvPicPr>
          <p:cNvPr id="2" name="Picture 1">
            <a:extLst>
              <a:ext uri="{FF2B5EF4-FFF2-40B4-BE49-F238E27FC236}">
                <a16:creationId xmlns:a16="http://schemas.microsoft.com/office/drawing/2014/main" id="{0A662D73-AA8E-9046-B3CA-2C9CE2003175}"/>
              </a:ext>
            </a:extLst>
          </p:cNvPr>
          <p:cNvPicPr>
            <a:picLocks noChangeAspect="1"/>
          </p:cNvPicPr>
          <p:nvPr/>
        </p:nvPicPr>
        <p:blipFill>
          <a:blip r:embed="rId2"/>
          <a:stretch>
            <a:fillRect/>
          </a:stretch>
        </p:blipFill>
        <p:spPr>
          <a:xfrm>
            <a:off x="259493" y="1964210"/>
            <a:ext cx="3454400" cy="3111500"/>
          </a:xfrm>
          <a:prstGeom prst="rect">
            <a:avLst/>
          </a:prstGeom>
        </p:spPr>
      </p:pic>
      <p:sp>
        <p:nvSpPr>
          <p:cNvPr id="15" name="TextBox 14">
            <a:extLst>
              <a:ext uri="{FF2B5EF4-FFF2-40B4-BE49-F238E27FC236}">
                <a16:creationId xmlns:a16="http://schemas.microsoft.com/office/drawing/2014/main" id="{999F77FA-3A53-8F48-A188-FAE934388760}"/>
              </a:ext>
            </a:extLst>
          </p:cNvPr>
          <p:cNvSpPr txBox="1"/>
          <p:nvPr/>
        </p:nvSpPr>
        <p:spPr>
          <a:xfrm>
            <a:off x="3681618" y="2267207"/>
            <a:ext cx="3860119" cy="369332"/>
          </a:xfrm>
          <a:prstGeom prst="rect">
            <a:avLst/>
          </a:prstGeom>
          <a:noFill/>
        </p:spPr>
        <p:txBody>
          <a:bodyPr wrap="square" rtlCol="0">
            <a:spAutoFit/>
          </a:bodyPr>
          <a:lstStyle/>
          <a:p>
            <a:r>
              <a:rPr lang="en-US" dirty="0">
                <a:sym typeface="Wingdings" pitchFamily="2" charset="2"/>
              </a:rPr>
              <a:t> Open a set called G</a:t>
            </a:r>
            <a:endParaRPr lang="en-US" dirty="0"/>
          </a:p>
        </p:txBody>
      </p:sp>
      <p:sp>
        <p:nvSpPr>
          <p:cNvPr id="16" name="TextBox 15">
            <a:extLst>
              <a:ext uri="{FF2B5EF4-FFF2-40B4-BE49-F238E27FC236}">
                <a16:creationId xmlns:a16="http://schemas.microsoft.com/office/drawing/2014/main" id="{D82C5097-A08E-5A4C-BC38-0248964CCC31}"/>
              </a:ext>
            </a:extLst>
          </p:cNvPr>
          <p:cNvSpPr txBox="1"/>
          <p:nvPr/>
        </p:nvSpPr>
        <p:spPr>
          <a:xfrm>
            <a:off x="3681618" y="2613022"/>
            <a:ext cx="5952525" cy="369332"/>
          </a:xfrm>
          <a:prstGeom prst="rect">
            <a:avLst/>
          </a:prstGeom>
          <a:noFill/>
        </p:spPr>
        <p:txBody>
          <a:bodyPr wrap="square" rtlCol="0">
            <a:spAutoFit/>
          </a:bodyPr>
          <a:lstStyle/>
          <a:p>
            <a:r>
              <a:rPr lang="en-US" dirty="0">
                <a:sym typeface="Wingdings" pitchFamily="2" charset="2"/>
              </a:rPr>
              <a:t> “For” starts the loop with x = 0</a:t>
            </a:r>
            <a:endParaRPr lang="en-US" dirty="0"/>
          </a:p>
        </p:txBody>
      </p:sp>
      <p:sp>
        <p:nvSpPr>
          <p:cNvPr id="17" name="TextBox 16">
            <a:extLst>
              <a:ext uri="{FF2B5EF4-FFF2-40B4-BE49-F238E27FC236}">
                <a16:creationId xmlns:a16="http://schemas.microsoft.com/office/drawing/2014/main" id="{E246F899-20E4-E24D-A411-DAD7C7AE2C51}"/>
              </a:ext>
            </a:extLst>
          </p:cNvPr>
          <p:cNvSpPr txBox="1"/>
          <p:nvPr/>
        </p:nvSpPr>
        <p:spPr>
          <a:xfrm>
            <a:off x="3681616" y="3231880"/>
            <a:ext cx="4906325" cy="369332"/>
          </a:xfrm>
          <a:prstGeom prst="rect">
            <a:avLst/>
          </a:prstGeom>
          <a:noFill/>
        </p:spPr>
        <p:txBody>
          <a:bodyPr wrap="square" rtlCol="0">
            <a:spAutoFit/>
          </a:bodyPr>
          <a:lstStyle/>
          <a:p>
            <a:pPr marL="285750" indent="-285750">
              <a:buFont typeface="Wingdings" pitchFamily="2" charset="2"/>
              <a:buChar char="ß"/>
            </a:pPr>
            <a:r>
              <a:rPr lang="en-US" dirty="0">
                <a:sym typeface="Wingdings" pitchFamily="2" charset="2"/>
              </a:rPr>
              <a:t>If true, add the value to the set</a:t>
            </a:r>
          </a:p>
        </p:txBody>
      </p:sp>
      <p:sp>
        <p:nvSpPr>
          <p:cNvPr id="18" name="Rectangle 17">
            <a:extLst>
              <a:ext uri="{FF2B5EF4-FFF2-40B4-BE49-F238E27FC236}">
                <a16:creationId xmlns:a16="http://schemas.microsoft.com/office/drawing/2014/main" id="{2938C400-463B-6C45-89EB-025433765F09}"/>
              </a:ext>
            </a:extLst>
          </p:cNvPr>
          <p:cNvSpPr/>
          <p:nvPr/>
        </p:nvSpPr>
        <p:spPr>
          <a:xfrm>
            <a:off x="3665147" y="4253356"/>
            <a:ext cx="5244073" cy="646331"/>
          </a:xfrm>
          <a:prstGeom prst="rect">
            <a:avLst/>
          </a:prstGeom>
        </p:spPr>
        <p:txBody>
          <a:bodyPr wrap="square">
            <a:spAutoFit/>
          </a:bodyPr>
          <a:lstStyle/>
          <a:p>
            <a:r>
              <a:rPr lang="en-US" dirty="0">
                <a:sym typeface="Wingdings" pitchFamily="2" charset="2"/>
              </a:rPr>
              <a:t> directions from “for” until ”next” are performed for all x-values</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2D2EE8-7C27-D74E-85CD-EA69DEEC6D4A}"/>
                  </a:ext>
                </a:extLst>
              </p:cNvPr>
              <p:cNvSpPr txBox="1"/>
              <p:nvPr/>
            </p:nvSpPr>
            <p:spPr>
              <a:xfrm>
                <a:off x="259493" y="5807676"/>
                <a:ext cx="3991231" cy="369332"/>
              </a:xfrm>
              <a:prstGeom prst="rect">
                <a:avLst/>
              </a:prstGeom>
              <a:noFill/>
            </p:spPr>
            <p:txBody>
              <a:bodyPr wrap="square" rtlCol="0">
                <a:spAutoFit/>
              </a:bodyPr>
              <a:lstStyle/>
              <a:p>
                <a:r>
                  <a:rPr lang="en-US" dirty="0">
                    <a:solidFill>
                      <a:srgbClr val="0070C0"/>
                    </a:solidFill>
                  </a:rPr>
                  <a:t>Output:  </a:t>
                </a:r>
                <a14:m>
                  <m:oMath xmlns:m="http://schemas.openxmlformats.org/officeDocument/2006/math">
                    <m:r>
                      <a:rPr lang="en-US">
                        <a:solidFill>
                          <a:srgbClr val="0070C0"/>
                        </a:solidFill>
                        <a:latin typeface="Cambria Math" panose="02040503050406030204" pitchFamily="18" charset="0"/>
                      </a:rPr>
                      <m:t>{1, 3}</m:t>
                    </m:r>
                  </m:oMath>
                </a14:m>
                <a:r>
                  <a:rPr lang="en-US" dirty="0">
                    <a:solidFill>
                      <a:srgbClr val="0070C0"/>
                    </a:solidFill>
                    <a:effectLst/>
                  </a:rPr>
                  <a:t> </a:t>
                </a:r>
                <a:endParaRPr lang="en-US" dirty="0">
                  <a:solidFill>
                    <a:srgbClr val="0070C0"/>
                  </a:solidFill>
                </a:endParaRPr>
              </a:p>
            </p:txBody>
          </p:sp>
        </mc:Choice>
        <mc:Fallback xmlns="">
          <p:sp>
            <p:nvSpPr>
              <p:cNvPr id="3" name="TextBox 2">
                <a:extLst>
                  <a:ext uri="{FF2B5EF4-FFF2-40B4-BE49-F238E27FC236}">
                    <a16:creationId xmlns:a16="http://schemas.microsoft.com/office/drawing/2014/main" id="{E32D2EE8-7C27-D74E-85CD-EA69DEEC6D4A}"/>
                  </a:ext>
                </a:extLst>
              </p:cNvPr>
              <p:cNvSpPr txBox="1">
                <a:spLocks noRot="1" noChangeAspect="1" noMove="1" noResize="1" noEditPoints="1" noAdjustHandles="1" noChangeArrowheads="1" noChangeShapeType="1" noTextEdit="1"/>
              </p:cNvSpPr>
              <p:nvPr/>
            </p:nvSpPr>
            <p:spPr>
              <a:xfrm>
                <a:off x="259493" y="5807676"/>
                <a:ext cx="3991231" cy="369332"/>
              </a:xfrm>
              <a:prstGeom prst="rect">
                <a:avLst/>
              </a:prstGeom>
              <a:blipFill>
                <a:blip r:embed="rId3"/>
                <a:stretch>
                  <a:fillRect l="-949" t="-3333" b="-23333"/>
                </a:stretch>
              </a:blipFill>
            </p:spPr>
            <p:txBody>
              <a:bodyPr/>
              <a:lstStyle/>
              <a:p>
                <a:r>
                  <a:rPr lang="en-US">
                    <a:noFill/>
                  </a:rPr>
                  <a:t> </a:t>
                </a:r>
              </a:p>
            </p:txBody>
          </p:sp>
        </mc:Fallback>
      </mc:AlternateContent>
    </p:spTree>
    <p:extLst>
      <p:ext uri="{BB962C8B-B14F-4D97-AF65-F5344CB8AC3E}">
        <p14:creationId xmlns:p14="http://schemas.microsoft.com/office/powerpoint/2010/main" val="41330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5" grpId="0"/>
      <p:bldP spid="16" grpId="0"/>
      <p:bldP spid="17" grpId="0"/>
      <p:bldP spid="18"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D6FF35-4D16-E242-A275-66DF39BA6AB4}"/>
              </a:ext>
            </a:extLst>
          </p:cNvPr>
          <p:cNvSpPr>
            <a:spLocks noGrp="1"/>
          </p:cNvSpPr>
          <p:nvPr>
            <p:ph type="title"/>
          </p:nvPr>
        </p:nvSpPr>
        <p:spPr>
          <a:xfrm>
            <a:off x="61781" y="100911"/>
            <a:ext cx="8822725" cy="990600"/>
          </a:xfrm>
        </p:spPr>
        <p:txBody>
          <a:bodyPr/>
          <a:lstStyle/>
          <a:p>
            <a:r>
              <a:rPr lang="en-US" dirty="0"/>
              <a:t>Example 2, continued</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1EA17796-23B6-0848-813A-9511700B0AD5}"/>
                  </a:ext>
                </a:extLst>
              </p:cNvPr>
              <p:cNvSpPr>
                <a:spLocks noGrp="1"/>
              </p:cNvSpPr>
              <p:nvPr>
                <p:ph idx="1"/>
              </p:nvPr>
            </p:nvSpPr>
            <p:spPr>
              <a:xfrm>
                <a:off x="259494" y="885566"/>
                <a:ext cx="8625012" cy="4860326"/>
              </a:xfrm>
            </p:spPr>
            <p:txBody>
              <a:bodyPr>
                <a:normAutofit/>
              </a:bodyPr>
              <a:lstStyle/>
              <a:p>
                <a:pPr marL="0" indent="0">
                  <a:buNone/>
                </a:pPr>
                <a:r>
                  <a:rPr lang="en-US" dirty="0"/>
                  <a:t>Compare the for-next/if-then code above to the following set-builder notation we used to describe solution sets in Module 1:</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m:rPr>
                              <m:nor/>
                            </m:rPr>
                            <a:rPr lang="en-US"/>
                            <m:t>integer</m:t>
                          </m:r>
                          <m:r>
                            <a:rPr lang="en-US" i="1">
                              <a:latin typeface="Cambria Math" panose="02040503050406030204" pitchFamily="18" charset="0"/>
                            </a:rPr>
                            <m:t> </m:t>
                          </m:r>
                        </m:e>
                      </m:d>
                      <m:r>
                        <a:rPr lang="en-US" i="1">
                          <a:latin typeface="Cambria Math" panose="02040503050406030204" pitchFamily="18" charset="0"/>
                        </a:rPr>
                        <m:t> 0≤</m:t>
                      </m:r>
                      <m:r>
                        <a:rPr lang="en-US" i="1">
                          <a:latin typeface="Cambria Math" panose="02040503050406030204" pitchFamily="18" charset="0"/>
                        </a:rPr>
                        <m:t>𝑥</m:t>
                      </m:r>
                      <m:r>
                        <a:rPr lang="en-US" i="1">
                          <a:latin typeface="Cambria Math" panose="02040503050406030204" pitchFamily="18" charset="0"/>
                        </a:rPr>
                        <m:t>≤4 </m:t>
                      </m:r>
                      <m:r>
                        <m:rPr>
                          <m:nor/>
                        </m:rPr>
                        <a:rPr lang="en-US"/>
                        <m:t>and</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+5=2}.</m:t>
                      </m:r>
                    </m:oMath>
                  </m:oMathPara>
                </a14:m>
                <a:endParaRPr lang="en-US" dirty="0"/>
              </a:p>
              <a:p>
                <a:pPr marL="0" indent="0">
                  <a:buNone/>
                </a:pPr>
                <a:endParaRPr lang="en-US" dirty="0"/>
              </a:p>
              <a:p>
                <a:pPr marL="0" indent="0">
                  <a:buNone/>
                </a:pPr>
                <a:endParaRPr lang="en-US" i="1" dirty="0"/>
              </a:p>
              <a:p>
                <a:pPr marL="0" indent="0">
                  <a:buNone/>
                </a:pPr>
                <a:r>
                  <a:rPr lang="en-US" i="1" dirty="0"/>
                  <a:t>Whenever you see set-builder notation to describe a set, a powerful way to interpret that notation is to think of the set as being generated by a program like the for-next or if-then code above.</a:t>
                </a:r>
                <a:endParaRPr lang="en-US" dirty="0"/>
              </a:p>
            </p:txBody>
          </p:sp>
        </mc:Choice>
        <mc:Fallback xmlns="">
          <p:sp>
            <p:nvSpPr>
              <p:cNvPr id="9" name="Content Placeholder 8">
                <a:extLst>
                  <a:ext uri="{FF2B5EF4-FFF2-40B4-BE49-F238E27FC236}">
                    <a16:creationId xmlns:a16="http://schemas.microsoft.com/office/drawing/2014/main" id="{1EA17796-23B6-0848-813A-9511700B0AD5}"/>
                  </a:ext>
                </a:extLst>
              </p:cNvPr>
              <p:cNvSpPr>
                <a:spLocks noGrp="1" noRot="1" noChangeAspect="1" noMove="1" noResize="1" noEditPoints="1" noAdjustHandles="1" noChangeArrowheads="1" noChangeShapeType="1" noTextEdit="1"/>
              </p:cNvSpPr>
              <p:nvPr>
                <p:ph idx="1"/>
              </p:nvPr>
            </p:nvSpPr>
            <p:spPr>
              <a:xfrm>
                <a:off x="259494" y="885566"/>
                <a:ext cx="8625012" cy="4860326"/>
              </a:xfrm>
              <a:blipFill>
                <a:blip r:embed="rId2"/>
                <a:stretch>
                  <a:fillRect l="-1028" t="-1044" r="-587"/>
                </a:stretch>
              </a:blipFill>
            </p:spPr>
            <p:txBody>
              <a:bodyPr/>
              <a:lstStyle/>
              <a:p>
                <a:r>
                  <a:rPr lang="en-US">
                    <a:noFill/>
                  </a:rPr>
                  <a:t> </a:t>
                </a:r>
              </a:p>
            </p:txBody>
          </p:sp>
        </mc:Fallback>
      </mc:AlternateContent>
    </p:spTree>
    <p:extLst>
      <p:ext uri="{BB962C8B-B14F-4D97-AF65-F5344CB8AC3E}">
        <p14:creationId xmlns:p14="http://schemas.microsoft.com/office/powerpoint/2010/main" val="357439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a:t>
            </a:r>
          </a:p>
        </p:txBody>
      </p:sp>
      <p:sp>
        <p:nvSpPr>
          <p:cNvPr id="3" name="Content Placeholder 2"/>
          <p:cNvSpPr>
            <a:spLocks noGrp="1"/>
          </p:cNvSpPr>
          <p:nvPr>
            <p:ph idx="1"/>
          </p:nvPr>
        </p:nvSpPr>
        <p:spPr>
          <a:xfrm>
            <a:off x="247815" y="884850"/>
            <a:ext cx="8673538" cy="5619203"/>
          </a:xfrm>
        </p:spPr>
        <p:txBody>
          <a:bodyPr>
            <a:normAutofit/>
          </a:bodyPr>
          <a:lstStyle/>
          <a:p>
            <a:pPr lvl="0"/>
            <a:r>
              <a:rPr lang="en-US" dirty="0"/>
              <a:t>Formulas that represent a sequence of numbers have a set of </a:t>
            </a:r>
            <a:r>
              <a:rPr lang="en-US" i="1" dirty="0"/>
              <a:t>inputs: </a:t>
            </a:r>
            <a:r>
              <a:rPr lang="en-US" dirty="0"/>
              <a:t>each input number is a term number.  The outputs of the formula form the sequence.</a:t>
            </a:r>
          </a:p>
          <a:p>
            <a:pPr marL="0" lvl="0" indent="0">
              <a:buNone/>
            </a:pPr>
            <a:endParaRPr lang="en-US" dirty="0"/>
          </a:p>
          <a:p>
            <a:pPr lvl="0"/>
            <a:r>
              <a:rPr lang="en-US" dirty="0"/>
              <a:t>Formulas that represent different situations can have a set of </a:t>
            </a:r>
            <a:r>
              <a:rPr lang="en-US" i="1" dirty="0"/>
              <a:t>inputs</a:t>
            </a:r>
            <a:r>
              <a:rPr lang="en-US" dirty="0"/>
              <a:t> consisting of different subsets of the real number system because the inputs need to make sense in the situation, as do the outputs.</a:t>
            </a:r>
          </a:p>
        </p:txBody>
      </p:sp>
    </p:spTree>
    <p:extLst>
      <p:ext uri="{BB962C8B-B14F-4D97-AF65-F5344CB8AC3E}">
        <p14:creationId xmlns:p14="http://schemas.microsoft.com/office/powerpoint/2010/main" val="1827312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80F6-1A1C-C848-9951-4E831E33ABC3}"/>
              </a:ext>
            </a:extLst>
          </p:cNvPr>
          <p:cNvSpPr>
            <a:spLocks noGrp="1"/>
          </p:cNvSpPr>
          <p:nvPr>
            <p:ph type="title"/>
          </p:nvPr>
        </p:nvSpPr>
        <p:spPr/>
        <p:txBody>
          <a:bodyPr/>
          <a:lstStyle/>
          <a:p>
            <a:r>
              <a:rPr lang="en-US" dirty="0"/>
              <a:t>Nested For-Next Loops</a:t>
            </a:r>
          </a:p>
        </p:txBody>
      </p:sp>
      <p:pic>
        <p:nvPicPr>
          <p:cNvPr id="4" name="Picture 3">
            <a:extLst>
              <a:ext uri="{FF2B5EF4-FFF2-40B4-BE49-F238E27FC236}">
                <a16:creationId xmlns:a16="http://schemas.microsoft.com/office/drawing/2014/main" id="{D8D053E4-FE47-0840-8A87-79473EACF90C}"/>
              </a:ext>
            </a:extLst>
          </p:cNvPr>
          <p:cNvPicPr>
            <a:picLocks noChangeAspect="1"/>
          </p:cNvPicPr>
          <p:nvPr/>
        </p:nvPicPr>
        <p:blipFill>
          <a:blip r:embed="rId2"/>
          <a:stretch>
            <a:fillRect/>
          </a:stretch>
        </p:blipFill>
        <p:spPr>
          <a:xfrm>
            <a:off x="0" y="1832250"/>
            <a:ext cx="9144000" cy="3218213"/>
          </a:xfrm>
          <a:prstGeom prst="rect">
            <a:avLst/>
          </a:prstGeom>
        </p:spPr>
      </p:pic>
    </p:spTree>
    <p:extLst>
      <p:ext uri="{BB962C8B-B14F-4D97-AF65-F5344CB8AC3E}">
        <p14:creationId xmlns:p14="http://schemas.microsoft.com/office/powerpoint/2010/main" val="284088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Classwork11 </a:t>
            </a:r>
          </a:p>
          <a:p>
            <a:r>
              <a:rPr lang="en-US" dirty="0"/>
              <a:t>Classwork12</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a:bodyPr>
          <a:lstStyle/>
          <a:p>
            <a:r>
              <a:rPr lang="en-US" dirty="0" err="1"/>
              <a:t>KhanAcademy</a:t>
            </a:r>
            <a:endParaRPr lang="en-US" dirty="0"/>
          </a:p>
          <a:p>
            <a:r>
              <a:rPr lang="en-US" dirty="0"/>
              <a:t>Crossing the River/Carnival Bears</a:t>
            </a:r>
          </a:p>
          <a:p>
            <a:r>
              <a:rPr lang="en-US" dirty="0"/>
              <a:t>Exponents review</a:t>
            </a:r>
          </a:p>
          <a:p>
            <a:r>
              <a:rPr lang="en-US" dirty="0"/>
              <a:t>Linear practice</a:t>
            </a:r>
          </a:p>
          <a:p>
            <a:endParaRPr lang="en-US" dirty="0"/>
          </a:p>
          <a:p>
            <a:endParaRPr lang="en-US" dirty="0"/>
          </a:p>
        </p:txBody>
      </p:sp>
    </p:spTree>
    <p:extLst>
      <p:ext uri="{BB962C8B-B14F-4D97-AF65-F5344CB8AC3E}">
        <p14:creationId xmlns:p14="http://schemas.microsoft.com/office/powerpoint/2010/main" val="3898313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779A-500A-0A43-BD38-2B608BB8A6EF}"/>
              </a:ext>
            </a:extLst>
          </p:cNvPr>
          <p:cNvSpPr>
            <a:spLocks noGrp="1"/>
          </p:cNvSpPr>
          <p:nvPr>
            <p:ph type="title"/>
          </p:nvPr>
        </p:nvSpPr>
        <p:spPr>
          <a:xfrm>
            <a:off x="284203" y="137983"/>
            <a:ext cx="8229600" cy="990600"/>
          </a:xfrm>
        </p:spPr>
        <p:txBody>
          <a:bodyPr/>
          <a:lstStyle/>
          <a:p>
            <a:r>
              <a:rPr lang="en-US" dirty="0"/>
              <a:t>Notes -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3BC20D-F7AE-E846-B723-B973F1D94F0F}"/>
                  </a:ext>
                </a:extLst>
              </p:cNvPr>
              <p:cNvSpPr>
                <a:spLocks noGrp="1"/>
              </p:cNvSpPr>
              <p:nvPr>
                <p:ph idx="1"/>
              </p:nvPr>
            </p:nvSpPr>
            <p:spPr>
              <a:xfrm>
                <a:off x="284203" y="943321"/>
                <a:ext cx="8229600" cy="4876800"/>
              </a:xfrm>
            </p:spPr>
            <p:txBody>
              <a:bodyPr/>
              <a:lstStyle/>
              <a:p>
                <a:pPr marL="0" indent="0">
                  <a:buNone/>
                </a:pPr>
                <a:r>
                  <a:rPr lang="en-US" b="1" u="sng" cap="small" dirty="0"/>
                  <a:t>Graph of </a:t>
                </a:r>
                <a14:m>
                  <m:oMath xmlns:m="http://schemas.openxmlformats.org/officeDocument/2006/math">
                    <m:r>
                      <a:rPr lang="en-US" b="1" i="1" u="sng" cap="small">
                        <a:latin typeface="Cambria Math" panose="02040503050406030204" pitchFamily="18" charset="0"/>
                      </a:rPr>
                      <m:t>𝒇</m:t>
                    </m:r>
                  </m:oMath>
                </a14:m>
                <a:r>
                  <a:rPr lang="en-US" b="1" dirty="0"/>
                  <a:t>:</a:t>
                </a:r>
                <a:r>
                  <a:rPr lang="en-US" dirty="0"/>
                  <a:t>  Given a function, </a:t>
                </a:r>
                <a:r>
                  <a:rPr lang="en-US" i="1" dirty="0"/>
                  <a:t>f,</a:t>
                </a:r>
                <a:r>
                  <a:rPr lang="en-US" dirty="0"/>
                  <a:t> whose domain, </a:t>
                </a:r>
                <a:r>
                  <a:rPr lang="en-US" i="1" dirty="0"/>
                  <a:t>D,</a:t>
                </a:r>
                <a:r>
                  <a:rPr lang="en-US" dirty="0"/>
                  <a:t> and range are subsets of the real numbers, the graph of </a:t>
                </a:r>
                <a14:m>
                  <m:oMath xmlns:m="http://schemas.openxmlformats.org/officeDocument/2006/math">
                    <m:r>
                      <a:rPr lang="en-US" i="1">
                        <a:latin typeface="Cambria Math" panose="02040503050406030204" pitchFamily="18" charset="0"/>
                      </a:rPr>
                      <m:t>𝑓</m:t>
                    </m:r>
                  </m:oMath>
                </a14:m>
                <a:r>
                  <a:rPr lang="en-US" dirty="0"/>
                  <a:t> is the set of ordered pairs in the Cartesian plane given by</a:t>
                </a:r>
                <a:br>
                  <a:rPr lang="en-US" dirty="0"/>
                </a:br>
                <a:r>
                  <a:rPr lang="en-US" dirty="0"/>
                  <a:t>			</a:t>
                </a:r>
                <a14:m>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a:latin typeface="Cambria Math" panose="02040503050406030204" pitchFamily="18" charset="0"/>
                          </a:rPr>
                          <m:t> </m:t>
                        </m:r>
                      </m:e>
                    </m:d>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𝐷</m:t>
                    </m:r>
                    <m:r>
                      <a:rPr lang="en-US">
                        <a:latin typeface="Cambria Math" panose="02040503050406030204" pitchFamily="18" charset="0"/>
                      </a:rPr>
                      <m:t>}.</m:t>
                    </m:r>
                  </m:oMath>
                </a14:m>
                <a:r>
                  <a:rPr lang="en-US" dirty="0">
                    <a:effectLst/>
                  </a:rPr>
                  <a:t> </a:t>
                </a:r>
                <a:endParaRPr lang="en-US" dirty="0"/>
              </a:p>
            </p:txBody>
          </p:sp>
        </mc:Choice>
        <mc:Fallback xmlns="">
          <p:sp>
            <p:nvSpPr>
              <p:cNvPr id="3" name="Content Placeholder 2">
                <a:extLst>
                  <a:ext uri="{FF2B5EF4-FFF2-40B4-BE49-F238E27FC236}">
                    <a16:creationId xmlns:a16="http://schemas.microsoft.com/office/drawing/2014/main" id="{2B3BC20D-F7AE-E846-B723-B973F1D94F0F}"/>
                  </a:ext>
                </a:extLst>
              </p:cNvPr>
              <p:cNvSpPr>
                <a:spLocks noGrp="1" noRot="1" noChangeAspect="1" noMove="1" noResize="1" noEditPoints="1" noAdjustHandles="1" noChangeArrowheads="1" noChangeShapeType="1" noTextEdit="1"/>
              </p:cNvSpPr>
              <p:nvPr>
                <p:ph idx="1"/>
              </p:nvPr>
            </p:nvSpPr>
            <p:spPr>
              <a:xfrm>
                <a:off x="284203" y="943321"/>
                <a:ext cx="8229600" cy="4876800"/>
              </a:xfrm>
              <a:blipFill>
                <a:blip r:embed="rId2"/>
                <a:stretch>
                  <a:fillRect l="-1079" t="-779" r="-1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EE8200B-03BD-3F46-944B-72EA2B752E93}"/>
                  </a:ext>
                </a:extLst>
              </p:cNvPr>
              <p:cNvSpPr txBox="1"/>
              <p:nvPr/>
            </p:nvSpPr>
            <p:spPr>
              <a:xfrm>
                <a:off x="284203" y="2959443"/>
                <a:ext cx="8575592" cy="2308324"/>
              </a:xfrm>
              <a:prstGeom prst="rect">
                <a:avLst/>
              </a:prstGeom>
              <a:noFill/>
            </p:spPr>
            <p:txBody>
              <a:bodyPr wrap="square" rtlCol="0">
                <a:spAutoFit/>
              </a:bodyPr>
              <a:lstStyle/>
              <a:p>
                <a:pPr lvl="0"/>
                <a:r>
                  <a:rPr lang="en-US" sz="2400" b="1" u="sng" cap="small" dirty="0"/>
                  <a:t>Increasing/Decreasing</a:t>
                </a:r>
                <a:r>
                  <a:rPr lang="en-US" sz="2400" b="1" dirty="0"/>
                  <a:t>: </a:t>
                </a:r>
                <a:r>
                  <a:rPr lang="en-US" sz="2400" dirty="0"/>
                  <a:t> </a:t>
                </a:r>
              </a:p>
              <a:p>
                <a:pPr lvl="0"/>
                <a:r>
                  <a:rPr lang="en-US" sz="2400" dirty="0"/>
                  <a:t>A function is called </a:t>
                </a:r>
                <a:r>
                  <a:rPr lang="en-US" sz="2400" i="1" dirty="0"/>
                  <a:t>increasing on the interval </a:t>
                </a:r>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 </m:t>
                    </m:r>
                  </m:oMath>
                </a14:m>
                <a:r>
                  <a:rPr lang="en-US" sz="2400" dirty="0"/>
                  <a:t>if</a:t>
                </a:r>
              </a:p>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e>
                    </m:d>
                    <m:r>
                      <a:rPr lang="en-US" sz="2400" i="1">
                        <a:latin typeface="Cambria Math" panose="02040503050406030204" pitchFamily="18" charset="0"/>
                      </a:rPr>
                      <m:t>&lt;</m:t>
                    </m:r>
                    <m:r>
                      <a:rPr lang="en-US" sz="2400" i="1">
                        <a:latin typeface="Cambria Math" panose="02040503050406030204" pitchFamily="18" charset="0"/>
                      </a:rPr>
                      <m:t>𝑓</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oMath>
                </a14:m>
                <a:r>
                  <a:rPr lang="en-US" sz="2400" dirty="0"/>
                  <a:t> whenever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oMath>
                </a14:m>
                <a:r>
                  <a:rPr lang="en-US" sz="2400" dirty="0"/>
                  <a:t> in </a:t>
                </a:r>
                <a14:m>
                  <m:oMath xmlns:m="http://schemas.openxmlformats.org/officeDocument/2006/math">
                    <m:r>
                      <a:rPr lang="en-US" sz="2400" i="1">
                        <a:latin typeface="Cambria Math" panose="02040503050406030204" pitchFamily="18" charset="0"/>
                      </a:rPr>
                      <m:t>𝐼</m:t>
                    </m:r>
                  </m:oMath>
                </a14:m>
                <a:r>
                  <a:rPr lang="en-US" sz="2400" dirty="0"/>
                  <a:t>.</a:t>
                </a:r>
              </a:p>
              <a:p>
                <a:r>
                  <a:rPr lang="en-US" sz="2400" dirty="0"/>
                  <a:t> </a:t>
                </a:r>
              </a:p>
              <a:p>
                <a:r>
                  <a:rPr lang="en-US" sz="2400" dirty="0"/>
                  <a:t>It is called </a:t>
                </a:r>
                <a:r>
                  <a:rPr lang="en-US" sz="2400" i="1" dirty="0"/>
                  <a:t>decreasing on the interval </a:t>
                </a:r>
                <a14:m>
                  <m:oMath xmlns:m="http://schemas.openxmlformats.org/officeDocument/2006/math">
                    <m:r>
                      <a:rPr lang="en-US" sz="2400" i="1">
                        <a:latin typeface="Cambria Math" panose="02040503050406030204" pitchFamily="18" charset="0"/>
                      </a:rPr>
                      <m:t>𝐼</m:t>
                    </m:r>
                  </m:oMath>
                </a14:m>
                <a:r>
                  <a:rPr lang="en-US" sz="2400" i="1" dirty="0"/>
                  <a:t> </a:t>
                </a:r>
                <a:r>
                  <a:rPr lang="en-US" sz="2400" dirty="0"/>
                  <a:t>if</a:t>
                </a:r>
              </a:p>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e>
                    </m:d>
                    <m:r>
                      <a:rPr lang="en-US" sz="2400" i="1">
                        <a:latin typeface="Cambria Math" panose="02040503050406030204" pitchFamily="18" charset="0"/>
                      </a:rPr>
                      <m:t>&gt;</m:t>
                    </m:r>
                    <m:r>
                      <a:rPr lang="en-US" sz="2400" i="1">
                        <a:latin typeface="Cambria Math" panose="02040503050406030204" pitchFamily="18" charset="0"/>
                      </a:rPr>
                      <m:t>𝑓</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oMath>
                </a14:m>
                <a:r>
                  <a:rPr lang="en-US" sz="2400" dirty="0"/>
                  <a:t> whenever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oMath>
                </a14:m>
                <a:r>
                  <a:rPr lang="en-US" sz="2400" dirty="0"/>
                  <a:t> in </a:t>
                </a:r>
                <a14:m>
                  <m:oMath xmlns:m="http://schemas.openxmlformats.org/officeDocument/2006/math">
                    <m:r>
                      <a:rPr lang="en-US" sz="2400" i="1">
                        <a:latin typeface="Cambria Math" panose="02040503050406030204" pitchFamily="18" charset="0"/>
                      </a:rPr>
                      <m:t>𝐼</m:t>
                    </m:r>
                  </m:oMath>
                </a14:m>
                <a:r>
                  <a:rPr lang="en-US" sz="2400" dirty="0"/>
                  <a:t>.</a:t>
                </a:r>
                <a:r>
                  <a:rPr lang="en-US" sz="2400" dirty="0">
                    <a:effectLst/>
                  </a:rPr>
                  <a:t> </a:t>
                </a:r>
                <a:endParaRPr lang="en-US" sz="2400" dirty="0"/>
              </a:p>
            </p:txBody>
          </p:sp>
        </mc:Choice>
        <mc:Fallback xmlns="">
          <p:sp>
            <p:nvSpPr>
              <p:cNvPr id="4" name="TextBox 3">
                <a:extLst>
                  <a:ext uri="{FF2B5EF4-FFF2-40B4-BE49-F238E27FC236}">
                    <a16:creationId xmlns:a16="http://schemas.microsoft.com/office/drawing/2014/main" id="{9EE8200B-03BD-3F46-944B-72EA2B752E93}"/>
                  </a:ext>
                </a:extLst>
              </p:cNvPr>
              <p:cNvSpPr txBox="1">
                <a:spLocks noRot="1" noChangeAspect="1" noMove="1" noResize="1" noEditPoints="1" noAdjustHandles="1" noChangeArrowheads="1" noChangeShapeType="1" noTextEdit="1"/>
              </p:cNvSpPr>
              <p:nvPr/>
            </p:nvSpPr>
            <p:spPr>
              <a:xfrm>
                <a:off x="284203" y="2959443"/>
                <a:ext cx="8575592" cy="2308324"/>
              </a:xfrm>
              <a:prstGeom prst="rect">
                <a:avLst/>
              </a:prstGeom>
              <a:blipFill>
                <a:blip r:embed="rId3"/>
                <a:stretch>
                  <a:fillRect l="-1034" t="-2186" b="-4372"/>
                </a:stretch>
              </a:blipFill>
            </p:spPr>
            <p:txBody>
              <a:bodyPr/>
              <a:lstStyle/>
              <a:p>
                <a:r>
                  <a:rPr lang="en-US">
                    <a:noFill/>
                  </a:rPr>
                  <a:t> </a:t>
                </a:r>
              </a:p>
            </p:txBody>
          </p:sp>
        </mc:Fallback>
      </mc:AlternateContent>
    </p:spTree>
    <p:extLst>
      <p:ext uri="{BB962C8B-B14F-4D97-AF65-F5344CB8AC3E}">
        <p14:creationId xmlns:p14="http://schemas.microsoft.com/office/powerpoint/2010/main" val="1843854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779A-500A-0A43-BD38-2B608BB8A6EF}"/>
              </a:ext>
            </a:extLst>
          </p:cNvPr>
          <p:cNvSpPr>
            <a:spLocks noGrp="1"/>
          </p:cNvSpPr>
          <p:nvPr>
            <p:ph type="title"/>
          </p:nvPr>
        </p:nvSpPr>
        <p:spPr>
          <a:xfrm>
            <a:off x="284203" y="137983"/>
            <a:ext cx="8229600" cy="990600"/>
          </a:xfrm>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3BC20D-F7AE-E846-B723-B973F1D94F0F}"/>
                  </a:ext>
                </a:extLst>
              </p:cNvPr>
              <p:cNvSpPr>
                <a:spLocks noGrp="1"/>
              </p:cNvSpPr>
              <p:nvPr>
                <p:ph idx="1"/>
              </p:nvPr>
            </p:nvSpPr>
            <p:spPr>
              <a:xfrm>
                <a:off x="284203" y="1141031"/>
                <a:ext cx="4191000" cy="4876800"/>
              </a:xfrm>
            </p:spPr>
            <p:txBody>
              <a:bodyPr/>
              <a:lstStyle/>
              <a:p>
                <a:pPr marL="0" indent="0">
                  <a:buNone/>
                </a:pPr>
                <a:r>
                  <a:rPr lang="en-US" dirty="0"/>
                  <a:t>Describe how the graph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produced.</a:t>
                </a:r>
                <a:r>
                  <a:rPr lang="en-US" dirty="0">
                    <a:effectLst/>
                  </a:rPr>
                  <a:t> </a:t>
                </a:r>
              </a:p>
              <a:p>
                <a:pPr marL="0" indent="0">
                  <a:buNone/>
                </a:pPr>
                <a:endParaRPr lang="en-US" dirty="0"/>
              </a:p>
              <a:p>
                <a:pPr marL="0" indent="0">
                  <a:buNone/>
                </a:pPr>
                <a:endParaRPr lang="en-US" dirty="0"/>
              </a:p>
              <a:p>
                <a:pPr marL="0" indent="0">
                  <a:buNone/>
                </a:pPr>
                <a:endParaRPr lang="en-US" dirty="0">
                  <a:effectLst/>
                </a:endParaRPr>
              </a:p>
              <a:p>
                <a:pPr marL="0" indent="0">
                  <a:buNone/>
                </a:pPr>
                <a:r>
                  <a:rPr lang="en-US" dirty="0"/>
                  <a:t>How can you tell by looking at a graph if an equation represents a </a:t>
                </a:r>
                <a:r>
                  <a:rPr lang="en-US" u="sng" dirty="0"/>
                  <a:t>function</a:t>
                </a:r>
                <a:r>
                  <a:rPr lang="en-US" dirty="0"/>
                  <a:t> or not?</a:t>
                </a:r>
              </a:p>
            </p:txBody>
          </p:sp>
        </mc:Choice>
        <mc:Fallback xmlns="">
          <p:sp>
            <p:nvSpPr>
              <p:cNvPr id="3" name="Content Placeholder 2">
                <a:extLst>
                  <a:ext uri="{FF2B5EF4-FFF2-40B4-BE49-F238E27FC236}">
                    <a16:creationId xmlns:a16="http://schemas.microsoft.com/office/drawing/2014/main" id="{2B3BC20D-F7AE-E846-B723-B973F1D94F0F}"/>
                  </a:ext>
                </a:extLst>
              </p:cNvPr>
              <p:cNvSpPr>
                <a:spLocks noGrp="1" noRot="1" noChangeAspect="1" noMove="1" noResize="1" noEditPoints="1" noAdjustHandles="1" noChangeArrowheads="1" noChangeShapeType="1" noTextEdit="1"/>
              </p:cNvSpPr>
              <p:nvPr>
                <p:ph idx="1"/>
              </p:nvPr>
            </p:nvSpPr>
            <p:spPr>
              <a:xfrm>
                <a:off x="284203" y="1141031"/>
                <a:ext cx="4191000" cy="4876800"/>
              </a:xfrm>
              <a:blipFill>
                <a:blip r:embed="rId2"/>
                <a:stretch>
                  <a:fillRect l="-2115" t="-103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DD59375-8E74-4F47-ADA3-FD2F28079385}"/>
              </a:ext>
            </a:extLst>
          </p:cNvPr>
          <p:cNvPicPr>
            <a:picLocks noChangeAspect="1"/>
          </p:cNvPicPr>
          <p:nvPr/>
        </p:nvPicPr>
        <p:blipFill>
          <a:blip r:embed="rId3"/>
          <a:stretch>
            <a:fillRect/>
          </a:stretch>
        </p:blipFill>
        <p:spPr>
          <a:xfrm>
            <a:off x="4322803" y="835798"/>
            <a:ext cx="4191000" cy="5651500"/>
          </a:xfrm>
          <a:prstGeom prst="rect">
            <a:avLst/>
          </a:prstGeom>
        </p:spPr>
      </p:pic>
    </p:spTree>
    <p:extLst>
      <p:ext uri="{BB962C8B-B14F-4D97-AF65-F5344CB8AC3E}">
        <p14:creationId xmlns:p14="http://schemas.microsoft.com/office/powerpoint/2010/main" val="1334559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13</a:t>
            </a:r>
          </a:p>
        </p:txBody>
      </p:sp>
      <p:sp>
        <p:nvSpPr>
          <p:cNvPr id="3" name="Subtitle 2"/>
          <p:cNvSpPr>
            <a:spLocks noGrp="1"/>
          </p:cNvSpPr>
          <p:nvPr>
            <p:ph type="subTitle" idx="1"/>
          </p:nvPr>
        </p:nvSpPr>
        <p:spPr/>
        <p:txBody>
          <a:bodyPr/>
          <a:lstStyle/>
          <a:p>
            <a:r>
              <a:rPr lang="en-US" dirty="0"/>
              <a:t>Entry task, discussion, posters, present, notes, classwork</a:t>
            </a:r>
          </a:p>
        </p:txBody>
      </p:sp>
    </p:spTree>
    <p:extLst>
      <p:ext uri="{BB962C8B-B14F-4D97-AF65-F5344CB8AC3E}">
        <p14:creationId xmlns:p14="http://schemas.microsoft.com/office/powerpoint/2010/main" val="1588831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11209" y="-146227"/>
            <a:ext cx="8785656" cy="990600"/>
          </a:xfrm>
        </p:spPr>
        <p:txBody>
          <a:bodyPr/>
          <a:lstStyle/>
          <a:p>
            <a:r>
              <a:rPr lang="en-US" dirty="0"/>
              <a:t>Intro</a:t>
            </a:r>
          </a:p>
        </p:txBody>
      </p:sp>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11209" y="648724"/>
            <a:ext cx="8785656" cy="809369"/>
          </a:xfrm>
        </p:spPr>
        <p:txBody>
          <a:bodyPr>
            <a:normAutofit fontScale="77500" lnSpcReduction="20000"/>
          </a:bodyPr>
          <a:lstStyle/>
          <a:p>
            <a:pPr marL="0" indent="0">
              <a:buNone/>
            </a:pPr>
            <a:r>
              <a:rPr lang="en-US" dirty="0"/>
              <a:t>This graphic was shared by NASA prior to the Mars Curiosity Rover landing on August 6, 2012.  It depicts the landing sequence for the Curiosity Rover’s descent to the surface of the planet. </a:t>
            </a:r>
          </a:p>
        </p:txBody>
      </p:sp>
      <p:sp>
        <p:nvSpPr>
          <p:cNvPr id="7" name="TextBox 6">
            <a:extLst>
              <a:ext uri="{FF2B5EF4-FFF2-40B4-BE49-F238E27FC236}">
                <a16:creationId xmlns:a16="http://schemas.microsoft.com/office/drawing/2014/main" id="{9C224EC8-E842-9D4F-B68C-E62F9A87559E}"/>
              </a:ext>
            </a:extLst>
          </p:cNvPr>
          <p:cNvSpPr txBox="1"/>
          <p:nvPr/>
        </p:nvSpPr>
        <p:spPr>
          <a:xfrm>
            <a:off x="111209" y="1359237"/>
            <a:ext cx="8896868" cy="400110"/>
          </a:xfrm>
          <a:prstGeom prst="rect">
            <a:avLst/>
          </a:prstGeom>
          <a:noFill/>
        </p:spPr>
        <p:txBody>
          <a:bodyPr wrap="square" rtlCol="0">
            <a:spAutoFit/>
          </a:bodyPr>
          <a:lstStyle/>
          <a:p>
            <a:pPr algn="ctr"/>
            <a:r>
              <a:rPr lang="en-US" sz="2000" b="1" dirty="0"/>
              <a:t>Does this graphic represent the landing path of Curiosity well? </a:t>
            </a:r>
          </a:p>
        </p:txBody>
      </p:sp>
      <p:pic>
        <p:nvPicPr>
          <p:cNvPr id="8" name="Picture 7">
            <a:extLst>
              <a:ext uri="{FF2B5EF4-FFF2-40B4-BE49-F238E27FC236}">
                <a16:creationId xmlns:a16="http://schemas.microsoft.com/office/drawing/2014/main" id="{A940FF01-A553-C748-8F39-7FB9D43C211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94719" y="1759347"/>
            <a:ext cx="7154561" cy="4913302"/>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406422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CA70DCD-B960-BC4B-93FC-88CC49685A25}"/>
              </a:ext>
            </a:extLst>
          </p:cNvPr>
          <p:cNvSpPr txBox="1"/>
          <p:nvPr/>
        </p:nvSpPr>
        <p:spPr>
          <a:xfrm>
            <a:off x="123566" y="5671748"/>
            <a:ext cx="889686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What information is available?</a:t>
            </a:r>
          </a:p>
          <a:p>
            <a:pPr marL="285750" indent="-285750">
              <a:buFont typeface="Arial" panose="020B0604020202020204" pitchFamily="34" charset="0"/>
              <a:buChar char="•"/>
            </a:pPr>
            <a:r>
              <a:rPr lang="en-US" dirty="0"/>
              <a:t>Why are there negative time values? Should other quantities be negative?</a:t>
            </a:r>
          </a:p>
          <a:p>
            <a:pPr marL="285750" indent="-285750">
              <a:buFont typeface="Arial" panose="020B0604020202020204" pitchFamily="34" charset="0"/>
              <a:buChar char="•"/>
            </a:pPr>
            <a:r>
              <a:rPr lang="en-US" dirty="0"/>
              <a:t>What does ~ mean?</a:t>
            </a:r>
          </a:p>
          <a:p>
            <a:pPr marL="285750" indent="-285750">
              <a:buFont typeface="Arial" panose="020B0604020202020204" pitchFamily="34" charset="0"/>
              <a:buChar char="•"/>
            </a:pPr>
            <a:r>
              <a:rPr lang="en-US" dirty="0"/>
              <a:t>Metric or customary?</a:t>
            </a:r>
          </a:p>
        </p:txBody>
      </p:sp>
      <p:sp>
        <p:nvSpPr>
          <p:cNvPr id="7" name="TextBox 6">
            <a:extLst>
              <a:ext uri="{FF2B5EF4-FFF2-40B4-BE49-F238E27FC236}">
                <a16:creationId xmlns:a16="http://schemas.microsoft.com/office/drawing/2014/main" id="{9C224EC8-E842-9D4F-B68C-E62F9A87559E}"/>
              </a:ext>
            </a:extLst>
          </p:cNvPr>
          <p:cNvSpPr txBox="1"/>
          <p:nvPr/>
        </p:nvSpPr>
        <p:spPr>
          <a:xfrm>
            <a:off x="123566" y="333626"/>
            <a:ext cx="8896868" cy="400110"/>
          </a:xfrm>
          <a:prstGeom prst="rect">
            <a:avLst/>
          </a:prstGeom>
          <a:noFill/>
        </p:spPr>
        <p:txBody>
          <a:bodyPr wrap="square" rtlCol="0">
            <a:spAutoFit/>
          </a:bodyPr>
          <a:lstStyle/>
          <a:p>
            <a:pPr algn="ctr"/>
            <a:r>
              <a:rPr lang="en-US" sz="2000" b="1" dirty="0"/>
              <a:t>Does this graphic represent the landing path of Curiosity well? </a:t>
            </a:r>
          </a:p>
        </p:txBody>
      </p:sp>
      <p:pic>
        <p:nvPicPr>
          <p:cNvPr id="8" name="Picture 7">
            <a:extLst>
              <a:ext uri="{FF2B5EF4-FFF2-40B4-BE49-F238E27FC236}">
                <a16:creationId xmlns:a16="http://schemas.microsoft.com/office/drawing/2014/main" id="{A940FF01-A553-C748-8F39-7FB9D43C211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007076" y="733736"/>
            <a:ext cx="7154561" cy="4913302"/>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4081733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63840"/>
            <a:ext cx="8785656" cy="990600"/>
          </a:xfrm>
        </p:spPr>
        <p:txBody>
          <a:bodyPr/>
          <a:lstStyle/>
          <a:p>
            <a:r>
              <a:rPr lang="en-US" dirty="0"/>
              <a:t>TASK</a:t>
            </a:r>
          </a:p>
        </p:txBody>
      </p:sp>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850552"/>
            <a:ext cx="8785656" cy="809369"/>
          </a:xfrm>
        </p:spPr>
        <p:txBody>
          <a:bodyPr>
            <a:normAutofit lnSpcReduction="10000"/>
          </a:bodyPr>
          <a:lstStyle/>
          <a:p>
            <a:pPr marL="0" indent="0">
              <a:buNone/>
            </a:pPr>
            <a:r>
              <a:rPr lang="en-US" dirty="0"/>
              <a:t>Create a table(s) and graphs to represent the altitude and velocity as functions of time.</a:t>
            </a:r>
          </a:p>
        </p:txBody>
      </p:sp>
      <p:pic>
        <p:nvPicPr>
          <p:cNvPr id="5" name="Picture 4">
            <a:extLst>
              <a:ext uri="{FF2B5EF4-FFF2-40B4-BE49-F238E27FC236}">
                <a16:creationId xmlns:a16="http://schemas.microsoft.com/office/drawing/2014/main" id="{AD118DF0-ED17-1A4F-A93C-276329C2030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94719" y="1659921"/>
            <a:ext cx="7154561" cy="4913302"/>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448636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86496" y="63840"/>
            <a:ext cx="8921580" cy="990600"/>
          </a:xfrm>
        </p:spPr>
        <p:txBody>
          <a:bodyPr/>
          <a:lstStyle/>
          <a:p>
            <a:r>
              <a:rPr lang="en-US" dirty="0"/>
              <a:t>Possible Solution</a:t>
            </a:r>
          </a:p>
        </p:txBody>
      </p:sp>
      <p:pic>
        <p:nvPicPr>
          <p:cNvPr id="5" name="Picture 4">
            <a:extLst>
              <a:ext uri="{FF2B5EF4-FFF2-40B4-BE49-F238E27FC236}">
                <a16:creationId xmlns:a16="http://schemas.microsoft.com/office/drawing/2014/main" id="{5B85B477-8F5D-2243-BA61-7D0BDE063456}"/>
              </a:ext>
            </a:extLst>
          </p:cNvPr>
          <p:cNvPicPr>
            <a:picLocks noChangeAspect="1"/>
          </p:cNvPicPr>
          <p:nvPr/>
        </p:nvPicPr>
        <p:blipFill>
          <a:blip r:embed="rId2"/>
          <a:stretch>
            <a:fillRect/>
          </a:stretch>
        </p:blipFill>
        <p:spPr>
          <a:xfrm>
            <a:off x="4555870" y="450288"/>
            <a:ext cx="4254500" cy="2362200"/>
          </a:xfrm>
          <a:prstGeom prst="rect">
            <a:avLst/>
          </a:prstGeom>
        </p:spPr>
      </p:pic>
      <p:pic>
        <p:nvPicPr>
          <p:cNvPr id="8" name="Picture 7">
            <a:extLst>
              <a:ext uri="{FF2B5EF4-FFF2-40B4-BE49-F238E27FC236}">
                <a16:creationId xmlns:a16="http://schemas.microsoft.com/office/drawing/2014/main" id="{1383DD41-595D-8541-8267-BE2700643FCC}"/>
              </a:ext>
            </a:extLst>
          </p:cNvPr>
          <p:cNvPicPr>
            <a:picLocks noChangeAspect="1"/>
          </p:cNvPicPr>
          <p:nvPr/>
        </p:nvPicPr>
        <p:blipFill rotWithShape="1">
          <a:blip r:embed="rId3"/>
          <a:srcRect l="3988"/>
          <a:stretch/>
        </p:blipFill>
        <p:spPr>
          <a:xfrm>
            <a:off x="4453443" y="3603772"/>
            <a:ext cx="4493757" cy="2752594"/>
          </a:xfrm>
          <a:prstGeom prst="rect">
            <a:avLst/>
          </a:prstGeom>
        </p:spPr>
      </p:pic>
      <p:pic>
        <p:nvPicPr>
          <p:cNvPr id="9" name="Picture 8">
            <a:extLst>
              <a:ext uri="{FF2B5EF4-FFF2-40B4-BE49-F238E27FC236}">
                <a16:creationId xmlns:a16="http://schemas.microsoft.com/office/drawing/2014/main" id="{83A7C30B-898D-8947-8B2A-6A9BBF3693C8}"/>
              </a:ext>
            </a:extLst>
          </p:cNvPr>
          <p:cNvPicPr>
            <a:picLocks noChangeAspect="1"/>
          </p:cNvPicPr>
          <p:nvPr/>
        </p:nvPicPr>
        <p:blipFill>
          <a:blip r:embed="rId4"/>
          <a:stretch>
            <a:fillRect/>
          </a:stretch>
        </p:blipFill>
        <p:spPr>
          <a:xfrm>
            <a:off x="128373" y="1729946"/>
            <a:ext cx="4522750" cy="2648900"/>
          </a:xfrm>
          <a:prstGeom prst="rect">
            <a:avLst/>
          </a:prstGeom>
        </p:spPr>
      </p:pic>
    </p:spTree>
    <p:extLst>
      <p:ext uri="{BB962C8B-B14F-4D97-AF65-F5344CB8AC3E}">
        <p14:creationId xmlns:p14="http://schemas.microsoft.com/office/powerpoint/2010/main" val="216714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8ECC-7A69-F54D-83F9-2CEE57DCA526}"/>
              </a:ext>
            </a:extLst>
          </p:cNvPr>
          <p:cNvSpPr>
            <a:spLocks noGrp="1"/>
          </p:cNvSpPr>
          <p:nvPr>
            <p:ph type="title"/>
          </p:nvPr>
        </p:nvSpPr>
        <p:spPr>
          <a:xfrm>
            <a:off x="210061" y="57666"/>
            <a:ext cx="8723873" cy="990600"/>
          </a:xfrm>
        </p:spPr>
        <p:txBody>
          <a:bodyPr/>
          <a:lstStyle/>
          <a:p>
            <a:r>
              <a:rPr lang="en-US" dirty="0"/>
              <a:t>Notes</a:t>
            </a:r>
          </a:p>
        </p:txBody>
      </p:sp>
      <p:sp>
        <p:nvSpPr>
          <p:cNvPr id="3" name="Content Placeholder 2">
            <a:extLst>
              <a:ext uri="{FF2B5EF4-FFF2-40B4-BE49-F238E27FC236}">
                <a16:creationId xmlns:a16="http://schemas.microsoft.com/office/drawing/2014/main" id="{802D50CA-FE73-8444-9C60-F4BD78B57A6C}"/>
              </a:ext>
            </a:extLst>
          </p:cNvPr>
          <p:cNvSpPr>
            <a:spLocks noGrp="1"/>
          </p:cNvSpPr>
          <p:nvPr>
            <p:ph idx="1"/>
          </p:nvPr>
        </p:nvSpPr>
        <p:spPr>
          <a:xfrm>
            <a:off x="210062" y="963826"/>
            <a:ext cx="8723873" cy="5313406"/>
          </a:xfrm>
        </p:spPr>
        <p:txBody>
          <a:bodyPr>
            <a:normAutofit fontScale="92500" lnSpcReduction="10000"/>
          </a:bodyPr>
          <a:lstStyle/>
          <a:p>
            <a:pPr marL="0" indent="0">
              <a:buNone/>
            </a:pPr>
            <a:r>
              <a:rPr lang="en-US" dirty="0"/>
              <a:t>A function, f, is </a:t>
            </a:r>
            <a:r>
              <a:rPr lang="en-US" u="sng" dirty="0"/>
              <a:t>increasing</a:t>
            </a:r>
            <a:r>
              <a:rPr lang="en-US" dirty="0"/>
              <a:t> on an interval when the f(x) values are getting higher.</a:t>
            </a:r>
          </a:p>
          <a:p>
            <a:pPr marL="0" indent="0">
              <a:buNone/>
            </a:pPr>
            <a:endParaRPr lang="en-US" dirty="0"/>
          </a:p>
          <a:p>
            <a:pPr marL="0" indent="0">
              <a:buNone/>
            </a:pPr>
            <a:r>
              <a:rPr lang="en-US" dirty="0"/>
              <a:t>A function, f, is </a:t>
            </a:r>
            <a:r>
              <a:rPr lang="en-US" u="sng" dirty="0"/>
              <a:t>decreasing</a:t>
            </a:r>
            <a:r>
              <a:rPr lang="en-US" dirty="0"/>
              <a:t> on an interval when the f(x) values are getting lower.</a:t>
            </a:r>
          </a:p>
          <a:p>
            <a:pPr marL="0" indent="0">
              <a:buNone/>
            </a:pPr>
            <a:endParaRPr lang="en-US" dirty="0"/>
          </a:p>
          <a:p>
            <a:pPr marL="0" indent="0">
              <a:buNone/>
            </a:pPr>
            <a:r>
              <a:rPr lang="en-US" dirty="0"/>
              <a:t>A function, f, is </a:t>
            </a:r>
            <a:r>
              <a:rPr lang="en-US" u="sng" dirty="0"/>
              <a:t>positive</a:t>
            </a:r>
            <a:r>
              <a:rPr lang="en-US" dirty="0"/>
              <a:t> on an interval when the f(x) values are &gt; 0.</a:t>
            </a:r>
          </a:p>
          <a:p>
            <a:pPr marL="0" indent="0">
              <a:buNone/>
            </a:pPr>
            <a:endParaRPr lang="en-US" dirty="0"/>
          </a:p>
          <a:p>
            <a:pPr marL="0" indent="0">
              <a:buNone/>
            </a:pPr>
            <a:r>
              <a:rPr lang="en-US" dirty="0"/>
              <a:t>A function, f, is </a:t>
            </a:r>
            <a:r>
              <a:rPr lang="en-US" u="sng" dirty="0"/>
              <a:t>negative</a:t>
            </a:r>
            <a:r>
              <a:rPr lang="en-US" dirty="0"/>
              <a:t> on an interval when the f(x) values are &lt; 0.</a:t>
            </a:r>
          </a:p>
          <a:p>
            <a:pPr marL="0" indent="0">
              <a:buNone/>
            </a:pPr>
            <a:endParaRPr lang="en-US" dirty="0"/>
          </a:p>
          <a:p>
            <a:pPr marL="0" indent="0">
              <a:buNone/>
            </a:pPr>
            <a:r>
              <a:rPr lang="en-US" u="sng" dirty="0"/>
              <a:t>Intercepts</a:t>
            </a:r>
            <a:r>
              <a:rPr lang="en-US" dirty="0"/>
              <a:t> – where graphs cross the axes</a:t>
            </a:r>
          </a:p>
          <a:p>
            <a:pPr marL="0" indent="0">
              <a:buNone/>
            </a:pPr>
            <a:endParaRPr lang="en-US" dirty="0"/>
          </a:p>
          <a:p>
            <a:pPr marL="0" indent="0">
              <a:buNone/>
            </a:pPr>
            <a:r>
              <a:rPr lang="en-US" u="sng" dirty="0"/>
              <a:t>Interval Notation</a:t>
            </a:r>
            <a:r>
              <a:rPr lang="en-US" dirty="0"/>
              <a:t>: closed brackets [ ] mean including the end values, curved brackets ( ) mean not including the end values.		</a:t>
            </a:r>
          </a:p>
        </p:txBody>
      </p:sp>
    </p:spTree>
    <p:extLst>
      <p:ext uri="{BB962C8B-B14F-4D97-AF65-F5344CB8AC3E}">
        <p14:creationId xmlns:p14="http://schemas.microsoft.com/office/powerpoint/2010/main" val="381310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6-7</a:t>
            </a:r>
          </a:p>
          <a:p>
            <a:r>
              <a:rPr lang="en-US" dirty="0"/>
              <a:t>Classwork8 #1 – 3</a:t>
            </a:r>
          </a:p>
          <a:p>
            <a:pPr lvl="1"/>
            <a:r>
              <a:rPr lang="en-US" dirty="0"/>
              <a:t>HINT for #10: if you put two  triangles together you have a rectangle… what is the number of dots for these rectangular numbers?</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Classwork1 #4</a:t>
            </a:r>
          </a:p>
          <a:p>
            <a:r>
              <a:rPr lang="en-US" dirty="0"/>
              <a:t>Carnival Bears/Crossing the River</a:t>
            </a:r>
          </a:p>
          <a:p>
            <a:r>
              <a:rPr lang="en-US" dirty="0"/>
              <a:t>Exponents review</a:t>
            </a:r>
          </a:p>
          <a:p>
            <a:r>
              <a:rPr lang="en-US" dirty="0"/>
              <a:t>Linear equation practice</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B39E8761-61BB-F04E-9BAF-1F6DCD3C6309}"/>
              </a:ext>
            </a:extLst>
          </p:cNvPr>
          <p:cNvPicPr/>
          <p:nvPr/>
        </p:nvPicPr>
        <p:blipFill rotWithShape="1">
          <a:blip r:embed="rId2">
            <a:extLst>
              <a:ext uri="{28A0092B-C50C-407E-A947-70E740481C1C}">
                <a14:useLocalDpi xmlns:a14="http://schemas.microsoft.com/office/drawing/2010/main" val="0"/>
              </a:ext>
            </a:extLst>
          </a:blip>
          <a:srcRect l="32050" t="2895" r="9566" b="4430"/>
          <a:stretch/>
        </p:blipFill>
        <p:spPr bwMode="auto">
          <a:xfrm rot="10800000">
            <a:off x="1472555" y="4955730"/>
            <a:ext cx="2172688" cy="1556196"/>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1663327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135924" y="348047"/>
            <a:ext cx="3657600" cy="1072982"/>
          </a:xfrm>
        </p:spPr>
        <p:txBody>
          <a:bodyPr>
            <a:normAutofit fontScale="90000"/>
          </a:bodyPr>
          <a:lstStyle/>
          <a:p>
            <a:r>
              <a:rPr lang="en-US" dirty="0"/>
              <a:t>Possible Solution-</a:t>
            </a:r>
            <a:br>
              <a:rPr lang="en-US" dirty="0"/>
            </a:br>
            <a:r>
              <a:rPr lang="en-US" dirty="0"/>
              <a:t>Annotated</a:t>
            </a:r>
          </a:p>
        </p:txBody>
      </p:sp>
      <p:pic>
        <p:nvPicPr>
          <p:cNvPr id="3" name="Picture 2">
            <a:extLst>
              <a:ext uri="{FF2B5EF4-FFF2-40B4-BE49-F238E27FC236}">
                <a16:creationId xmlns:a16="http://schemas.microsoft.com/office/drawing/2014/main" id="{6CC61AF8-9A25-9742-8933-D2873A541CBB}"/>
              </a:ext>
            </a:extLst>
          </p:cNvPr>
          <p:cNvPicPr>
            <a:picLocks noChangeAspect="1"/>
          </p:cNvPicPr>
          <p:nvPr/>
        </p:nvPicPr>
        <p:blipFill>
          <a:blip r:embed="rId2"/>
          <a:stretch>
            <a:fillRect/>
          </a:stretch>
        </p:blipFill>
        <p:spPr>
          <a:xfrm>
            <a:off x="3552397" y="348047"/>
            <a:ext cx="5455679" cy="3273407"/>
          </a:xfrm>
          <a:prstGeom prst="rect">
            <a:avLst/>
          </a:prstGeom>
        </p:spPr>
      </p:pic>
      <p:pic>
        <p:nvPicPr>
          <p:cNvPr id="4" name="Picture 3">
            <a:extLst>
              <a:ext uri="{FF2B5EF4-FFF2-40B4-BE49-F238E27FC236}">
                <a16:creationId xmlns:a16="http://schemas.microsoft.com/office/drawing/2014/main" id="{D9C1491F-C481-4646-9504-F4EF6A3FF431}"/>
              </a:ext>
            </a:extLst>
          </p:cNvPr>
          <p:cNvPicPr>
            <a:picLocks noChangeAspect="1"/>
          </p:cNvPicPr>
          <p:nvPr/>
        </p:nvPicPr>
        <p:blipFill>
          <a:blip r:embed="rId3"/>
          <a:stretch>
            <a:fillRect/>
          </a:stretch>
        </p:blipFill>
        <p:spPr>
          <a:xfrm>
            <a:off x="194300" y="3621454"/>
            <a:ext cx="5195607" cy="2888499"/>
          </a:xfrm>
          <a:prstGeom prst="rect">
            <a:avLst/>
          </a:prstGeom>
        </p:spPr>
      </p:pic>
    </p:spTree>
    <p:extLst>
      <p:ext uri="{BB962C8B-B14F-4D97-AF65-F5344CB8AC3E}">
        <p14:creationId xmlns:p14="http://schemas.microsoft.com/office/powerpoint/2010/main" val="3029644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12</a:t>
            </a:r>
          </a:p>
          <a:p>
            <a:r>
              <a:rPr lang="en-US" dirty="0"/>
              <a:t>Classwork13 #1-9</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Study/review lessons 1-12</a:t>
            </a:r>
          </a:p>
          <a:p>
            <a:r>
              <a:rPr lang="en-US" dirty="0"/>
              <a:t>Notes sheet</a:t>
            </a:r>
          </a:p>
          <a:p>
            <a:r>
              <a:rPr lang="en-US" dirty="0"/>
              <a:t>Folder organize</a:t>
            </a:r>
          </a:p>
          <a:p>
            <a:r>
              <a:rPr lang="en-US" dirty="0"/>
              <a:t>Linear equation review</a:t>
            </a:r>
          </a:p>
          <a:p>
            <a:r>
              <a:rPr lang="en-US" dirty="0"/>
              <a:t>Exponents review</a:t>
            </a:r>
          </a:p>
          <a:p>
            <a:r>
              <a:rPr lang="en-US" dirty="0"/>
              <a:t>Slope practice</a:t>
            </a:r>
          </a:p>
          <a:p>
            <a:endParaRPr lang="en-US" dirty="0"/>
          </a:p>
        </p:txBody>
      </p:sp>
    </p:spTree>
    <p:extLst>
      <p:ext uri="{BB962C8B-B14F-4D97-AF65-F5344CB8AC3E}">
        <p14:creationId xmlns:p14="http://schemas.microsoft.com/office/powerpoint/2010/main" val="1533719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ED787-07EE-5C47-B1BB-308BFF1A65A1}"/>
              </a:ext>
            </a:extLst>
          </p:cNvPr>
          <p:cNvSpPr/>
          <p:nvPr/>
        </p:nvSpPr>
        <p:spPr>
          <a:xfrm>
            <a:off x="197708" y="1034012"/>
            <a:ext cx="8748584"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Article from </a:t>
            </a:r>
            <a:r>
              <a:rPr lang="en-US" i="1" dirty="0">
                <a:latin typeface="Calibri" panose="020F0502020204030204" pitchFamily="34" charset="0"/>
                <a:ea typeface="Calibri" panose="020F0502020204030204" pitchFamily="34" charset="0"/>
                <a:cs typeface="Times New Roman" panose="02020603050405020304" pitchFamily="18" charset="0"/>
              </a:rPr>
              <a:t>Wired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http://www.wired.com/thisdayintech/2010/11/1110mars-climate-observer-report/</a:t>
            </a:r>
            <a:r>
              <a:rPr lang="en-US" dirty="0">
                <a:latin typeface="Calibri" panose="020F0502020204030204" pitchFamily="34" charset="0"/>
                <a:ea typeface="Calibri" panose="020F0502020204030204" pitchFamily="34" charset="0"/>
                <a:cs typeface="Times New Roman" panose="02020603050405020304" pitchFamily="18" charset="0"/>
              </a:rPr>
              <a:t> with students.  It explains an earlier mishap by NASA that cost billions of dollars and two lost explorers due to a measurement conversion error.  Scientists carefully model all aspects of space travel using mathematical functions, but if they do not attend to precision, it can lead to big mistakes.</a:t>
            </a:r>
            <a:r>
              <a:rPr lang="en-US" dirty="0"/>
              <a:t> </a:t>
            </a:r>
          </a:p>
        </p:txBody>
      </p:sp>
    </p:spTree>
    <p:extLst>
      <p:ext uri="{BB962C8B-B14F-4D97-AF65-F5344CB8AC3E}">
        <p14:creationId xmlns:p14="http://schemas.microsoft.com/office/powerpoint/2010/main" val="1986587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14</a:t>
            </a:r>
          </a:p>
        </p:txBody>
      </p:sp>
      <p:sp>
        <p:nvSpPr>
          <p:cNvPr id="3" name="Subtitle 2"/>
          <p:cNvSpPr>
            <a:spLocks noGrp="1"/>
          </p:cNvSpPr>
          <p:nvPr>
            <p:ph type="subTitle" idx="1"/>
          </p:nvPr>
        </p:nvSpPr>
        <p:spPr/>
        <p:txBody>
          <a:bodyPr/>
          <a:lstStyle/>
          <a:p>
            <a:r>
              <a:rPr lang="en-US" dirty="0"/>
              <a:t>Examples, classwork</a:t>
            </a:r>
          </a:p>
        </p:txBody>
      </p:sp>
    </p:spTree>
    <p:extLst>
      <p:ext uri="{BB962C8B-B14F-4D97-AF65-F5344CB8AC3E}">
        <p14:creationId xmlns:p14="http://schemas.microsoft.com/office/powerpoint/2010/main" val="3607642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0EA0-6642-FB42-A046-2370764A2160}"/>
              </a:ext>
            </a:extLst>
          </p:cNvPr>
          <p:cNvSpPr>
            <a:spLocks noGrp="1"/>
          </p:cNvSpPr>
          <p:nvPr>
            <p:ph type="title"/>
          </p:nvPr>
        </p:nvSpPr>
        <p:spPr>
          <a:xfrm>
            <a:off x="123566" y="150339"/>
            <a:ext cx="8229600" cy="990600"/>
          </a:xfrm>
        </p:spPr>
        <p:txBody>
          <a:bodyPr/>
          <a:lstStyle/>
          <a:p>
            <a:r>
              <a:rPr lang="en-US" dirty="0"/>
              <a:t>Entry Task/Example 1 - Linear</a:t>
            </a:r>
          </a:p>
        </p:txBody>
      </p:sp>
      <p:sp>
        <p:nvSpPr>
          <p:cNvPr id="3" name="Content Placeholder 2">
            <a:extLst>
              <a:ext uri="{FF2B5EF4-FFF2-40B4-BE49-F238E27FC236}">
                <a16:creationId xmlns:a16="http://schemas.microsoft.com/office/drawing/2014/main" id="{A83D824E-1253-E840-865B-D13C961421B9}"/>
              </a:ext>
            </a:extLst>
          </p:cNvPr>
          <p:cNvSpPr>
            <a:spLocks noGrp="1"/>
          </p:cNvSpPr>
          <p:nvPr>
            <p:ph idx="1"/>
          </p:nvPr>
        </p:nvSpPr>
        <p:spPr>
          <a:xfrm>
            <a:off x="123565" y="1093569"/>
            <a:ext cx="8773299" cy="4876800"/>
          </a:xfrm>
        </p:spPr>
        <p:txBody>
          <a:bodyPr/>
          <a:lstStyle/>
          <a:p>
            <a:pPr marL="457200" indent="-457200">
              <a:buAutoNum type="alphaLcParenR"/>
            </a:pPr>
            <a:r>
              <a:rPr lang="en-US" dirty="0"/>
              <a:t>Write a linear function that goes through the points (0,4) and (4,12).</a:t>
            </a:r>
          </a:p>
          <a:p>
            <a:pPr marL="457200" indent="-457200">
              <a:buAutoNum type="alphaLcParenR"/>
            </a:pPr>
            <a:endParaRPr lang="en-US" dirty="0"/>
          </a:p>
          <a:p>
            <a:pPr marL="457200" indent="-457200">
              <a:buAutoNum type="alphaLcParenR"/>
            </a:pPr>
            <a:endParaRPr lang="en-US" dirty="0"/>
          </a:p>
          <a:p>
            <a:pPr marL="457200" indent="-457200">
              <a:buAutoNum type="alphaLcParenR"/>
            </a:pPr>
            <a:endParaRPr lang="en-US" dirty="0"/>
          </a:p>
          <a:p>
            <a:pPr marL="457200" indent="-457200">
              <a:buAutoNum type="alphaLcParenR"/>
            </a:pPr>
            <a:r>
              <a:rPr lang="en-US" dirty="0"/>
              <a:t>Can you write a linear function, f(x)=</a:t>
            </a:r>
            <a:r>
              <a:rPr lang="en-US" dirty="0" err="1"/>
              <a:t>mx+b</a:t>
            </a:r>
            <a:r>
              <a:rPr lang="en-US" dirty="0"/>
              <a:t>, that goes through (0,4) and (0, -2)?</a:t>
            </a:r>
          </a:p>
          <a:p>
            <a:pPr marL="0" indent="0">
              <a:buNone/>
            </a:pPr>
            <a:endParaRPr lang="en-US" dirty="0"/>
          </a:p>
        </p:txBody>
      </p:sp>
    </p:spTree>
    <p:extLst>
      <p:ext uri="{BB962C8B-B14F-4D97-AF65-F5344CB8AC3E}">
        <p14:creationId xmlns:p14="http://schemas.microsoft.com/office/powerpoint/2010/main" val="3925348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0EA0-6642-FB42-A046-2370764A2160}"/>
              </a:ext>
            </a:extLst>
          </p:cNvPr>
          <p:cNvSpPr>
            <a:spLocks noGrp="1"/>
          </p:cNvSpPr>
          <p:nvPr>
            <p:ph type="title"/>
          </p:nvPr>
        </p:nvSpPr>
        <p:spPr>
          <a:xfrm>
            <a:off x="123566" y="150339"/>
            <a:ext cx="8229600" cy="990600"/>
          </a:xfrm>
        </p:spPr>
        <p:txBody>
          <a:bodyPr/>
          <a:lstStyle/>
          <a:p>
            <a:r>
              <a:rPr lang="en-US" dirty="0"/>
              <a:t>Example 1 - exponential</a:t>
            </a:r>
          </a:p>
        </p:txBody>
      </p:sp>
      <p:sp>
        <p:nvSpPr>
          <p:cNvPr id="3" name="Content Placeholder 2">
            <a:extLst>
              <a:ext uri="{FF2B5EF4-FFF2-40B4-BE49-F238E27FC236}">
                <a16:creationId xmlns:a16="http://schemas.microsoft.com/office/drawing/2014/main" id="{A83D824E-1253-E840-865B-D13C961421B9}"/>
              </a:ext>
            </a:extLst>
          </p:cNvPr>
          <p:cNvSpPr>
            <a:spLocks noGrp="1"/>
          </p:cNvSpPr>
          <p:nvPr>
            <p:ph idx="1"/>
          </p:nvPr>
        </p:nvSpPr>
        <p:spPr>
          <a:xfrm>
            <a:off x="123565" y="1093569"/>
            <a:ext cx="8773299" cy="4876800"/>
          </a:xfrm>
        </p:spPr>
        <p:txBody>
          <a:bodyPr/>
          <a:lstStyle/>
          <a:p>
            <a:pPr marL="457200" indent="-457200">
              <a:buFont typeface="+mj-lt"/>
              <a:buAutoNum type="alphaLcParenR" startAt="3"/>
            </a:pPr>
            <a:r>
              <a:rPr lang="en-US" dirty="0"/>
              <a:t>Write functions in the form g(x) = </a:t>
            </a:r>
            <a:r>
              <a:rPr lang="en-US" dirty="0" err="1"/>
              <a:t>ab</a:t>
            </a:r>
            <a:r>
              <a:rPr lang="en-US" baseline="30000" dirty="0" err="1"/>
              <a:t>x</a:t>
            </a:r>
            <a:r>
              <a:rPr lang="en-US" dirty="0"/>
              <a:t> for each of the graphs.</a:t>
            </a:r>
          </a:p>
        </p:txBody>
      </p:sp>
      <p:grpSp>
        <p:nvGrpSpPr>
          <p:cNvPr id="4" name="Group 3">
            <a:extLst>
              <a:ext uri="{FF2B5EF4-FFF2-40B4-BE49-F238E27FC236}">
                <a16:creationId xmlns:a16="http://schemas.microsoft.com/office/drawing/2014/main" id="{20D4E297-3F09-194B-AA90-01F49BD6A3D7}"/>
              </a:ext>
            </a:extLst>
          </p:cNvPr>
          <p:cNvGrpSpPr/>
          <p:nvPr/>
        </p:nvGrpSpPr>
        <p:grpSpPr>
          <a:xfrm>
            <a:off x="605029" y="1581976"/>
            <a:ext cx="3583911" cy="3249513"/>
            <a:chOff x="0" y="0"/>
            <a:chExt cx="2367280" cy="1961515"/>
          </a:xfrm>
        </p:grpSpPr>
        <p:pic>
          <p:nvPicPr>
            <p:cNvPr id="5" name="Picture 4">
              <a:extLst>
                <a:ext uri="{FF2B5EF4-FFF2-40B4-BE49-F238E27FC236}">
                  <a16:creationId xmlns:a16="http://schemas.microsoft.com/office/drawing/2014/main" id="{AFA94DB4-F116-5443-8834-2C1F7F4E5E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53310" cy="1961515"/>
            </a:xfrm>
            <a:prstGeom prst="rect">
              <a:avLst/>
            </a:prstGeom>
            <a:noFill/>
            <a:ln>
              <a:noFill/>
            </a:ln>
          </p:spPr>
        </p:pic>
        <mc:AlternateContent xmlns:mc="http://schemas.openxmlformats.org/markup-compatibility/2006" xmlns:a14="http://schemas.microsoft.com/office/drawing/2010/main">
          <mc:Choice Requires="a14">
            <p:sp>
              <p:nvSpPr>
                <p:cNvPr id="6" name="Text Box 9">
                  <a:extLst>
                    <a:ext uri="{FF2B5EF4-FFF2-40B4-BE49-F238E27FC236}">
                      <a16:creationId xmlns:a16="http://schemas.microsoft.com/office/drawing/2014/main" id="{66431462-D397-E34F-AFA5-902F8D70C76C}"/>
                    </a:ext>
                  </a:extLst>
                </p:cNvPr>
                <p:cNvSpPr txBox="1"/>
                <p:nvPr/>
              </p:nvSpPr>
              <p:spPr>
                <a:xfrm>
                  <a:off x="1809750" y="884555"/>
                  <a:ext cx="557530" cy="288290"/>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d>
                          <m:dPr>
                            <m:ctrlPr>
                              <a:rPr lang="en-US" i="1">
                                <a:solidFill>
                                  <a:srgbClr val="C0504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rgbClr val="C0504D"/>
                                </a:solidFill>
                                <a:effectLst/>
                                <a:latin typeface="Cambria Math" panose="02040503050406030204" pitchFamily="18" charset="0"/>
                                <a:ea typeface="Calibri" panose="020F0502020204030204" pitchFamily="34" charset="0"/>
                                <a:cs typeface="Times New Roman" panose="02020603050405020304" pitchFamily="18" charset="0"/>
                              </a:rPr>
                              <m:t>0,2</m:t>
                            </m:r>
                          </m:e>
                        </m:d>
                      </m:oMath>
                    </m:oMathPara>
                  </a14:m>
                  <a:endParaRPr lang="en-US" sz="2800" dirty="0">
                    <a:effectLst/>
                    <a:ea typeface="Calibri" panose="020F0502020204030204" pitchFamily="34" charset="0"/>
                    <a:cs typeface="Times New Roman" panose="02020603050405020304" pitchFamily="18" charset="0"/>
                  </a:endParaRPr>
                </a:p>
              </p:txBody>
            </p:sp>
          </mc:Choice>
          <mc:Fallback xmlns="">
            <p:sp>
              <p:nvSpPr>
                <p:cNvPr id="6" name="Text Box 9">
                  <a:extLst>
                    <a:ext uri="{FF2B5EF4-FFF2-40B4-BE49-F238E27FC236}">
                      <a16:creationId xmlns:a16="http://schemas.microsoft.com/office/drawing/2014/main" id="{66431462-D397-E34F-AFA5-902F8D70C76C}"/>
                    </a:ext>
                  </a:extLst>
                </p:cNvPr>
                <p:cNvSpPr txBox="1">
                  <a:spLocks noRot="1" noChangeAspect="1" noMove="1" noResize="1" noEditPoints="1" noAdjustHandles="1" noChangeArrowheads="1" noChangeShapeType="1" noTextEdit="1"/>
                </p:cNvSpPr>
                <p:nvPr/>
              </p:nvSpPr>
              <p:spPr>
                <a:xfrm>
                  <a:off x="1809750" y="884555"/>
                  <a:ext cx="557530" cy="288290"/>
                </a:xfrm>
                <a:prstGeom prst="rect">
                  <a:avLst/>
                </a:prstGeom>
                <a:blipFill>
                  <a:blip r:embed="rId3"/>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10">
                  <a:extLst>
                    <a:ext uri="{FF2B5EF4-FFF2-40B4-BE49-F238E27FC236}">
                      <a16:creationId xmlns:a16="http://schemas.microsoft.com/office/drawing/2014/main" id="{C72D2F34-C700-2A4B-B166-C6518910BDAB}"/>
                    </a:ext>
                  </a:extLst>
                </p:cNvPr>
                <p:cNvSpPr txBox="1"/>
                <p:nvPr/>
              </p:nvSpPr>
              <p:spPr>
                <a:xfrm>
                  <a:off x="1063624" y="1492885"/>
                  <a:ext cx="604943" cy="288290"/>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d>
                          <m:dPr>
                            <m:ctrlPr>
                              <a:rPr lang="en-US" i="1">
                                <a:solidFill>
                                  <a:srgbClr val="C0504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rgbClr val="C0504D"/>
                                </a:solidFill>
                                <a:effectLst/>
                                <a:latin typeface="Cambria Math" panose="02040503050406030204" pitchFamily="18" charset="0"/>
                                <a:ea typeface="Calibri" panose="020F0502020204030204" pitchFamily="34" charset="0"/>
                                <a:cs typeface="Times New Roman" panose="02020603050405020304" pitchFamily="18" charset="0"/>
                              </a:rPr>
                              <m:t>−2,0.5</m:t>
                            </m:r>
                          </m:e>
                        </m:d>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7" name="Text Box 10">
                  <a:extLst>
                    <a:ext uri="{FF2B5EF4-FFF2-40B4-BE49-F238E27FC236}">
                      <a16:creationId xmlns:a16="http://schemas.microsoft.com/office/drawing/2014/main" id="{C72D2F34-C700-2A4B-B166-C6518910BDAB}"/>
                    </a:ext>
                  </a:extLst>
                </p:cNvPr>
                <p:cNvSpPr txBox="1">
                  <a:spLocks noRot="1" noChangeAspect="1" noMove="1" noResize="1" noEditPoints="1" noAdjustHandles="1" noChangeArrowheads="1" noChangeShapeType="1" noTextEdit="1"/>
                </p:cNvSpPr>
                <p:nvPr/>
              </p:nvSpPr>
              <p:spPr>
                <a:xfrm>
                  <a:off x="1063624" y="1492885"/>
                  <a:ext cx="604943" cy="288290"/>
                </a:xfrm>
                <a:prstGeom prst="rect">
                  <a:avLst/>
                </a:prstGeom>
                <a:blipFill>
                  <a:blip r:embed="rId4"/>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0E59B46B-94B4-AC4B-B73E-70BFA569AB4F}"/>
              </a:ext>
            </a:extLst>
          </p:cNvPr>
          <p:cNvGrpSpPr/>
          <p:nvPr/>
        </p:nvGrpSpPr>
        <p:grpSpPr>
          <a:xfrm>
            <a:off x="5128291" y="1799964"/>
            <a:ext cx="3224875" cy="3043885"/>
            <a:chOff x="0" y="0"/>
            <a:chExt cx="3296429" cy="3640455"/>
          </a:xfrm>
        </p:grpSpPr>
        <p:pic>
          <p:nvPicPr>
            <p:cNvPr id="9" name="Picture 8">
              <a:extLst>
                <a:ext uri="{FF2B5EF4-FFF2-40B4-BE49-F238E27FC236}">
                  <a16:creationId xmlns:a16="http://schemas.microsoft.com/office/drawing/2014/main" id="{7247B2A6-8B83-F64B-97A0-06154C53A6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4835" cy="3640455"/>
            </a:xfrm>
            <a:prstGeom prst="rect">
              <a:avLst/>
            </a:prstGeom>
            <a:noFill/>
            <a:ln>
              <a:noFill/>
            </a:ln>
          </p:spPr>
        </p:pic>
        <mc:AlternateContent xmlns:mc="http://schemas.openxmlformats.org/markup-compatibility/2006" xmlns:a14="http://schemas.microsoft.com/office/drawing/2010/main">
          <mc:Choice Requires="a14">
            <p:sp>
              <p:nvSpPr>
                <p:cNvPr id="10" name="Text Box 11">
                  <a:extLst>
                    <a:ext uri="{FF2B5EF4-FFF2-40B4-BE49-F238E27FC236}">
                      <a16:creationId xmlns:a16="http://schemas.microsoft.com/office/drawing/2014/main" id="{08167338-9270-224C-9DA2-86C05B374284}"/>
                    </a:ext>
                  </a:extLst>
                </p:cNvPr>
                <p:cNvSpPr txBox="1"/>
                <p:nvPr/>
              </p:nvSpPr>
              <p:spPr>
                <a:xfrm>
                  <a:off x="2653665" y="264728"/>
                  <a:ext cx="642764" cy="653415"/>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d>
                          <m:dPr>
                            <m:ctrlP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t>4</m:t>
                                </m:r>
                              </m:den>
                            </m:f>
                          </m:e>
                        </m:d>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10" name="Text Box 11">
                  <a:extLst>
                    <a:ext uri="{FF2B5EF4-FFF2-40B4-BE49-F238E27FC236}">
                      <a16:creationId xmlns:a16="http://schemas.microsoft.com/office/drawing/2014/main" id="{08167338-9270-224C-9DA2-86C05B374284}"/>
                    </a:ext>
                  </a:extLst>
                </p:cNvPr>
                <p:cNvSpPr txBox="1">
                  <a:spLocks noRot="1" noChangeAspect="1" noMove="1" noResize="1" noEditPoints="1" noAdjustHandles="1" noChangeArrowheads="1" noChangeShapeType="1" noTextEdit="1"/>
                </p:cNvSpPr>
                <p:nvPr/>
              </p:nvSpPr>
              <p:spPr>
                <a:xfrm>
                  <a:off x="2653665" y="264728"/>
                  <a:ext cx="642764" cy="653415"/>
                </a:xfrm>
                <a:prstGeom prst="rect">
                  <a:avLst/>
                </a:prstGeom>
                <a:blipFill>
                  <a:blip r:embed="rId6"/>
                  <a:stretch>
                    <a:fillRect r="-19608" b="-31818"/>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12">
                  <a:extLst>
                    <a:ext uri="{FF2B5EF4-FFF2-40B4-BE49-F238E27FC236}">
                      <a16:creationId xmlns:a16="http://schemas.microsoft.com/office/drawing/2014/main" id="{0D45A422-A30B-1B40-8071-9BE78E9EE441}"/>
                    </a:ext>
                  </a:extLst>
                </p:cNvPr>
                <p:cNvSpPr txBox="1"/>
                <p:nvPr/>
              </p:nvSpPr>
              <p:spPr>
                <a:xfrm>
                  <a:off x="1152924" y="2545079"/>
                  <a:ext cx="557530" cy="407115"/>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d>
                          <m:dPr>
                            <m:ctrlP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rgbClr val="4F81BD"/>
                                </a:solidFill>
                                <a:effectLst/>
                                <a:latin typeface="Cambria Math" panose="02040503050406030204" pitchFamily="18" charset="0"/>
                                <a:ea typeface="Calibri" panose="020F0502020204030204" pitchFamily="34" charset="0"/>
                                <a:cs typeface="Times New Roman" panose="02020603050405020304" pitchFamily="18" charset="0"/>
                              </a:rPr>
                              <m:t>−1,2</m:t>
                            </m:r>
                          </m:e>
                        </m:d>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11" name="Text Box 12">
                  <a:extLst>
                    <a:ext uri="{FF2B5EF4-FFF2-40B4-BE49-F238E27FC236}">
                      <a16:creationId xmlns:a16="http://schemas.microsoft.com/office/drawing/2014/main" id="{0D45A422-A30B-1B40-8071-9BE78E9EE441}"/>
                    </a:ext>
                  </a:extLst>
                </p:cNvPr>
                <p:cNvSpPr txBox="1">
                  <a:spLocks noRot="1" noChangeAspect="1" noMove="1" noResize="1" noEditPoints="1" noAdjustHandles="1" noChangeArrowheads="1" noChangeShapeType="1" noTextEdit="1"/>
                </p:cNvSpPr>
                <p:nvPr/>
              </p:nvSpPr>
              <p:spPr>
                <a:xfrm>
                  <a:off x="1152924" y="2545079"/>
                  <a:ext cx="557530" cy="407115"/>
                </a:xfrm>
                <a:prstGeom prst="rect">
                  <a:avLst/>
                </a:prstGeom>
                <a:blipFill>
                  <a:blip r:embed="rId7"/>
                  <a:stretch>
                    <a:fillRect r="-31818" b="-3571"/>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a:lstStyle/>
                <a:p>
                  <a:r>
                    <a:rPr lang="en-US">
                      <a:noFill/>
                    </a:rPr>
                    <a:t> </a:t>
                  </a:r>
                </a:p>
              </p:txBody>
            </p:sp>
          </mc:Fallback>
        </mc:AlternateContent>
      </p:grpSp>
    </p:spTree>
    <p:extLst>
      <p:ext uri="{BB962C8B-B14F-4D97-AF65-F5344CB8AC3E}">
        <p14:creationId xmlns:p14="http://schemas.microsoft.com/office/powerpoint/2010/main" val="3414192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1AAF6-7E2C-7B4B-8BCB-492DE1BCD197}"/>
              </a:ext>
            </a:extLst>
          </p:cNvPr>
          <p:cNvSpPr txBox="1"/>
          <p:nvPr/>
        </p:nvSpPr>
        <p:spPr>
          <a:xfrm>
            <a:off x="154459" y="420130"/>
            <a:ext cx="5455509" cy="830997"/>
          </a:xfrm>
          <a:prstGeom prst="rect">
            <a:avLst/>
          </a:prstGeom>
          <a:noFill/>
        </p:spPr>
        <p:txBody>
          <a:bodyPr wrap="square" rtlCol="0">
            <a:spAutoFit/>
          </a:bodyPr>
          <a:lstStyle/>
          <a:p>
            <a:r>
              <a:rPr lang="en-US" sz="2400" dirty="0"/>
              <a:t>1a)LINEAR  f(x).= 2x + 4</a:t>
            </a:r>
          </a:p>
          <a:p>
            <a:r>
              <a:rPr lang="en-US" sz="2400" dirty="0"/>
              <a:t>1c)EXPONENTIAL.   g(x) = 2(2)</a:t>
            </a:r>
            <a:r>
              <a:rPr lang="en-US" sz="2400" baseline="30000" dirty="0"/>
              <a:t>x</a:t>
            </a:r>
            <a:endParaRPr lang="en-US" sz="2400" dirty="0"/>
          </a:p>
        </p:txBody>
      </p:sp>
      <p:sp>
        <p:nvSpPr>
          <p:cNvPr id="3" name="TextBox 2">
            <a:extLst>
              <a:ext uri="{FF2B5EF4-FFF2-40B4-BE49-F238E27FC236}">
                <a16:creationId xmlns:a16="http://schemas.microsoft.com/office/drawing/2014/main" id="{0A028689-F1BB-FC4E-9ED2-ADE8398E3D5A}"/>
              </a:ext>
            </a:extLst>
          </p:cNvPr>
          <p:cNvSpPr txBox="1"/>
          <p:nvPr/>
        </p:nvSpPr>
        <p:spPr>
          <a:xfrm>
            <a:off x="160636" y="1408667"/>
            <a:ext cx="8686801" cy="1938992"/>
          </a:xfrm>
          <a:prstGeom prst="rect">
            <a:avLst/>
          </a:prstGeom>
          <a:noFill/>
        </p:spPr>
        <p:txBody>
          <a:bodyPr wrap="square" rtlCol="0">
            <a:spAutoFit/>
          </a:bodyPr>
          <a:lstStyle/>
          <a:p>
            <a:r>
              <a:rPr lang="en-US" sz="2000" dirty="0"/>
              <a:t>If you restrict the domains of these functions to the positive integers and 0, you get:</a:t>
            </a:r>
            <a:br>
              <a:rPr lang="en-US" sz="2000" dirty="0"/>
            </a:br>
            <a:r>
              <a:rPr lang="en-US" sz="2000" dirty="0"/>
              <a:t>An arithmetic sequence (a): </a:t>
            </a:r>
            <a:br>
              <a:rPr lang="en-US" sz="2000" dirty="0"/>
            </a:br>
            <a:r>
              <a:rPr lang="en-US" sz="2000" dirty="0"/>
              <a:t>A geometric sequence (c):</a:t>
            </a:r>
          </a:p>
          <a:p>
            <a:endParaRPr lang="en-US" sz="2000" dirty="0"/>
          </a:p>
          <a:p>
            <a:endParaRPr lang="en-US" sz="2000" dirty="0"/>
          </a:p>
        </p:txBody>
      </p:sp>
      <p:sp>
        <p:nvSpPr>
          <p:cNvPr id="4" name="TextBox 3">
            <a:extLst>
              <a:ext uri="{FF2B5EF4-FFF2-40B4-BE49-F238E27FC236}">
                <a16:creationId xmlns:a16="http://schemas.microsoft.com/office/drawing/2014/main" id="{DE8911CE-A8B9-8A46-9844-DF041CEA8BAF}"/>
              </a:ext>
            </a:extLst>
          </p:cNvPr>
          <p:cNvSpPr txBox="1"/>
          <p:nvPr/>
        </p:nvSpPr>
        <p:spPr>
          <a:xfrm>
            <a:off x="271846" y="3470985"/>
            <a:ext cx="8464379" cy="369332"/>
          </a:xfrm>
          <a:prstGeom prst="rect">
            <a:avLst/>
          </a:prstGeom>
          <a:noFill/>
        </p:spPr>
        <p:txBody>
          <a:bodyPr wrap="square" rtlCol="0">
            <a:spAutoFit/>
          </a:bodyPr>
          <a:lstStyle/>
          <a:p>
            <a:r>
              <a:rPr lang="en-US" dirty="0"/>
              <a:t>Write recursive formulas for these sequences</a:t>
            </a:r>
          </a:p>
        </p:txBody>
      </p:sp>
      <p:sp>
        <p:nvSpPr>
          <p:cNvPr id="5" name="TextBox 4">
            <a:extLst>
              <a:ext uri="{FF2B5EF4-FFF2-40B4-BE49-F238E27FC236}">
                <a16:creationId xmlns:a16="http://schemas.microsoft.com/office/drawing/2014/main" id="{4E322D29-B642-FB4E-8339-306462BA889D}"/>
              </a:ext>
            </a:extLst>
          </p:cNvPr>
          <p:cNvSpPr txBox="1"/>
          <p:nvPr/>
        </p:nvSpPr>
        <p:spPr>
          <a:xfrm>
            <a:off x="271845" y="5520600"/>
            <a:ext cx="8464379" cy="707886"/>
          </a:xfrm>
          <a:prstGeom prst="rect">
            <a:avLst/>
          </a:prstGeom>
          <a:noFill/>
        </p:spPr>
        <p:txBody>
          <a:bodyPr wrap="square" rtlCol="0">
            <a:spAutoFit/>
          </a:bodyPr>
          <a:lstStyle/>
          <a:p>
            <a:pPr algn="ctr"/>
            <a:r>
              <a:rPr lang="en-US" sz="2000" b="1" dirty="0">
                <a:solidFill>
                  <a:srgbClr val="FF0000"/>
                </a:solidFill>
              </a:rPr>
              <a:t>Summary: linear functions grow additively, while exponential functions grow multiplicatively.</a:t>
            </a:r>
          </a:p>
        </p:txBody>
      </p:sp>
    </p:spTree>
    <p:extLst>
      <p:ext uri="{BB962C8B-B14F-4D97-AF65-F5344CB8AC3E}">
        <p14:creationId xmlns:p14="http://schemas.microsoft.com/office/powerpoint/2010/main" val="41707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A060-4A0B-4749-8DF8-8A1EF59D2250}"/>
              </a:ext>
            </a:extLst>
          </p:cNvPr>
          <p:cNvSpPr>
            <a:spLocks noGrp="1"/>
          </p:cNvSpPr>
          <p:nvPr>
            <p:ph type="title"/>
          </p:nvPr>
        </p:nvSpPr>
        <p:spPr>
          <a:xfrm>
            <a:off x="49424" y="88555"/>
            <a:ext cx="8896867" cy="990600"/>
          </a:xfrm>
        </p:spPr>
        <p:txBody>
          <a:bodyPr/>
          <a:lstStyle/>
          <a:p>
            <a:r>
              <a:rPr lang="en-US" dirty="0"/>
              <a:t>Example 2</a:t>
            </a:r>
          </a:p>
        </p:txBody>
      </p:sp>
      <p:sp>
        <p:nvSpPr>
          <p:cNvPr id="3" name="Content Placeholder 2">
            <a:extLst>
              <a:ext uri="{FF2B5EF4-FFF2-40B4-BE49-F238E27FC236}">
                <a16:creationId xmlns:a16="http://schemas.microsoft.com/office/drawing/2014/main" id="{5175CF4B-30AE-6145-9A24-8DDF2EDF027F}"/>
              </a:ext>
            </a:extLst>
          </p:cNvPr>
          <p:cNvSpPr>
            <a:spLocks noGrp="1"/>
          </p:cNvSpPr>
          <p:nvPr>
            <p:ph idx="1"/>
          </p:nvPr>
        </p:nvSpPr>
        <p:spPr>
          <a:xfrm>
            <a:off x="111209" y="945287"/>
            <a:ext cx="8896867" cy="4071556"/>
          </a:xfrm>
        </p:spPr>
        <p:txBody>
          <a:bodyPr>
            <a:normAutofit lnSpcReduction="10000"/>
          </a:bodyPr>
          <a:lstStyle/>
          <a:p>
            <a:pPr marL="0" indent="0">
              <a:buNone/>
            </a:pPr>
            <a:r>
              <a:rPr lang="en-US" dirty="0"/>
              <a:t>A lab researcher records the growth of the population of a yeast colony and finds that the population doubles every hour.</a:t>
            </a:r>
          </a:p>
          <a:p>
            <a:pPr marL="0" indent="0">
              <a:buNone/>
            </a:pPr>
            <a:endParaRPr lang="en-US" dirty="0"/>
          </a:p>
          <a:p>
            <a:pPr marL="0" indent="0">
              <a:buNone/>
            </a:pPr>
            <a:r>
              <a:rPr lang="en-US" dirty="0"/>
              <a:t>	a. Complete the researcher’s table of data:</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b. What is the exponential function that models the 	growth of the colony’s population?</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BA9C6EB-124D-DD4B-8656-D15FF4452668}"/>
              </a:ext>
            </a:extLst>
          </p:cNvPr>
          <p:cNvPicPr>
            <a:picLocks noChangeAspect="1"/>
          </p:cNvPicPr>
          <p:nvPr/>
        </p:nvPicPr>
        <p:blipFill>
          <a:blip r:embed="rId2"/>
          <a:stretch>
            <a:fillRect/>
          </a:stretch>
        </p:blipFill>
        <p:spPr>
          <a:xfrm>
            <a:off x="959365" y="2506191"/>
            <a:ext cx="6731000" cy="1079500"/>
          </a:xfrm>
          <a:prstGeom prst="rect">
            <a:avLst/>
          </a:prstGeom>
        </p:spPr>
      </p:pic>
    </p:spTree>
    <p:extLst>
      <p:ext uri="{BB962C8B-B14F-4D97-AF65-F5344CB8AC3E}">
        <p14:creationId xmlns:p14="http://schemas.microsoft.com/office/powerpoint/2010/main" val="2161585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A060-4A0B-4749-8DF8-8A1EF59D2250}"/>
              </a:ext>
            </a:extLst>
          </p:cNvPr>
          <p:cNvSpPr>
            <a:spLocks noGrp="1"/>
          </p:cNvSpPr>
          <p:nvPr>
            <p:ph type="title"/>
          </p:nvPr>
        </p:nvSpPr>
        <p:spPr>
          <a:xfrm>
            <a:off x="49424" y="88555"/>
            <a:ext cx="8896867" cy="990600"/>
          </a:xfrm>
        </p:spPr>
        <p:txBody>
          <a:bodyPr/>
          <a:lstStyle/>
          <a:p>
            <a:r>
              <a:rPr lang="en-US" dirty="0"/>
              <a:t>Example 2, continued</a:t>
            </a:r>
          </a:p>
        </p:txBody>
      </p:sp>
      <p:sp>
        <p:nvSpPr>
          <p:cNvPr id="3" name="Content Placeholder 2">
            <a:extLst>
              <a:ext uri="{FF2B5EF4-FFF2-40B4-BE49-F238E27FC236}">
                <a16:creationId xmlns:a16="http://schemas.microsoft.com/office/drawing/2014/main" id="{5175CF4B-30AE-6145-9A24-8DDF2EDF027F}"/>
              </a:ext>
            </a:extLst>
          </p:cNvPr>
          <p:cNvSpPr>
            <a:spLocks noGrp="1"/>
          </p:cNvSpPr>
          <p:nvPr>
            <p:ph idx="1"/>
          </p:nvPr>
        </p:nvSpPr>
        <p:spPr>
          <a:xfrm>
            <a:off x="111209" y="945286"/>
            <a:ext cx="8896867" cy="5616152"/>
          </a:xfrm>
        </p:spPr>
        <p:txBody>
          <a:bodyPr>
            <a:normAutofit/>
          </a:bodyPr>
          <a:lstStyle/>
          <a:p>
            <a:pPr marL="0" indent="0">
              <a:buNone/>
            </a:pPr>
            <a:r>
              <a:rPr lang="en-US" dirty="0">
                <a:solidFill>
                  <a:srgbClr val="0070C0"/>
                </a:solidFill>
              </a:rPr>
              <a:t>P(t) = 5(2)</a:t>
            </a:r>
            <a:r>
              <a:rPr lang="en-US" baseline="30000" dirty="0">
                <a:solidFill>
                  <a:srgbClr val="0070C0"/>
                </a:solidFill>
              </a:rPr>
              <a:t>t</a:t>
            </a:r>
          </a:p>
          <a:p>
            <a:pPr marL="0" indent="0">
              <a:buNone/>
            </a:pPr>
            <a:r>
              <a:rPr lang="en-US" dirty="0"/>
              <a:t>c) Several hours into the study, the researcher looks at the data and wishes there were more frequent measurements.  Knowing that the colony doubles every hour, how can the researcher determine the population in half-hour increments? </a:t>
            </a:r>
          </a:p>
          <a:p>
            <a:pPr marL="0" indent="0">
              <a:buNone/>
            </a:pPr>
            <a:endParaRPr lang="en-US" dirty="0"/>
          </a:p>
          <a:p>
            <a:pPr marL="0" indent="0">
              <a:buNone/>
            </a:pPr>
            <a:endParaRPr lang="en-US" dirty="0"/>
          </a:p>
          <a:p>
            <a:pPr marL="0" indent="0">
              <a:buNone/>
            </a:pPr>
            <a:endParaRPr lang="en-US" dirty="0"/>
          </a:p>
          <a:p>
            <a:pPr marL="0" indent="0">
              <a:buNone/>
            </a:pPr>
            <a:r>
              <a:rPr lang="en-US" dirty="0"/>
              <a:t>d) Complete the new table that includes half-hour increments.</a:t>
            </a:r>
          </a:p>
          <a:p>
            <a:pPr marL="0" indent="0">
              <a:buNone/>
            </a:pPr>
            <a:endParaRPr lang="en-US" dirty="0"/>
          </a:p>
          <a:p>
            <a:pPr marL="0" indent="0">
              <a:buNone/>
            </a:pPr>
            <a:endParaRPr lang="en-US" dirty="0"/>
          </a:p>
          <a:p>
            <a:pPr marL="0" indent="0">
              <a:buNone/>
            </a:pPr>
            <a:endParaRPr lang="en-US" dirty="0"/>
          </a:p>
          <a:p>
            <a:pPr marL="0" indent="0">
              <a:buNone/>
            </a:pPr>
            <a:r>
              <a:rPr lang="en-US" dirty="0"/>
              <a:t>e) What if we wanted 20 minute increments?</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AD49A9E-521E-444E-82DA-54A839416D56}"/>
              </a:ext>
            </a:extLst>
          </p:cNvPr>
          <p:cNvPicPr>
            <a:picLocks noChangeAspect="1"/>
          </p:cNvPicPr>
          <p:nvPr/>
        </p:nvPicPr>
        <p:blipFill>
          <a:blip r:embed="rId2"/>
          <a:stretch>
            <a:fillRect/>
          </a:stretch>
        </p:blipFill>
        <p:spPr>
          <a:xfrm>
            <a:off x="1266566" y="4635500"/>
            <a:ext cx="6858000" cy="1079500"/>
          </a:xfrm>
          <a:prstGeom prst="rect">
            <a:avLst/>
          </a:prstGeom>
        </p:spPr>
      </p:pic>
    </p:spTree>
    <p:extLst>
      <p:ext uri="{BB962C8B-B14F-4D97-AF65-F5344CB8AC3E}">
        <p14:creationId xmlns:p14="http://schemas.microsoft.com/office/powerpoint/2010/main" val="633197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13</a:t>
            </a:r>
          </a:p>
          <a:p>
            <a:r>
              <a:rPr lang="en-US" dirty="0"/>
              <a:t>Classwork14 #1-2</a:t>
            </a:r>
          </a:p>
          <a:p>
            <a:r>
              <a:rPr lang="en-US" dirty="0"/>
              <a:t>Summary questions</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Study/review lessons 1-14</a:t>
            </a:r>
          </a:p>
          <a:p>
            <a:r>
              <a:rPr lang="en-US" dirty="0"/>
              <a:t>Notes sheet</a:t>
            </a:r>
          </a:p>
          <a:p>
            <a:r>
              <a:rPr lang="en-US" dirty="0"/>
              <a:t>Folder organize</a:t>
            </a:r>
          </a:p>
          <a:p>
            <a:r>
              <a:rPr lang="en-US" dirty="0"/>
              <a:t>Linear equation review</a:t>
            </a:r>
          </a:p>
          <a:p>
            <a:r>
              <a:rPr lang="en-US" dirty="0"/>
              <a:t>Exponents review</a:t>
            </a:r>
          </a:p>
          <a:p>
            <a:r>
              <a:rPr lang="en-US" dirty="0"/>
              <a:t>Slope practice</a:t>
            </a:r>
          </a:p>
          <a:p>
            <a:endParaRPr lang="en-US" dirty="0"/>
          </a:p>
        </p:txBody>
      </p:sp>
    </p:spTree>
    <p:extLst>
      <p:ext uri="{BB962C8B-B14F-4D97-AF65-F5344CB8AC3E}">
        <p14:creationId xmlns:p14="http://schemas.microsoft.com/office/powerpoint/2010/main" val="178412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Reflection Questions</a:t>
            </a:r>
          </a:p>
        </p:txBody>
      </p:sp>
      <p:sp>
        <p:nvSpPr>
          <p:cNvPr id="3" name="Content Placeholder 2"/>
          <p:cNvSpPr>
            <a:spLocks noGrp="1"/>
          </p:cNvSpPr>
          <p:nvPr>
            <p:ph idx="1"/>
          </p:nvPr>
        </p:nvSpPr>
        <p:spPr>
          <a:xfrm>
            <a:off x="193903" y="1011579"/>
            <a:ext cx="8727449" cy="5478543"/>
          </a:xfrm>
        </p:spPr>
        <p:txBody>
          <a:bodyPr>
            <a:normAutofit/>
          </a:bodyPr>
          <a:lstStyle/>
          <a:p>
            <a:pPr marL="0" lvl="0" indent="0">
              <a:buNone/>
            </a:pPr>
            <a:r>
              <a:rPr lang="en-US" dirty="0"/>
              <a:t>For triangular numbers, does T(50) make sense?</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r>
              <a:rPr lang="en-US" dirty="0"/>
              <a:t>Does T(280.3) make sense?</a:t>
            </a:r>
          </a:p>
          <a:p>
            <a:pPr marL="0" lvl="0" indent="0">
              <a:buNone/>
            </a:pPr>
            <a:endParaRPr lang="en-US" dirty="0"/>
          </a:p>
          <a:p>
            <a:pPr marL="0" lvl="0" indent="0">
              <a:buNone/>
            </a:pPr>
            <a:endParaRPr lang="en-US" dirty="0"/>
          </a:p>
          <a:p>
            <a:endParaRPr lang="en-US" dirty="0"/>
          </a:p>
        </p:txBody>
      </p:sp>
      <p:sp>
        <p:nvSpPr>
          <p:cNvPr id="4" name="TextBox 3"/>
          <p:cNvSpPr txBox="1"/>
          <p:nvPr/>
        </p:nvSpPr>
        <p:spPr>
          <a:xfrm>
            <a:off x="926845" y="1561659"/>
            <a:ext cx="7565315" cy="369332"/>
          </a:xfrm>
          <a:prstGeom prst="rect">
            <a:avLst/>
          </a:prstGeom>
          <a:noFill/>
        </p:spPr>
        <p:txBody>
          <a:bodyPr wrap="square" rtlCol="0">
            <a:spAutoFit/>
          </a:bodyPr>
          <a:lstStyle/>
          <a:p>
            <a:pPr marL="0" lvl="1"/>
            <a:r>
              <a:rPr lang="en-US" i="1" dirty="0">
                <a:solidFill>
                  <a:srgbClr val="3366FF"/>
                </a:solidFill>
              </a:rPr>
              <a:t>Yes! It’s the 50</a:t>
            </a:r>
            <a:r>
              <a:rPr lang="en-US" i="1" baseline="30000" dirty="0">
                <a:solidFill>
                  <a:srgbClr val="3366FF"/>
                </a:solidFill>
              </a:rPr>
              <a:t>th</a:t>
            </a:r>
            <a:r>
              <a:rPr lang="en-US" i="1" dirty="0">
                <a:solidFill>
                  <a:srgbClr val="3366FF"/>
                </a:solidFill>
              </a:rPr>
              <a:t> triangular number.</a:t>
            </a:r>
            <a:endParaRPr lang="en-US" dirty="0">
              <a:solidFill>
                <a:srgbClr val="3366FF"/>
              </a:solidFill>
            </a:endParaRPr>
          </a:p>
        </p:txBody>
      </p:sp>
      <p:sp>
        <p:nvSpPr>
          <p:cNvPr id="5" name="TextBox 4"/>
          <p:cNvSpPr txBox="1"/>
          <p:nvPr/>
        </p:nvSpPr>
        <p:spPr>
          <a:xfrm>
            <a:off x="944009" y="3706796"/>
            <a:ext cx="7363258" cy="646331"/>
          </a:xfrm>
          <a:prstGeom prst="rect">
            <a:avLst/>
          </a:prstGeom>
          <a:noFill/>
        </p:spPr>
        <p:txBody>
          <a:bodyPr wrap="square" rtlCol="0">
            <a:spAutoFit/>
          </a:bodyPr>
          <a:lstStyle/>
          <a:p>
            <a:pPr marL="0" lvl="1"/>
            <a:r>
              <a:rPr lang="en-US" i="1" dirty="0">
                <a:solidFill>
                  <a:srgbClr val="3366FF"/>
                </a:solidFill>
              </a:rPr>
              <a:t>Not really. Only if you allowed for decimal inputs rather than being a sequence of whole number inputs.</a:t>
            </a:r>
            <a:endParaRPr lang="en-US" dirty="0">
              <a:solidFill>
                <a:srgbClr val="3366FF"/>
              </a:solidFill>
            </a:endParaRPr>
          </a:p>
        </p:txBody>
      </p:sp>
    </p:spTree>
    <p:extLst>
      <p:ext uri="{BB962C8B-B14F-4D97-AF65-F5344CB8AC3E}">
        <p14:creationId xmlns:p14="http://schemas.microsoft.com/office/powerpoint/2010/main" val="32179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B1E4-8E01-6543-9E1C-898EED5C8F40}"/>
              </a:ext>
            </a:extLst>
          </p:cNvPr>
          <p:cNvSpPr>
            <a:spLocks noGrp="1"/>
          </p:cNvSpPr>
          <p:nvPr>
            <p:ph type="title"/>
          </p:nvPr>
        </p:nvSpPr>
        <p:spPr>
          <a:xfrm>
            <a:off x="86496" y="199766"/>
            <a:ext cx="8859796" cy="850558"/>
          </a:xfrm>
        </p:spPr>
        <p:txBody>
          <a:bodyPr/>
          <a:lstStyle/>
          <a:p>
            <a:r>
              <a:rPr lang="en-US" dirty="0"/>
              <a:t>Test Skills</a:t>
            </a:r>
          </a:p>
        </p:txBody>
      </p:sp>
      <p:sp>
        <p:nvSpPr>
          <p:cNvPr id="3" name="Content Placeholder 2">
            <a:extLst>
              <a:ext uri="{FF2B5EF4-FFF2-40B4-BE49-F238E27FC236}">
                <a16:creationId xmlns:a16="http://schemas.microsoft.com/office/drawing/2014/main" id="{44BF55C2-8F10-4D49-B25C-2434AE6512DF}"/>
              </a:ext>
            </a:extLst>
          </p:cNvPr>
          <p:cNvSpPr>
            <a:spLocks noGrp="1"/>
          </p:cNvSpPr>
          <p:nvPr>
            <p:ph idx="1"/>
          </p:nvPr>
        </p:nvSpPr>
        <p:spPr>
          <a:xfrm>
            <a:off x="86496" y="990600"/>
            <a:ext cx="8859796" cy="5667634"/>
          </a:xfrm>
        </p:spPr>
        <p:txBody>
          <a:bodyPr>
            <a:normAutofit fontScale="92500" lnSpcReduction="10000"/>
          </a:bodyPr>
          <a:lstStyle/>
          <a:p>
            <a:pPr marL="0" indent="0">
              <a:spcBef>
                <a:spcPts val="0"/>
              </a:spcBef>
              <a:buNone/>
            </a:pPr>
            <a:r>
              <a:rPr lang="en-US" dirty="0"/>
              <a:t>1b) Identify sequence as arithmetic or geometric and why</a:t>
            </a:r>
          </a:p>
          <a:p>
            <a:pPr marL="0" indent="0">
              <a:spcBef>
                <a:spcPts val="0"/>
              </a:spcBef>
              <a:buNone/>
            </a:pPr>
            <a:r>
              <a:rPr lang="en-US" dirty="0"/>
              <a:t>1c) Write explicit and recursive formula</a:t>
            </a:r>
          </a:p>
          <a:p>
            <a:pPr marL="0" indent="0">
              <a:spcBef>
                <a:spcPts val="0"/>
              </a:spcBef>
              <a:buNone/>
            </a:pPr>
            <a:r>
              <a:rPr lang="en-US" dirty="0"/>
              <a:t>1d-e) Use formula to predict</a:t>
            </a:r>
          </a:p>
          <a:p>
            <a:pPr marL="0" indent="0">
              <a:spcBef>
                <a:spcPts val="0"/>
              </a:spcBef>
              <a:buNone/>
            </a:pPr>
            <a:r>
              <a:rPr lang="en-US" dirty="0"/>
              <a:t> </a:t>
            </a:r>
          </a:p>
          <a:p>
            <a:pPr marL="0" indent="0">
              <a:spcBef>
                <a:spcPts val="0"/>
              </a:spcBef>
              <a:buNone/>
            </a:pPr>
            <a:r>
              <a:rPr lang="en-US" dirty="0"/>
              <a:t>2) Compare linear to exponential function using tables, graphs, and rate of change</a:t>
            </a:r>
          </a:p>
          <a:p>
            <a:pPr marL="0" indent="0">
              <a:spcBef>
                <a:spcPts val="0"/>
              </a:spcBef>
              <a:buNone/>
            </a:pPr>
            <a:r>
              <a:rPr lang="en-US" dirty="0"/>
              <a:t> </a:t>
            </a:r>
          </a:p>
          <a:p>
            <a:pPr marL="0" indent="0">
              <a:spcBef>
                <a:spcPts val="0"/>
              </a:spcBef>
              <a:buNone/>
            </a:pPr>
            <a:r>
              <a:rPr lang="en-US" dirty="0"/>
              <a:t>3b-c) Write and use a formula based on dot pattern</a:t>
            </a:r>
          </a:p>
          <a:p>
            <a:pPr marL="0" indent="0">
              <a:spcBef>
                <a:spcPts val="0"/>
              </a:spcBef>
              <a:buNone/>
            </a:pPr>
            <a:r>
              <a:rPr lang="en-US" dirty="0"/>
              <a:t>3d) Is it a function?</a:t>
            </a:r>
          </a:p>
          <a:p>
            <a:pPr marL="0" indent="0">
              <a:spcBef>
                <a:spcPts val="0"/>
              </a:spcBef>
              <a:buNone/>
            </a:pPr>
            <a:r>
              <a:rPr lang="en-US" dirty="0"/>
              <a:t> </a:t>
            </a:r>
          </a:p>
          <a:p>
            <a:pPr marL="0" indent="0">
              <a:spcBef>
                <a:spcPts val="0"/>
              </a:spcBef>
              <a:buNone/>
            </a:pPr>
            <a:r>
              <a:rPr lang="en-US" dirty="0"/>
              <a:t>4a-c) Function or not (given word problem)</a:t>
            </a:r>
          </a:p>
          <a:p>
            <a:pPr marL="0" indent="0">
              <a:spcBef>
                <a:spcPts val="0"/>
              </a:spcBef>
              <a:buNone/>
            </a:pPr>
            <a:r>
              <a:rPr lang="en-US" dirty="0"/>
              <a:t> </a:t>
            </a:r>
          </a:p>
          <a:p>
            <a:pPr marL="0" indent="0">
              <a:spcBef>
                <a:spcPts val="0"/>
              </a:spcBef>
              <a:buNone/>
            </a:pPr>
            <a:r>
              <a:rPr lang="en-US" dirty="0"/>
              <a:t>5a) y-intercept from graph; meaning in context</a:t>
            </a:r>
          </a:p>
          <a:p>
            <a:pPr marL="0" indent="0">
              <a:spcBef>
                <a:spcPts val="0"/>
              </a:spcBef>
              <a:buNone/>
            </a:pPr>
            <a:r>
              <a:rPr lang="en-US" dirty="0"/>
              <a:t>5b) Increasing/decreasing intervals</a:t>
            </a:r>
          </a:p>
          <a:p>
            <a:pPr marL="0" indent="0">
              <a:spcBef>
                <a:spcPts val="0"/>
              </a:spcBef>
              <a:buNone/>
            </a:pPr>
            <a:r>
              <a:rPr lang="en-US" dirty="0"/>
              <a:t>5c) Write linear function from two points</a:t>
            </a:r>
          </a:p>
          <a:p>
            <a:pPr marL="0" indent="0">
              <a:spcBef>
                <a:spcPts val="0"/>
              </a:spcBef>
              <a:buNone/>
            </a:pPr>
            <a:r>
              <a:rPr lang="en-US" dirty="0"/>
              <a:t>5d) Domain (in context)</a:t>
            </a:r>
          </a:p>
          <a:p>
            <a:pPr marL="0" indent="0">
              <a:spcBef>
                <a:spcPts val="0"/>
              </a:spcBef>
              <a:buNone/>
            </a:pPr>
            <a:r>
              <a:rPr lang="en-US" dirty="0"/>
              <a:t>5e) Sketch graph</a:t>
            </a:r>
          </a:p>
          <a:p>
            <a:pPr marL="0" indent="0">
              <a:spcBef>
                <a:spcPts val="0"/>
              </a:spcBef>
              <a:buNone/>
            </a:pPr>
            <a:r>
              <a:rPr lang="en-US" dirty="0"/>
              <a:t>5f) x-intercept; meaning in context</a:t>
            </a:r>
          </a:p>
          <a:p>
            <a:pPr marL="0" indent="0">
              <a:buNone/>
            </a:pPr>
            <a:endParaRPr lang="en-US" dirty="0"/>
          </a:p>
        </p:txBody>
      </p:sp>
    </p:spTree>
    <p:extLst>
      <p:ext uri="{BB962C8B-B14F-4D97-AF65-F5344CB8AC3E}">
        <p14:creationId xmlns:p14="http://schemas.microsoft.com/office/powerpoint/2010/main" val="235194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9</a:t>
            </a:r>
          </a:p>
        </p:txBody>
      </p:sp>
      <p:sp>
        <p:nvSpPr>
          <p:cNvPr id="3" name="Subtitle 2"/>
          <p:cNvSpPr>
            <a:spLocks noGrp="1"/>
          </p:cNvSpPr>
          <p:nvPr>
            <p:ph type="subTitle" idx="1"/>
          </p:nvPr>
        </p:nvSpPr>
        <p:spPr/>
        <p:txBody>
          <a:bodyPr/>
          <a:lstStyle/>
          <a:p>
            <a:r>
              <a:rPr lang="en-US" dirty="0"/>
              <a:t>Warm Up, intro, notes, examples, classwork</a:t>
            </a:r>
          </a:p>
        </p:txBody>
      </p:sp>
    </p:spTree>
    <p:extLst>
      <p:ext uri="{BB962C8B-B14F-4D97-AF65-F5344CB8AC3E}">
        <p14:creationId xmlns:p14="http://schemas.microsoft.com/office/powerpoint/2010/main" val="89230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20" y="115629"/>
            <a:ext cx="8229600" cy="990600"/>
          </a:xfrm>
        </p:spPr>
        <p:txBody>
          <a:bodyPr/>
          <a:lstStyle/>
          <a:p>
            <a:r>
              <a:rPr lang="en-US" dirty="0"/>
              <a:t>Warm Up/Intro</a:t>
            </a:r>
          </a:p>
        </p:txBody>
      </p:sp>
      <p:sp>
        <p:nvSpPr>
          <p:cNvPr id="4" name="TextBox 3"/>
          <p:cNvSpPr txBox="1"/>
          <p:nvPr/>
        </p:nvSpPr>
        <p:spPr>
          <a:xfrm>
            <a:off x="162920" y="917458"/>
            <a:ext cx="8813733" cy="1661993"/>
          </a:xfrm>
          <a:prstGeom prst="rect">
            <a:avLst/>
          </a:prstGeom>
          <a:noFill/>
        </p:spPr>
        <p:txBody>
          <a:bodyPr wrap="square" rtlCol="0">
            <a:spAutoFit/>
          </a:bodyPr>
          <a:lstStyle/>
          <a:p>
            <a:r>
              <a:rPr lang="en-US" sz="2400" dirty="0"/>
              <a:t>Match each animal to the correct word by drawing an arrow from the word to the picture… JUST DO IT!</a:t>
            </a:r>
          </a:p>
          <a:p>
            <a:pPr marL="0" lvl="1"/>
            <a:endParaRPr lang="en-US" dirty="0"/>
          </a:p>
          <a:p>
            <a:endParaRPr lang="en-US" dirty="0"/>
          </a:p>
          <a:p>
            <a:endParaRPr lang="en-US" dirty="0"/>
          </a:p>
        </p:txBody>
      </p:sp>
      <p:grpSp>
        <p:nvGrpSpPr>
          <p:cNvPr id="5" name="Group 4">
            <a:extLst>
              <a:ext uri="{FF2B5EF4-FFF2-40B4-BE49-F238E27FC236}">
                <a16:creationId xmlns:a16="http://schemas.microsoft.com/office/drawing/2014/main" id="{D3E9DD0C-E4AC-C24E-863E-3103C22216E2}"/>
              </a:ext>
            </a:extLst>
          </p:cNvPr>
          <p:cNvGrpSpPr/>
          <p:nvPr/>
        </p:nvGrpSpPr>
        <p:grpSpPr>
          <a:xfrm>
            <a:off x="667267" y="1978647"/>
            <a:ext cx="7861177" cy="2000225"/>
            <a:chOff x="-386248" y="0"/>
            <a:chExt cx="5357156" cy="1285336"/>
          </a:xfrm>
        </p:grpSpPr>
        <p:pic>
          <p:nvPicPr>
            <p:cNvPr id="6" name="Picture 5">
              <a:extLst>
                <a:ext uri="{FF2B5EF4-FFF2-40B4-BE49-F238E27FC236}">
                  <a16:creationId xmlns:a16="http://schemas.microsoft.com/office/drawing/2014/main" id="{12F3D295-31BF-C144-BA6A-C7A18846634B}"/>
                </a:ext>
              </a:extLst>
            </p:cNvPr>
            <p:cNvPicPr>
              <a:picLocks noChangeAspect="1"/>
            </p:cNvPicPr>
            <p:nvPr/>
          </p:nvPicPr>
          <p:blipFill rotWithShape="1">
            <a:blip r:embed="rId2">
              <a:extLst>
                <a:ext uri="{28A0092B-C50C-407E-A947-70E740481C1C}">
                  <a14:useLocalDpi xmlns:a14="http://schemas.microsoft.com/office/drawing/2010/main" val="0"/>
                </a:ext>
              </a:extLst>
            </a:blip>
            <a:srcRect l="20545" t="8176" b="68764"/>
            <a:stretch/>
          </p:blipFill>
          <p:spPr bwMode="auto">
            <a:xfrm>
              <a:off x="-386248" y="8626"/>
              <a:ext cx="4397265" cy="1276710"/>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7" name="Text Box 4">
              <a:extLst>
                <a:ext uri="{FF2B5EF4-FFF2-40B4-BE49-F238E27FC236}">
                  <a16:creationId xmlns:a16="http://schemas.microsoft.com/office/drawing/2014/main" id="{CE5EC917-597F-A740-9A1A-0521F2EC12D0}"/>
                </a:ext>
              </a:extLst>
            </p:cNvPr>
            <p:cNvSpPr txBox="1"/>
            <p:nvPr/>
          </p:nvSpPr>
          <p:spPr>
            <a:xfrm>
              <a:off x="3981300" y="0"/>
              <a:ext cx="989608" cy="1219200"/>
            </a:xfrm>
            <a:prstGeom prst="rect">
              <a:avLst/>
            </a:prstGeom>
            <a:no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5000"/>
                </a:lnSpc>
                <a:spcBef>
                  <a:spcPts val="600"/>
                </a:spcBef>
                <a:spcAft>
                  <a:spcPts val="600"/>
                </a:spcAft>
              </a:pPr>
              <a:r>
                <a:rPr lang="en-US" sz="2000" b="0" dirty="0">
                  <a:solidFill>
                    <a:srgbClr val="231F20"/>
                  </a:solidFill>
                  <a:effectLst/>
                  <a:latin typeface="Calibri" panose="020F0502020204030204" pitchFamily="34" charset="0"/>
                  <a:ea typeface="Myriad Pro"/>
                  <a:cs typeface="Myriad Pro"/>
                </a:rPr>
                <a:t>Elephant</a:t>
              </a:r>
              <a:endParaRPr lang="en-US" sz="2000" dirty="0">
                <a:solidFill>
                  <a:srgbClr val="231F20"/>
                </a:solidFill>
                <a:effectLst/>
                <a:latin typeface="Calibri" panose="020F0502020204030204" pitchFamily="34" charset="0"/>
                <a:ea typeface="Myriad Pro"/>
                <a:cs typeface="Myriad Pro"/>
              </a:endParaRPr>
            </a:p>
            <a:p>
              <a:pPr marL="0" marR="0">
                <a:lnSpc>
                  <a:spcPct val="105000"/>
                </a:lnSpc>
                <a:spcBef>
                  <a:spcPts val="600"/>
                </a:spcBef>
                <a:spcAft>
                  <a:spcPts val="600"/>
                </a:spcAft>
              </a:pPr>
              <a:r>
                <a:rPr lang="en-US" sz="2000" b="0" dirty="0">
                  <a:solidFill>
                    <a:srgbClr val="231F20"/>
                  </a:solidFill>
                  <a:effectLst/>
                  <a:latin typeface="Calibri" panose="020F0502020204030204" pitchFamily="34" charset="0"/>
                  <a:ea typeface="Myriad Pro"/>
                  <a:cs typeface="Myriad Pro"/>
                </a:rPr>
                <a:t>Camel</a:t>
              </a:r>
              <a:endParaRPr lang="en-US" sz="2000" dirty="0">
                <a:solidFill>
                  <a:srgbClr val="231F20"/>
                </a:solidFill>
                <a:effectLst/>
                <a:latin typeface="Calibri" panose="020F0502020204030204" pitchFamily="34" charset="0"/>
                <a:ea typeface="Myriad Pro"/>
                <a:cs typeface="Myriad Pro"/>
              </a:endParaRPr>
            </a:p>
            <a:p>
              <a:pPr marL="0" marR="0">
                <a:lnSpc>
                  <a:spcPct val="105000"/>
                </a:lnSpc>
                <a:spcBef>
                  <a:spcPts val="600"/>
                </a:spcBef>
                <a:spcAft>
                  <a:spcPts val="600"/>
                </a:spcAft>
              </a:pPr>
              <a:r>
                <a:rPr lang="en-US" sz="2000" b="0" dirty="0">
                  <a:solidFill>
                    <a:srgbClr val="231F20"/>
                  </a:solidFill>
                  <a:effectLst/>
                  <a:latin typeface="Calibri" panose="020F0502020204030204" pitchFamily="34" charset="0"/>
                  <a:ea typeface="Myriad Pro"/>
                  <a:cs typeface="Myriad Pro"/>
                </a:rPr>
                <a:t>Polar Bear</a:t>
              </a:r>
              <a:endParaRPr lang="en-US" sz="2000" dirty="0">
                <a:solidFill>
                  <a:srgbClr val="231F20"/>
                </a:solidFill>
                <a:effectLst/>
                <a:latin typeface="Calibri" panose="020F0502020204030204" pitchFamily="34" charset="0"/>
                <a:ea typeface="Myriad Pro"/>
                <a:cs typeface="Myriad Pro"/>
              </a:endParaRPr>
            </a:p>
            <a:p>
              <a:pPr marL="0" marR="0">
                <a:lnSpc>
                  <a:spcPct val="105000"/>
                </a:lnSpc>
                <a:spcBef>
                  <a:spcPts val="600"/>
                </a:spcBef>
                <a:spcAft>
                  <a:spcPts val="600"/>
                </a:spcAft>
              </a:pPr>
              <a:r>
                <a:rPr lang="en-US" sz="2000" b="0" dirty="0">
                  <a:solidFill>
                    <a:srgbClr val="231F20"/>
                  </a:solidFill>
                  <a:effectLst/>
                  <a:latin typeface="Calibri" panose="020F0502020204030204" pitchFamily="34" charset="0"/>
                  <a:ea typeface="Myriad Pro"/>
                  <a:cs typeface="Myriad Pro"/>
                </a:rPr>
                <a:t>Zebra</a:t>
              </a:r>
              <a:endParaRPr lang="en-US" sz="2000" dirty="0">
                <a:solidFill>
                  <a:srgbClr val="231F20"/>
                </a:solidFill>
                <a:effectLst/>
                <a:latin typeface="Calibri" panose="020F0502020204030204" pitchFamily="34" charset="0"/>
                <a:ea typeface="Myriad Pro"/>
                <a:cs typeface="Myriad Pro"/>
              </a:endParaRPr>
            </a:p>
          </p:txBody>
        </p:sp>
      </p:grpSp>
      <p:sp>
        <p:nvSpPr>
          <p:cNvPr id="2" name="TextBox 1">
            <a:extLst>
              <a:ext uri="{FF2B5EF4-FFF2-40B4-BE49-F238E27FC236}">
                <a16:creationId xmlns:a16="http://schemas.microsoft.com/office/drawing/2014/main" id="{C7F6FF6A-F8B0-CA4A-93FB-137A3AF67664}"/>
              </a:ext>
            </a:extLst>
          </p:cNvPr>
          <p:cNvSpPr txBox="1"/>
          <p:nvPr/>
        </p:nvSpPr>
        <p:spPr>
          <a:xfrm>
            <a:off x="321276" y="4448432"/>
            <a:ext cx="8655377" cy="2031325"/>
          </a:xfrm>
          <a:prstGeom prst="rect">
            <a:avLst/>
          </a:prstGeom>
          <a:noFill/>
        </p:spPr>
        <p:txBody>
          <a:bodyPr wrap="square" rtlCol="0">
            <a:spAutoFit/>
          </a:bodyPr>
          <a:lstStyle/>
          <a:p>
            <a:r>
              <a:rPr lang="en-US" dirty="0"/>
              <a:t>While you might have naturally matched the pictures with the words, there are certainly other ways to pair the pictures and words.  For example, match the pictures to the words left to right and top to bottom.  According to this method, the polar bear picture would be assigned to the word elephant.  </a:t>
            </a:r>
          </a:p>
          <a:p>
            <a:endParaRPr lang="en-US" dirty="0"/>
          </a:p>
          <a:p>
            <a:r>
              <a:rPr lang="en-US" dirty="0"/>
              <a:t>Could one animal be assigned to two words? What would that mean, does it make sense? </a:t>
            </a:r>
          </a:p>
        </p:txBody>
      </p:sp>
    </p:spTree>
    <p:extLst>
      <p:ext uri="{BB962C8B-B14F-4D97-AF65-F5344CB8AC3E}">
        <p14:creationId xmlns:p14="http://schemas.microsoft.com/office/powerpoint/2010/main" val="42482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20" y="115629"/>
            <a:ext cx="8229600" cy="990600"/>
          </a:xfrm>
        </p:spPr>
        <p:txBody>
          <a:bodyPr/>
          <a:lstStyle/>
          <a:p>
            <a:r>
              <a:rPr lang="en-US" dirty="0"/>
              <a:t>Intro continued</a:t>
            </a:r>
          </a:p>
        </p:txBody>
      </p:sp>
      <p:sp>
        <p:nvSpPr>
          <p:cNvPr id="4" name="TextBox 3"/>
          <p:cNvSpPr txBox="1"/>
          <p:nvPr/>
        </p:nvSpPr>
        <p:spPr>
          <a:xfrm>
            <a:off x="162920" y="917458"/>
            <a:ext cx="8813733" cy="1384995"/>
          </a:xfrm>
          <a:prstGeom prst="rect">
            <a:avLst/>
          </a:prstGeom>
          <a:noFill/>
        </p:spPr>
        <p:txBody>
          <a:bodyPr wrap="square" rtlCol="0">
            <a:spAutoFit/>
          </a:bodyPr>
          <a:lstStyle/>
          <a:p>
            <a:r>
              <a:rPr lang="en-US" sz="2400" dirty="0"/>
              <a:t>For each student, match him/her to his/her science teacher. Think about how you are organizing your work.</a:t>
            </a:r>
          </a:p>
          <a:p>
            <a:endParaRPr lang="en-US" dirty="0"/>
          </a:p>
          <a:p>
            <a:endParaRPr lang="en-US" dirty="0"/>
          </a:p>
        </p:txBody>
      </p:sp>
      <p:sp>
        <p:nvSpPr>
          <p:cNvPr id="8" name="TextBox 7">
            <a:extLst>
              <a:ext uri="{FF2B5EF4-FFF2-40B4-BE49-F238E27FC236}">
                <a16:creationId xmlns:a16="http://schemas.microsoft.com/office/drawing/2014/main" id="{480F19DC-212E-8A4F-BE39-7116FC1D07EE}"/>
              </a:ext>
            </a:extLst>
          </p:cNvPr>
          <p:cNvSpPr txBox="1"/>
          <p:nvPr/>
        </p:nvSpPr>
        <p:spPr>
          <a:xfrm>
            <a:off x="481913" y="1842503"/>
            <a:ext cx="1729946" cy="2031325"/>
          </a:xfrm>
          <a:prstGeom prst="rect">
            <a:avLst/>
          </a:prstGeom>
          <a:noFill/>
        </p:spPr>
        <p:txBody>
          <a:bodyPr wrap="square" rtlCol="0">
            <a:spAutoFit/>
          </a:bodyPr>
          <a:lstStyle/>
          <a:p>
            <a:r>
              <a:rPr lang="en-US" dirty="0"/>
              <a:t>Kimora</a:t>
            </a:r>
          </a:p>
          <a:p>
            <a:r>
              <a:rPr lang="en-US" dirty="0"/>
              <a:t>Josh</a:t>
            </a:r>
          </a:p>
          <a:p>
            <a:r>
              <a:rPr lang="en-US" dirty="0"/>
              <a:t>Emma</a:t>
            </a:r>
          </a:p>
          <a:p>
            <a:r>
              <a:rPr lang="en-US" dirty="0"/>
              <a:t>Zion</a:t>
            </a:r>
          </a:p>
          <a:p>
            <a:r>
              <a:rPr lang="en-US" dirty="0"/>
              <a:t>Grace</a:t>
            </a:r>
          </a:p>
          <a:p>
            <a:r>
              <a:rPr lang="en-US" dirty="0"/>
              <a:t>Madison</a:t>
            </a:r>
          </a:p>
          <a:p>
            <a:r>
              <a:rPr lang="en-US" dirty="0" err="1"/>
              <a:t>Mariya</a:t>
            </a:r>
            <a:endParaRPr lang="en-US" dirty="0"/>
          </a:p>
        </p:txBody>
      </p:sp>
      <p:sp>
        <p:nvSpPr>
          <p:cNvPr id="9" name="TextBox 8">
            <a:extLst>
              <a:ext uri="{FF2B5EF4-FFF2-40B4-BE49-F238E27FC236}">
                <a16:creationId xmlns:a16="http://schemas.microsoft.com/office/drawing/2014/main" id="{CCD3E118-AF4D-E84C-B88A-BBAD555F0138}"/>
              </a:ext>
            </a:extLst>
          </p:cNvPr>
          <p:cNvSpPr txBox="1"/>
          <p:nvPr/>
        </p:nvSpPr>
        <p:spPr>
          <a:xfrm>
            <a:off x="5449330" y="1842503"/>
            <a:ext cx="2842054" cy="1200329"/>
          </a:xfrm>
          <a:prstGeom prst="rect">
            <a:avLst/>
          </a:prstGeom>
          <a:noFill/>
        </p:spPr>
        <p:txBody>
          <a:bodyPr wrap="square" rtlCol="0">
            <a:spAutoFit/>
          </a:bodyPr>
          <a:lstStyle/>
          <a:p>
            <a:r>
              <a:rPr lang="en-US" dirty="0"/>
              <a:t>Ms. </a:t>
            </a:r>
            <a:r>
              <a:rPr lang="en-US" dirty="0" err="1"/>
              <a:t>Bovill</a:t>
            </a:r>
            <a:endParaRPr lang="en-US" dirty="0"/>
          </a:p>
          <a:p>
            <a:r>
              <a:rPr lang="en-US" dirty="0"/>
              <a:t>Mrs. Castillo</a:t>
            </a:r>
          </a:p>
          <a:p>
            <a:r>
              <a:rPr lang="en-US" dirty="0"/>
              <a:t>Mr. Gottlieb</a:t>
            </a:r>
          </a:p>
          <a:p>
            <a:r>
              <a:rPr lang="en-US" dirty="0"/>
              <a:t>Mr. </a:t>
            </a:r>
            <a:r>
              <a:rPr lang="en-US" dirty="0" err="1"/>
              <a:t>Graeff</a:t>
            </a:r>
            <a:endParaRPr lang="en-US" dirty="0"/>
          </a:p>
        </p:txBody>
      </p:sp>
      <p:sp>
        <p:nvSpPr>
          <p:cNvPr id="10" name="TextBox 9">
            <a:extLst>
              <a:ext uri="{FF2B5EF4-FFF2-40B4-BE49-F238E27FC236}">
                <a16:creationId xmlns:a16="http://schemas.microsoft.com/office/drawing/2014/main" id="{50762800-99DF-E742-9ABD-40B7767F68F2}"/>
              </a:ext>
            </a:extLst>
          </p:cNvPr>
          <p:cNvSpPr txBox="1"/>
          <p:nvPr/>
        </p:nvSpPr>
        <p:spPr>
          <a:xfrm>
            <a:off x="1964725" y="1908058"/>
            <a:ext cx="1729946" cy="1754326"/>
          </a:xfrm>
          <a:prstGeom prst="rect">
            <a:avLst/>
          </a:prstGeom>
          <a:noFill/>
        </p:spPr>
        <p:txBody>
          <a:bodyPr wrap="square" rtlCol="0">
            <a:spAutoFit/>
          </a:bodyPr>
          <a:lstStyle/>
          <a:p>
            <a:r>
              <a:rPr lang="en-US" dirty="0"/>
              <a:t>Evan</a:t>
            </a:r>
          </a:p>
          <a:p>
            <a:r>
              <a:rPr lang="en-US" dirty="0"/>
              <a:t>Allie</a:t>
            </a:r>
          </a:p>
          <a:p>
            <a:r>
              <a:rPr lang="en-US" dirty="0"/>
              <a:t>Jada</a:t>
            </a:r>
          </a:p>
          <a:p>
            <a:r>
              <a:rPr lang="en-US" dirty="0"/>
              <a:t>Kenya</a:t>
            </a:r>
          </a:p>
          <a:p>
            <a:r>
              <a:rPr lang="en-US" dirty="0"/>
              <a:t>EJ</a:t>
            </a:r>
          </a:p>
          <a:p>
            <a:r>
              <a:rPr lang="en-US" dirty="0" err="1"/>
              <a:t>Tenard</a:t>
            </a:r>
            <a:endParaRPr lang="en-US" dirty="0"/>
          </a:p>
        </p:txBody>
      </p:sp>
      <p:sp>
        <p:nvSpPr>
          <p:cNvPr id="11" name="TextBox 10">
            <a:extLst>
              <a:ext uri="{FF2B5EF4-FFF2-40B4-BE49-F238E27FC236}">
                <a16:creationId xmlns:a16="http://schemas.microsoft.com/office/drawing/2014/main" id="{136598AD-E6AF-AA46-9FC4-2D0C9504A032}"/>
              </a:ext>
            </a:extLst>
          </p:cNvPr>
          <p:cNvSpPr txBox="1"/>
          <p:nvPr/>
        </p:nvSpPr>
        <p:spPr>
          <a:xfrm>
            <a:off x="481913" y="4658497"/>
            <a:ext cx="8340811" cy="923330"/>
          </a:xfrm>
          <a:prstGeom prst="rect">
            <a:avLst/>
          </a:prstGeom>
          <a:noFill/>
        </p:spPr>
        <p:txBody>
          <a:bodyPr wrap="square" rtlCol="0">
            <a:spAutoFit/>
          </a:bodyPr>
          <a:lstStyle/>
          <a:p>
            <a:r>
              <a:rPr lang="en-US" dirty="0"/>
              <a:t>How does this relate to the warm up problem?</a:t>
            </a:r>
          </a:p>
          <a:p>
            <a:r>
              <a:rPr lang="en-US" dirty="0"/>
              <a:t>Did every student get assigned to a teacher?</a:t>
            </a:r>
          </a:p>
          <a:p>
            <a:r>
              <a:rPr lang="en-US" dirty="0"/>
              <a:t>Did every teacher have a student assigned?</a:t>
            </a:r>
          </a:p>
        </p:txBody>
      </p:sp>
    </p:spTree>
    <p:extLst>
      <p:ext uri="{BB962C8B-B14F-4D97-AF65-F5344CB8AC3E}">
        <p14:creationId xmlns:p14="http://schemas.microsoft.com/office/powerpoint/2010/main" val="37998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4073</TotalTime>
  <Words>3103</Words>
  <Application>Microsoft Macintosh PowerPoint</Application>
  <PresentationFormat>On-screen Show (4:3)</PresentationFormat>
  <Paragraphs>436</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Cambria Math</vt:lpstr>
      <vt:lpstr>Wingdings</vt:lpstr>
      <vt:lpstr>Clarity</vt:lpstr>
      <vt:lpstr>Lesson 8</vt:lpstr>
      <vt:lpstr>Warm Up</vt:lpstr>
      <vt:lpstr>Warm Up, continued</vt:lpstr>
      <vt:lpstr>Notes</vt:lpstr>
      <vt:lpstr>Workshop</vt:lpstr>
      <vt:lpstr>Reflection Questions</vt:lpstr>
      <vt:lpstr>Lesson 9</vt:lpstr>
      <vt:lpstr>Warm Up/Intro</vt:lpstr>
      <vt:lpstr>Intro continued</vt:lpstr>
      <vt:lpstr>Notes – Functions </vt:lpstr>
      <vt:lpstr>Example 1</vt:lpstr>
      <vt:lpstr>Example 2</vt:lpstr>
      <vt:lpstr>Example 3</vt:lpstr>
      <vt:lpstr>Example 4</vt:lpstr>
      <vt:lpstr>Workshop</vt:lpstr>
      <vt:lpstr>Lesson 10</vt:lpstr>
      <vt:lpstr>Warm Up/Entry Task</vt:lpstr>
      <vt:lpstr>Example</vt:lpstr>
      <vt:lpstr>Workshop</vt:lpstr>
      <vt:lpstr>Notes</vt:lpstr>
      <vt:lpstr>Lesson 11</vt:lpstr>
      <vt:lpstr>Entry Task: Read</vt:lpstr>
      <vt:lpstr>Example 1</vt:lpstr>
      <vt:lpstr>Example 1</vt:lpstr>
      <vt:lpstr>You Try</vt:lpstr>
      <vt:lpstr>PowerPoint Presentation</vt:lpstr>
      <vt:lpstr>You Try</vt:lpstr>
      <vt:lpstr>Example 3</vt:lpstr>
      <vt:lpstr>PowerPoint Presentation</vt:lpstr>
      <vt:lpstr>Notes - Graphs</vt:lpstr>
      <vt:lpstr>Example 4</vt:lpstr>
      <vt:lpstr>PowerPoint Presentation</vt:lpstr>
      <vt:lpstr>Workshop</vt:lpstr>
      <vt:lpstr>Lesson 12</vt:lpstr>
      <vt:lpstr>Entry - read</vt:lpstr>
      <vt:lpstr>Recall</vt:lpstr>
      <vt:lpstr>Example 1</vt:lpstr>
      <vt:lpstr>Example 2</vt:lpstr>
      <vt:lpstr>Example 2, continued</vt:lpstr>
      <vt:lpstr>Nested For-Next Loops</vt:lpstr>
      <vt:lpstr>Workshop</vt:lpstr>
      <vt:lpstr>Notes - Graphs</vt:lpstr>
      <vt:lpstr>Summary</vt:lpstr>
      <vt:lpstr>Lesson 13</vt:lpstr>
      <vt:lpstr>Intro</vt:lpstr>
      <vt:lpstr>PowerPoint Presentation</vt:lpstr>
      <vt:lpstr>TASK</vt:lpstr>
      <vt:lpstr>Possible Solution</vt:lpstr>
      <vt:lpstr>Notes</vt:lpstr>
      <vt:lpstr>Possible Solution- Annotated</vt:lpstr>
      <vt:lpstr>Workshop</vt:lpstr>
      <vt:lpstr>PowerPoint Presentation</vt:lpstr>
      <vt:lpstr>Lesson 14</vt:lpstr>
      <vt:lpstr>Entry Task/Example 1 - Linear</vt:lpstr>
      <vt:lpstr>Example 1 - exponential</vt:lpstr>
      <vt:lpstr>PowerPoint Presentation</vt:lpstr>
      <vt:lpstr>Example 2</vt:lpstr>
      <vt:lpstr>Example 2, continued</vt:lpstr>
      <vt:lpstr>Workshop</vt:lpstr>
      <vt:lpstr>Test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290</cp:revision>
  <dcterms:created xsi:type="dcterms:W3CDTF">2017-09-23T20:54:56Z</dcterms:created>
  <dcterms:modified xsi:type="dcterms:W3CDTF">2019-01-30T20:54:48Z</dcterms:modified>
</cp:coreProperties>
</file>