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69" r:id="rId2"/>
    <p:sldId id="323" r:id="rId3"/>
    <p:sldId id="274" r:id="rId4"/>
    <p:sldId id="270" r:id="rId5"/>
    <p:sldId id="277" r:id="rId6"/>
    <p:sldId id="328" r:id="rId7"/>
    <p:sldId id="395" r:id="rId8"/>
    <p:sldId id="360" r:id="rId9"/>
    <p:sldId id="278" r:id="rId10"/>
    <p:sldId id="288" r:id="rId11"/>
    <p:sldId id="340" r:id="rId12"/>
    <p:sldId id="292" r:id="rId13"/>
    <p:sldId id="293" r:id="rId14"/>
    <p:sldId id="345" r:id="rId15"/>
    <p:sldId id="389" r:id="rId16"/>
    <p:sldId id="295" r:id="rId17"/>
    <p:sldId id="39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67"/>
    <p:restoredTop sz="94671"/>
  </p:normalViewPr>
  <p:slideViewPr>
    <p:cSldViewPr snapToGrid="0" snapToObjects="1">
      <p:cViewPr varScale="1">
        <p:scale>
          <a:sx n="104" d="100"/>
          <a:sy n="104" d="100"/>
        </p:scale>
        <p:origin x="1584"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Monday, February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pPr/>
              <a:t>Monday, February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Monday, February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pPr/>
              <a:t>Monday, February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Monday, February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Monday, February 18,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Monday, February 18,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pPr/>
              <a:t>Monday, February 18,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Monday, February 18,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Monday, February 18,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Monday, February 18,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Monday, February 18,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demonstrations.wolfram.com/NewtonsLawOfCooli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Lesson 21</a:t>
            </a:r>
          </a:p>
        </p:txBody>
      </p:sp>
      <p:sp>
        <p:nvSpPr>
          <p:cNvPr id="3" name="Subtitle 2"/>
          <p:cNvSpPr>
            <a:spLocks noGrp="1"/>
          </p:cNvSpPr>
          <p:nvPr>
            <p:ph type="subTitle" idx="1"/>
          </p:nvPr>
        </p:nvSpPr>
        <p:spPr>
          <a:xfrm>
            <a:off x="685799" y="3505200"/>
            <a:ext cx="7677969" cy="1752600"/>
          </a:xfrm>
        </p:spPr>
        <p:txBody>
          <a:bodyPr/>
          <a:lstStyle/>
          <a:p>
            <a:r>
              <a:rPr lang="en-US" dirty="0"/>
              <a:t>Warm up, example, classwork</a:t>
            </a:r>
          </a:p>
        </p:txBody>
      </p:sp>
    </p:spTree>
    <p:extLst>
      <p:ext uri="{BB962C8B-B14F-4D97-AF65-F5344CB8AC3E}">
        <p14:creationId xmlns:p14="http://schemas.microsoft.com/office/powerpoint/2010/main" val="1600724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Lesson 22</a:t>
            </a:r>
          </a:p>
        </p:txBody>
      </p:sp>
      <p:sp>
        <p:nvSpPr>
          <p:cNvPr id="3" name="Subtitle 2"/>
          <p:cNvSpPr>
            <a:spLocks noGrp="1"/>
          </p:cNvSpPr>
          <p:nvPr>
            <p:ph type="subTitle" idx="1"/>
          </p:nvPr>
        </p:nvSpPr>
        <p:spPr/>
        <p:txBody>
          <a:bodyPr/>
          <a:lstStyle/>
          <a:p>
            <a:r>
              <a:rPr lang="en-US" dirty="0"/>
              <a:t>Opener, classwork</a:t>
            </a:r>
          </a:p>
        </p:txBody>
      </p:sp>
    </p:spTree>
    <p:extLst>
      <p:ext uri="{BB962C8B-B14F-4D97-AF65-F5344CB8AC3E}">
        <p14:creationId xmlns:p14="http://schemas.microsoft.com/office/powerpoint/2010/main" val="1969312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9C7F5-676E-9645-BEA0-A382BD6577EA}"/>
              </a:ext>
            </a:extLst>
          </p:cNvPr>
          <p:cNvSpPr>
            <a:spLocks noGrp="1"/>
          </p:cNvSpPr>
          <p:nvPr>
            <p:ph type="title"/>
          </p:nvPr>
        </p:nvSpPr>
        <p:spPr>
          <a:xfrm>
            <a:off x="148279" y="150339"/>
            <a:ext cx="8847440" cy="990600"/>
          </a:xfrm>
        </p:spPr>
        <p:txBody>
          <a:bodyPr/>
          <a:lstStyle/>
          <a:p>
            <a:r>
              <a:rPr lang="en-US" dirty="0"/>
              <a:t>Opening: Read</a:t>
            </a:r>
          </a:p>
        </p:txBody>
      </p:sp>
      <p:sp>
        <p:nvSpPr>
          <p:cNvPr id="3" name="Content Placeholder 2">
            <a:extLst>
              <a:ext uri="{FF2B5EF4-FFF2-40B4-BE49-F238E27FC236}">
                <a16:creationId xmlns:a16="http://schemas.microsoft.com/office/drawing/2014/main" id="{BA2E7CB9-1262-1E4E-9F80-D297A3EA5A59}"/>
              </a:ext>
            </a:extLst>
          </p:cNvPr>
          <p:cNvSpPr>
            <a:spLocks noGrp="1"/>
          </p:cNvSpPr>
          <p:nvPr>
            <p:ph idx="1"/>
          </p:nvPr>
        </p:nvSpPr>
        <p:spPr>
          <a:xfrm>
            <a:off x="148279" y="1019429"/>
            <a:ext cx="8847440" cy="5688232"/>
          </a:xfrm>
        </p:spPr>
        <p:txBody>
          <a:bodyPr>
            <a:normAutofit/>
          </a:bodyPr>
          <a:lstStyle/>
          <a:p>
            <a:pPr marL="0" indent="0">
              <a:lnSpc>
                <a:spcPct val="120000"/>
              </a:lnSpc>
              <a:buNone/>
            </a:pPr>
            <a:r>
              <a:rPr lang="en-US" dirty="0"/>
              <a:t>The lionfish is a fish that is native to the western Pacific Ocean.  The lionfish began appearing in the western Atlantic Ocean in 1985.  This is probably because people bought them as pets and then dumped them in waterways leading to the ocean.  Because it has no natural predators in this area, the number of lionfish grew very quickly and now has large populations throughout the Caribbean as well as along the eastern coastline of the United States and the Gulf of Mexico.  Lionfish have recently been spotted as far north as New York and Rhode Island.</a:t>
            </a:r>
          </a:p>
          <a:p>
            <a:pPr marL="0" indent="0">
              <a:lnSpc>
                <a:spcPct val="120000"/>
              </a:lnSpc>
              <a:buNone/>
            </a:pPr>
            <a:endParaRPr lang="en-US" sz="2900" i="1" dirty="0"/>
          </a:p>
        </p:txBody>
      </p:sp>
    </p:spTree>
    <p:extLst>
      <p:ext uri="{BB962C8B-B14F-4D97-AF65-F5344CB8AC3E}">
        <p14:creationId xmlns:p14="http://schemas.microsoft.com/office/powerpoint/2010/main" val="3044313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Workshop</a:t>
            </a:r>
          </a:p>
        </p:txBody>
      </p:sp>
      <p:sp>
        <p:nvSpPr>
          <p:cNvPr id="3" name="Text Placeholder 2"/>
          <p:cNvSpPr>
            <a:spLocks noGrp="1"/>
          </p:cNvSpPr>
          <p:nvPr>
            <p:ph type="body" idx="1"/>
          </p:nvPr>
        </p:nvSpPr>
        <p:spPr/>
        <p:txBody>
          <a:bodyPr>
            <a:noAutofit/>
          </a:bodyPr>
          <a:lstStyle/>
          <a:p>
            <a:r>
              <a:rPr lang="en-US" sz="3200" dirty="0"/>
              <a:t>Must Do</a:t>
            </a:r>
          </a:p>
        </p:txBody>
      </p:sp>
      <p:sp>
        <p:nvSpPr>
          <p:cNvPr id="4" name="Content Placeholder 3"/>
          <p:cNvSpPr>
            <a:spLocks noGrp="1"/>
          </p:cNvSpPr>
          <p:nvPr>
            <p:ph sz="half" idx="2"/>
          </p:nvPr>
        </p:nvSpPr>
        <p:spPr/>
        <p:txBody>
          <a:bodyPr/>
          <a:lstStyle/>
          <a:p>
            <a:r>
              <a:rPr lang="en-US" dirty="0"/>
              <a:t>Classwork22 #1-10</a:t>
            </a:r>
          </a:p>
          <a:p>
            <a:r>
              <a:rPr lang="en-US" dirty="0"/>
              <a:t>Reflection</a:t>
            </a:r>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a:t>May Do</a:t>
            </a:r>
          </a:p>
        </p:txBody>
      </p:sp>
      <p:sp>
        <p:nvSpPr>
          <p:cNvPr id="6" name="Content Placeholder 5"/>
          <p:cNvSpPr>
            <a:spLocks noGrp="1"/>
          </p:cNvSpPr>
          <p:nvPr>
            <p:ph sz="quarter" idx="4"/>
          </p:nvPr>
        </p:nvSpPr>
        <p:spPr/>
        <p:txBody>
          <a:bodyPr/>
          <a:lstStyle/>
          <a:p>
            <a:r>
              <a:rPr lang="en-US" dirty="0"/>
              <a:t>Khan Academy</a:t>
            </a:r>
          </a:p>
          <a:p>
            <a:r>
              <a:rPr lang="en-US" dirty="0"/>
              <a:t>Linear equation practice</a:t>
            </a:r>
          </a:p>
          <a:p>
            <a:r>
              <a:rPr lang="en-US" dirty="0"/>
              <a:t>Slope practice</a:t>
            </a:r>
          </a:p>
          <a:p>
            <a:r>
              <a:rPr lang="en-US" dirty="0"/>
              <a:t>Note sheet</a:t>
            </a:r>
          </a:p>
          <a:p>
            <a:r>
              <a:rPr lang="en-US" dirty="0"/>
              <a:t>Folder organize</a:t>
            </a:r>
          </a:p>
          <a:p>
            <a:r>
              <a:rPr lang="en-US" dirty="0"/>
              <a:t>Complete all </a:t>
            </a:r>
            <a:r>
              <a:rPr lang="en-US" dirty="0" err="1"/>
              <a:t>cw</a:t>
            </a:r>
            <a:r>
              <a:rPr lang="en-US" dirty="0"/>
              <a:t> and </a:t>
            </a:r>
            <a:r>
              <a:rPr lang="en-US" dirty="0" err="1"/>
              <a:t>hw</a:t>
            </a:r>
            <a:endParaRPr lang="en-US" dirty="0"/>
          </a:p>
          <a:p>
            <a:endParaRPr lang="en-US" dirty="0"/>
          </a:p>
          <a:p>
            <a:endParaRPr lang="en-US" dirty="0"/>
          </a:p>
        </p:txBody>
      </p:sp>
    </p:spTree>
    <p:extLst>
      <p:ext uri="{BB962C8B-B14F-4D97-AF65-F5344CB8AC3E}">
        <p14:creationId xmlns:p14="http://schemas.microsoft.com/office/powerpoint/2010/main" val="754505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Lesson 23</a:t>
            </a:r>
          </a:p>
        </p:txBody>
      </p:sp>
      <p:sp>
        <p:nvSpPr>
          <p:cNvPr id="3" name="Subtitle 2"/>
          <p:cNvSpPr>
            <a:spLocks noGrp="1"/>
          </p:cNvSpPr>
          <p:nvPr>
            <p:ph type="subTitle" idx="1"/>
          </p:nvPr>
        </p:nvSpPr>
        <p:spPr/>
        <p:txBody>
          <a:bodyPr/>
          <a:lstStyle/>
          <a:p>
            <a:r>
              <a:rPr lang="en-US" dirty="0"/>
              <a:t>Warm up, example/classwork, notes</a:t>
            </a:r>
          </a:p>
        </p:txBody>
      </p:sp>
    </p:spTree>
    <p:extLst>
      <p:ext uri="{BB962C8B-B14F-4D97-AF65-F5344CB8AC3E}">
        <p14:creationId xmlns:p14="http://schemas.microsoft.com/office/powerpoint/2010/main" val="2912088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B244F-FF7C-6D46-968D-56938274B90E}"/>
              </a:ext>
            </a:extLst>
          </p:cNvPr>
          <p:cNvSpPr>
            <a:spLocks noGrp="1"/>
          </p:cNvSpPr>
          <p:nvPr>
            <p:ph type="title"/>
          </p:nvPr>
        </p:nvSpPr>
        <p:spPr>
          <a:xfrm>
            <a:off x="61780" y="51483"/>
            <a:ext cx="8686804" cy="990600"/>
          </a:xfrm>
        </p:spPr>
        <p:txBody>
          <a:bodyPr/>
          <a:lstStyle/>
          <a:p>
            <a:r>
              <a:rPr lang="en-US" dirty="0"/>
              <a:t>Entry Task</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DE339EF-A118-9840-B558-9821C06708D6}"/>
                  </a:ext>
                </a:extLst>
              </p:cNvPr>
              <p:cNvSpPr>
                <a:spLocks noGrp="1"/>
              </p:cNvSpPr>
              <p:nvPr>
                <p:ph idx="1"/>
              </p:nvPr>
            </p:nvSpPr>
            <p:spPr>
              <a:xfrm>
                <a:off x="61780" y="803188"/>
                <a:ext cx="9082220" cy="6054811"/>
              </a:xfrm>
            </p:spPr>
            <p:txBody>
              <a:bodyPr>
                <a:normAutofit fontScale="77500" lnSpcReduction="20000"/>
              </a:bodyPr>
              <a:lstStyle/>
              <a:p>
                <a:pPr marL="0" indent="0">
                  <a:buNone/>
                </a:pPr>
                <a:r>
                  <a:rPr lang="en-US" dirty="0"/>
                  <a:t>A detective is called to the scene of a crime where a dead body has just been found.  He arrives at the scene and measures the temperature of the dead body at 9:30 p.m.  After investigating the scene, he declares that the person died </a:t>
                </a:r>
                <a14:m>
                  <m:oMath xmlns:m="http://schemas.openxmlformats.org/officeDocument/2006/math">
                    <m:r>
                      <a:rPr lang="en-US" i="1">
                        <a:latin typeface="Cambria Math" panose="02040503050406030204" pitchFamily="18" charset="0"/>
                      </a:rPr>
                      <m:t>10</m:t>
                    </m:r>
                  </m:oMath>
                </a14:m>
                <a:r>
                  <a:rPr lang="en-US" dirty="0"/>
                  <a:t> hours prior, at approximately 11:30 a.m.  A crime scene investigator arrives a little later and declares that the detective is wrong.  She says that the person died at approximately 6:00 a.m., </a:t>
                </a:r>
                <a14:m>
                  <m:oMath xmlns:m="http://schemas.openxmlformats.org/officeDocument/2006/math">
                    <m:r>
                      <a:rPr lang="en-US" i="1">
                        <a:latin typeface="Cambria Math" panose="02040503050406030204" pitchFamily="18" charset="0"/>
                      </a:rPr>
                      <m:t>15.5</m:t>
                    </m:r>
                  </m:oMath>
                </a14:m>
                <a:r>
                  <a:rPr lang="en-US" dirty="0"/>
                  <a:t> hours prior to the measurement of the body temperature.  She claims she can prove it by using Newton’s law of cooling:</a:t>
                </a:r>
              </a:p>
              <a:p>
                <a:pPr marL="0" indent="0" algn="ctr">
                  <a:buNone/>
                </a:pPr>
                <a14:m>
                  <m:oMath xmlns:m="http://schemas.openxmlformats.org/officeDocument/2006/math">
                    <m:r>
                      <a:rPr lang="en-US" sz="4000" b="0" i="1" smtClean="0">
                        <a:latin typeface="Cambria Math" panose="02040503050406030204" pitchFamily="18" charset="0"/>
                      </a:rPr>
                      <m:t>𝑇</m:t>
                    </m:r>
                    <m:d>
                      <m:dPr>
                        <m:ctrlPr>
                          <a:rPr lang="en-US" sz="4000" b="0" i="1" smtClean="0">
                            <a:latin typeface="Cambria Math" panose="02040503050406030204" pitchFamily="18" charset="0"/>
                          </a:rPr>
                        </m:ctrlPr>
                      </m:dPr>
                      <m:e>
                        <m:r>
                          <a:rPr lang="en-US" sz="4000" b="0" i="1" smtClean="0">
                            <a:latin typeface="Cambria Math" panose="02040503050406030204" pitchFamily="18" charset="0"/>
                          </a:rPr>
                          <m:t>𝑡</m:t>
                        </m:r>
                      </m:e>
                    </m:d>
                    <m:r>
                      <a:rPr lang="en-US" sz="4000" b="0" i="1" smtClean="0">
                        <a:latin typeface="Cambria Math" panose="02040503050406030204" pitchFamily="18" charset="0"/>
                      </a:rPr>
                      <m:t>=</m:t>
                    </m:r>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𝑇</m:t>
                        </m:r>
                      </m:e>
                      <m:sub>
                        <m:r>
                          <a:rPr lang="en-US" sz="4000" b="0" i="1" smtClean="0">
                            <a:latin typeface="Cambria Math" panose="02040503050406030204" pitchFamily="18" charset="0"/>
                          </a:rPr>
                          <m:t>𝑎</m:t>
                        </m:r>
                      </m:sub>
                    </m:sSub>
                    <m:r>
                      <a:rPr lang="en-US" sz="4000" b="0" i="1" smtClean="0">
                        <a:latin typeface="Cambria Math" panose="02040503050406030204" pitchFamily="18" charset="0"/>
                      </a:rPr>
                      <m:t>+(</m:t>
                    </m:r>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𝑇</m:t>
                        </m:r>
                      </m:e>
                      <m:sub>
                        <m:r>
                          <a:rPr lang="en-US" sz="4000" b="0" i="1" smtClean="0">
                            <a:latin typeface="Cambria Math" panose="02040503050406030204" pitchFamily="18" charset="0"/>
                          </a:rPr>
                          <m:t>0</m:t>
                        </m:r>
                      </m:sub>
                    </m:sSub>
                    <m:r>
                      <a:rPr lang="en-US" sz="4000" b="0" i="1" smtClean="0">
                        <a:latin typeface="Cambria Math" panose="02040503050406030204" pitchFamily="18" charset="0"/>
                      </a:rPr>
                      <m:t>−</m:t>
                    </m:r>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𝑇</m:t>
                        </m:r>
                      </m:e>
                      <m:sub>
                        <m:r>
                          <a:rPr lang="en-US" sz="4000" b="0" i="1" smtClean="0">
                            <a:latin typeface="Cambria Math" panose="02040503050406030204" pitchFamily="18" charset="0"/>
                          </a:rPr>
                          <m:t>𝑎</m:t>
                        </m:r>
                      </m:sub>
                    </m:sSub>
                    <m:r>
                      <a:rPr lang="en-US" sz="4000" b="0" i="1" smtClean="0">
                        <a:latin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m:t>
                    </m:r>
                    <m:sSup>
                      <m:sSupPr>
                        <m:ctrlPr>
                          <a:rPr lang="en-US" sz="4000" b="0" i="1" smtClean="0">
                            <a:latin typeface="Cambria Math" panose="02040503050406030204" pitchFamily="18" charset="0"/>
                            <a:ea typeface="Cambria Math" panose="02040503050406030204" pitchFamily="18" charset="0"/>
                          </a:rPr>
                        </m:ctrlPr>
                      </m:sSupPr>
                      <m:e>
                        <m:r>
                          <a:rPr lang="en-US" sz="4000" b="0" i="1" smtClean="0">
                            <a:latin typeface="Cambria Math" panose="02040503050406030204" pitchFamily="18" charset="0"/>
                            <a:ea typeface="Cambria Math" panose="02040503050406030204" pitchFamily="18" charset="0"/>
                          </a:rPr>
                          <m:t>2.718</m:t>
                        </m:r>
                      </m:e>
                      <m:sup>
                        <m:r>
                          <a:rPr lang="en-US" sz="4000" b="0" i="1" smtClean="0">
                            <a:latin typeface="Cambria Math" panose="02040503050406030204" pitchFamily="18" charset="0"/>
                            <a:ea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𝑘𝑡</m:t>
                        </m:r>
                      </m:sup>
                    </m:sSup>
                  </m:oMath>
                </a14:m>
                <a:r>
                  <a:rPr lang="en-US" dirty="0"/>
                  <a:t>, where:</a:t>
                </a:r>
              </a:p>
              <a:p>
                <a14:m>
                  <m:oMath xmlns:m="http://schemas.openxmlformats.org/officeDocument/2006/math">
                    <m:r>
                      <a:rPr lang="en-US" i="1">
                        <a:latin typeface="Cambria Math" panose="02040503050406030204" pitchFamily="18" charset="0"/>
                      </a:rPr>
                      <m:t>𝑇</m:t>
                    </m:r>
                    <m:r>
                      <a:rPr lang="en-US" i="1">
                        <a:latin typeface="Cambria Math" panose="02040503050406030204" pitchFamily="18" charset="0"/>
                      </a:rPr>
                      <m:t>(</m:t>
                    </m:r>
                    <m:r>
                      <a:rPr lang="en-US" i="1">
                        <a:latin typeface="Cambria Math" panose="02040503050406030204" pitchFamily="18" charset="0"/>
                      </a:rPr>
                      <m:t>𝑡</m:t>
                    </m:r>
                    <m:r>
                      <a:rPr lang="en-US" i="1">
                        <a:latin typeface="Cambria Math" panose="02040503050406030204" pitchFamily="18" charset="0"/>
                      </a:rPr>
                      <m:t>)</m:t>
                    </m:r>
                  </m:oMath>
                </a14:m>
                <a:r>
                  <a:rPr lang="en-US" dirty="0"/>
                  <a:t> is the temperature of the object after </a:t>
                </a:r>
                <a14:m>
                  <m:oMath xmlns:m="http://schemas.openxmlformats.org/officeDocument/2006/math">
                    <m:r>
                      <a:rPr lang="en-US" i="1">
                        <a:latin typeface="Cambria Math" panose="02040503050406030204" pitchFamily="18" charset="0"/>
                      </a:rPr>
                      <m:t>𝑡</m:t>
                    </m:r>
                  </m:oMath>
                </a14:m>
                <a:r>
                  <a:rPr lang="en-US" dirty="0"/>
                  <a:t> hours has elapsed,</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baseline="-25000">
                            <a:latin typeface="Cambria Math" panose="02040503050406030204" pitchFamily="18" charset="0"/>
                          </a:rPr>
                          <m:t>𝑎</m:t>
                        </m:r>
                      </m:sub>
                    </m:sSub>
                  </m:oMath>
                </a14:m>
                <a:r>
                  <a:rPr lang="en-US" dirty="0"/>
                  <a:t> is the temperature of the surroundings</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baseline="-25000">
                            <a:latin typeface="Cambria Math" panose="02040503050406030204" pitchFamily="18" charset="0"/>
                          </a:rPr>
                          <m:t>0</m:t>
                        </m:r>
                      </m:sub>
                    </m:sSub>
                  </m:oMath>
                </a14:m>
                <a:r>
                  <a:rPr lang="en-US" dirty="0"/>
                  <a:t> is the initial temperature of the object, and</a:t>
                </a:r>
              </a:p>
              <a:p>
                <a14:m>
                  <m:oMath xmlns:m="http://schemas.openxmlformats.org/officeDocument/2006/math">
                    <m:r>
                      <a:rPr lang="en-US" i="1">
                        <a:latin typeface="Cambria Math" panose="02040503050406030204" pitchFamily="18" charset="0"/>
                      </a:rPr>
                      <m:t>𝑘</m:t>
                    </m:r>
                  </m:oMath>
                </a14:m>
                <a:r>
                  <a:rPr lang="en-US" dirty="0"/>
                  <a:t> is the decay constant.</a:t>
                </a:r>
              </a:p>
              <a:p>
                <a:pPr marL="0" indent="0">
                  <a:buNone/>
                </a:pPr>
                <a:endParaRPr lang="en-US" dirty="0"/>
              </a:p>
              <a:p>
                <a:pPr marL="0" indent="0">
                  <a:buNone/>
                </a:pPr>
                <a:r>
                  <a:rPr lang="en-US" dirty="0"/>
                  <a:t>Using the data collected at the scene (and a calc.), decide who is correct:  the detective or the crime scene investigator.</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𝑎</m:t>
                        </m:r>
                      </m:sub>
                    </m:sSub>
                    <m:r>
                      <a:rPr lang="en-US">
                        <a:latin typeface="Cambria Math" panose="02040503050406030204" pitchFamily="18" charset="0"/>
                      </a:rPr>
                      <m:t>=68°</m:t>
                    </m:r>
                    <m:r>
                      <m:rPr>
                        <m:sty m:val="p"/>
                      </m:rPr>
                      <a:rPr lang="en-US">
                        <a:latin typeface="Cambria Math" panose="02040503050406030204" pitchFamily="18" charset="0"/>
                      </a:rPr>
                      <m:t>F</m:t>
                    </m:r>
                  </m:oMath>
                </a14:m>
                <a:r>
                  <a:rPr lang="en-US" dirty="0"/>
                  <a:t> (the temperature of the room)</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a:latin typeface="Cambria Math" panose="02040503050406030204" pitchFamily="18" charset="0"/>
                          </a:rPr>
                          <m:t>0</m:t>
                        </m:r>
                      </m:sub>
                    </m:sSub>
                    <m:r>
                      <a:rPr lang="en-US">
                        <a:latin typeface="Cambria Math" panose="02040503050406030204" pitchFamily="18" charset="0"/>
                      </a:rPr>
                      <m:t>=98.6°</m:t>
                    </m:r>
                    <m:r>
                      <m:rPr>
                        <m:sty m:val="p"/>
                      </m:rPr>
                      <a:rPr lang="en-US">
                        <a:latin typeface="Cambria Math" panose="02040503050406030204" pitchFamily="18" charset="0"/>
                      </a:rPr>
                      <m:t>F</m:t>
                    </m:r>
                  </m:oMath>
                </a14:m>
                <a:r>
                  <a:rPr lang="en-US" dirty="0"/>
                  <a:t> (the initial temperature of the body)</a:t>
                </a:r>
              </a:p>
              <a:p>
                <a14:m>
                  <m:oMath xmlns:m="http://schemas.openxmlformats.org/officeDocument/2006/math">
                    <m:r>
                      <a:rPr lang="en-US" i="1">
                        <a:latin typeface="Cambria Math" panose="02040503050406030204" pitchFamily="18" charset="0"/>
                      </a:rPr>
                      <m:t>𝑘</m:t>
                    </m:r>
                    <m:r>
                      <a:rPr lang="en-US">
                        <a:latin typeface="Cambria Math" panose="02040503050406030204" pitchFamily="18" charset="0"/>
                      </a:rPr>
                      <m:t>=0.1335</m:t>
                    </m:r>
                  </m:oMath>
                </a14:m>
                <a:r>
                  <a:rPr lang="en-US" dirty="0"/>
                  <a:t> (</a:t>
                </a:r>
                <a14:m>
                  <m:oMath xmlns:m="http://schemas.openxmlformats.org/officeDocument/2006/math">
                    <m:r>
                      <a:rPr lang="en-US">
                        <a:latin typeface="Cambria Math" panose="02040503050406030204" pitchFamily="18" charset="0"/>
                      </a:rPr>
                      <m:t>13.35%</m:t>
                    </m:r>
                  </m:oMath>
                </a14:m>
                <a:r>
                  <a:rPr lang="en-US" dirty="0"/>
                  <a:t> per hour―calculated by the investigator from the data collected)</a:t>
                </a:r>
              </a:p>
              <a:p>
                <a:r>
                  <a:rPr lang="en-US" dirty="0"/>
                  <a:t>The temperature of the body at 9:30 p.m. is </a:t>
                </a:r>
                <a14:m>
                  <m:oMath xmlns:m="http://schemas.openxmlformats.org/officeDocument/2006/math">
                    <m:r>
                      <a:rPr lang="en-US">
                        <a:latin typeface="Cambria Math" panose="02040503050406030204" pitchFamily="18" charset="0"/>
                      </a:rPr>
                      <m:t>72°</m:t>
                    </m:r>
                    <m:r>
                      <m:rPr>
                        <m:sty m:val="p"/>
                      </m:rPr>
                      <a:rPr lang="en-US">
                        <a:latin typeface="Cambria Math" panose="02040503050406030204" pitchFamily="18" charset="0"/>
                      </a:rPr>
                      <m:t>F</m:t>
                    </m:r>
                  </m:oMath>
                </a14:m>
                <a:r>
                  <a:rPr lang="en-US" dirty="0"/>
                  <a:t>.</a:t>
                </a:r>
              </a:p>
            </p:txBody>
          </p:sp>
        </mc:Choice>
        <mc:Fallback xmlns="">
          <p:sp>
            <p:nvSpPr>
              <p:cNvPr id="3" name="Content Placeholder 2">
                <a:extLst>
                  <a:ext uri="{FF2B5EF4-FFF2-40B4-BE49-F238E27FC236}">
                    <a16:creationId xmlns:a16="http://schemas.microsoft.com/office/drawing/2014/main" id="{9DE339EF-A118-9840-B558-9821C06708D6}"/>
                  </a:ext>
                </a:extLst>
              </p:cNvPr>
              <p:cNvSpPr>
                <a:spLocks noGrp="1" noRot="1" noChangeAspect="1" noMove="1" noResize="1" noEditPoints="1" noAdjustHandles="1" noChangeArrowheads="1" noChangeShapeType="1" noTextEdit="1"/>
              </p:cNvSpPr>
              <p:nvPr>
                <p:ph idx="1"/>
              </p:nvPr>
            </p:nvSpPr>
            <p:spPr>
              <a:xfrm>
                <a:off x="61780" y="803188"/>
                <a:ext cx="9082220" cy="6054811"/>
              </a:xfrm>
              <a:blipFill>
                <a:blip r:embed="rId2"/>
                <a:stretch>
                  <a:fillRect l="-559" t="-1255" r="-279"/>
                </a:stretch>
              </a:blipFill>
            </p:spPr>
            <p:txBody>
              <a:bodyPr/>
              <a:lstStyle/>
              <a:p>
                <a:r>
                  <a:rPr lang="en-US">
                    <a:noFill/>
                  </a:rPr>
                  <a:t> </a:t>
                </a:r>
              </a:p>
            </p:txBody>
          </p:sp>
        </mc:Fallback>
      </mc:AlternateContent>
    </p:spTree>
    <p:extLst>
      <p:ext uri="{BB962C8B-B14F-4D97-AF65-F5344CB8AC3E}">
        <p14:creationId xmlns:p14="http://schemas.microsoft.com/office/powerpoint/2010/main" val="4089018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B244F-FF7C-6D46-968D-56938274B90E}"/>
              </a:ext>
            </a:extLst>
          </p:cNvPr>
          <p:cNvSpPr>
            <a:spLocks noGrp="1"/>
          </p:cNvSpPr>
          <p:nvPr>
            <p:ph type="title"/>
          </p:nvPr>
        </p:nvSpPr>
        <p:spPr>
          <a:xfrm>
            <a:off x="61780" y="113266"/>
            <a:ext cx="9082220" cy="990600"/>
          </a:xfrm>
        </p:spPr>
        <p:txBody>
          <a:bodyPr/>
          <a:lstStyle/>
          <a:p>
            <a:r>
              <a:rPr lang="en-US" dirty="0"/>
              <a:t>Example</a:t>
            </a:r>
          </a:p>
        </p:txBody>
      </p:sp>
      <p:sp>
        <p:nvSpPr>
          <p:cNvPr id="3" name="Content Placeholder 2">
            <a:extLst>
              <a:ext uri="{FF2B5EF4-FFF2-40B4-BE49-F238E27FC236}">
                <a16:creationId xmlns:a16="http://schemas.microsoft.com/office/drawing/2014/main" id="{9DE339EF-A118-9840-B558-9821C06708D6}"/>
              </a:ext>
            </a:extLst>
          </p:cNvPr>
          <p:cNvSpPr>
            <a:spLocks noGrp="1"/>
          </p:cNvSpPr>
          <p:nvPr>
            <p:ph idx="1"/>
          </p:nvPr>
        </p:nvSpPr>
        <p:spPr>
          <a:xfrm>
            <a:off x="61780" y="803189"/>
            <a:ext cx="8748588" cy="5226906"/>
          </a:xfrm>
        </p:spPr>
        <p:txBody>
          <a:bodyPr>
            <a:normAutofit/>
          </a:bodyPr>
          <a:lstStyle/>
          <a:p>
            <a:pPr marL="0" indent="0">
              <a:buNone/>
            </a:pPr>
            <a:r>
              <a:rPr lang="en-US" dirty="0">
                <a:hlinkClick r:id="rId2"/>
              </a:rPr>
              <a:t>http://demonstrations.wolfram.com/NewtonsLawOfCooling/</a:t>
            </a:r>
            <a:endParaRPr lang="en-US" dirty="0"/>
          </a:p>
          <a:p>
            <a:pPr marL="0" indent="0">
              <a:buNone/>
            </a:pPr>
            <a:endParaRPr lang="en-US" dirty="0"/>
          </a:p>
          <a:p>
            <a:r>
              <a:rPr lang="en-US" dirty="0"/>
              <a:t>What type of graph are we looking at?</a:t>
            </a:r>
          </a:p>
          <a:p>
            <a:r>
              <a:rPr lang="en-US" dirty="0"/>
              <a:t>Why is it exponential decay with base is greater than 1?</a:t>
            </a:r>
          </a:p>
        </p:txBody>
      </p:sp>
    </p:spTree>
    <p:extLst>
      <p:ext uri="{BB962C8B-B14F-4D97-AF65-F5344CB8AC3E}">
        <p14:creationId xmlns:p14="http://schemas.microsoft.com/office/powerpoint/2010/main" val="91136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Workshop</a:t>
            </a:r>
          </a:p>
        </p:txBody>
      </p:sp>
      <p:sp>
        <p:nvSpPr>
          <p:cNvPr id="3" name="Text Placeholder 2"/>
          <p:cNvSpPr>
            <a:spLocks noGrp="1"/>
          </p:cNvSpPr>
          <p:nvPr>
            <p:ph type="body" idx="1"/>
          </p:nvPr>
        </p:nvSpPr>
        <p:spPr/>
        <p:txBody>
          <a:bodyPr>
            <a:noAutofit/>
          </a:bodyPr>
          <a:lstStyle/>
          <a:p>
            <a:r>
              <a:rPr lang="en-US" sz="3200" dirty="0"/>
              <a:t>Must Do</a:t>
            </a:r>
          </a:p>
        </p:txBody>
      </p:sp>
      <p:sp>
        <p:nvSpPr>
          <p:cNvPr id="4" name="Content Placeholder 3"/>
          <p:cNvSpPr>
            <a:spLocks noGrp="1"/>
          </p:cNvSpPr>
          <p:nvPr>
            <p:ph sz="half" idx="2"/>
          </p:nvPr>
        </p:nvSpPr>
        <p:spPr>
          <a:xfrm>
            <a:off x="4754880" y="2316162"/>
            <a:ext cx="3931920" cy="3951288"/>
          </a:xfrm>
        </p:spPr>
        <p:txBody>
          <a:bodyPr/>
          <a:lstStyle/>
          <a:p>
            <a:r>
              <a:rPr lang="en-US" dirty="0"/>
              <a:t>Khan Academy</a:t>
            </a:r>
          </a:p>
          <a:p>
            <a:r>
              <a:rPr lang="en-US" dirty="0"/>
              <a:t>Linear equation practice</a:t>
            </a:r>
          </a:p>
          <a:p>
            <a:r>
              <a:rPr lang="en-US" dirty="0"/>
              <a:t>Slope practice</a:t>
            </a:r>
          </a:p>
          <a:p>
            <a:r>
              <a:rPr lang="en-US" dirty="0"/>
              <a:t>Note sheet</a:t>
            </a:r>
          </a:p>
          <a:p>
            <a:r>
              <a:rPr lang="en-US" dirty="0"/>
              <a:t>Folder organize</a:t>
            </a:r>
          </a:p>
          <a:p>
            <a:r>
              <a:rPr lang="en-US" dirty="0"/>
              <a:t>Complete all </a:t>
            </a:r>
            <a:r>
              <a:rPr lang="en-US" dirty="0" err="1"/>
              <a:t>cw</a:t>
            </a:r>
            <a:r>
              <a:rPr lang="en-US" dirty="0"/>
              <a:t> and </a:t>
            </a:r>
            <a:r>
              <a:rPr lang="en-US" dirty="0" err="1"/>
              <a:t>hw</a:t>
            </a:r>
            <a:endParaRPr lang="en-US" dirty="0"/>
          </a:p>
          <a:p>
            <a:endParaRPr lang="en-US" dirty="0"/>
          </a:p>
          <a:p>
            <a:pPr marL="0" indent="0">
              <a:buNone/>
            </a:pPr>
            <a:endParaRPr lang="en-US" dirty="0"/>
          </a:p>
          <a:p>
            <a:pPr marL="0" indent="0">
              <a:buNone/>
            </a:pPr>
            <a:endParaRPr lang="en-US" dirty="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a:t>May Do</a:t>
            </a:r>
          </a:p>
        </p:txBody>
      </p:sp>
      <p:sp>
        <p:nvSpPr>
          <p:cNvPr id="6" name="Content Placeholder 5"/>
          <p:cNvSpPr>
            <a:spLocks noGrp="1"/>
          </p:cNvSpPr>
          <p:nvPr>
            <p:ph sz="quarter" idx="4"/>
          </p:nvPr>
        </p:nvSpPr>
        <p:spPr>
          <a:xfrm>
            <a:off x="457200" y="2316162"/>
            <a:ext cx="3931920" cy="3951288"/>
          </a:xfrm>
        </p:spPr>
        <p:txBody>
          <a:bodyPr/>
          <a:lstStyle/>
          <a:p>
            <a:r>
              <a:rPr lang="en-US" dirty="0"/>
              <a:t>Classwork23 #1-3</a:t>
            </a:r>
          </a:p>
          <a:p>
            <a:endParaRPr lang="en-US" dirty="0"/>
          </a:p>
          <a:p>
            <a:endParaRPr lang="en-US" dirty="0"/>
          </a:p>
        </p:txBody>
      </p:sp>
    </p:spTree>
    <p:extLst>
      <p:ext uri="{BB962C8B-B14F-4D97-AF65-F5344CB8AC3E}">
        <p14:creationId xmlns:p14="http://schemas.microsoft.com/office/powerpoint/2010/main" val="48762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B244F-FF7C-6D46-968D-56938274B90E}"/>
              </a:ext>
            </a:extLst>
          </p:cNvPr>
          <p:cNvSpPr>
            <a:spLocks noGrp="1"/>
          </p:cNvSpPr>
          <p:nvPr>
            <p:ph type="title"/>
          </p:nvPr>
        </p:nvSpPr>
        <p:spPr>
          <a:xfrm>
            <a:off x="61780" y="113266"/>
            <a:ext cx="9082220" cy="990600"/>
          </a:xfrm>
        </p:spPr>
        <p:txBody>
          <a:bodyPr/>
          <a:lstStyle/>
          <a:p>
            <a:r>
              <a:rPr lang="en-US" dirty="0"/>
              <a:t>Test Skills</a:t>
            </a:r>
          </a:p>
        </p:txBody>
      </p:sp>
      <p:sp>
        <p:nvSpPr>
          <p:cNvPr id="3" name="Content Placeholder 2">
            <a:extLst>
              <a:ext uri="{FF2B5EF4-FFF2-40B4-BE49-F238E27FC236}">
                <a16:creationId xmlns:a16="http://schemas.microsoft.com/office/drawing/2014/main" id="{9DE339EF-A118-9840-B558-9821C06708D6}"/>
              </a:ext>
            </a:extLst>
          </p:cNvPr>
          <p:cNvSpPr>
            <a:spLocks noGrp="1"/>
          </p:cNvSpPr>
          <p:nvPr>
            <p:ph idx="1"/>
          </p:nvPr>
        </p:nvSpPr>
        <p:spPr>
          <a:xfrm>
            <a:off x="98850" y="926758"/>
            <a:ext cx="8933939" cy="5548185"/>
          </a:xfrm>
        </p:spPr>
        <p:txBody>
          <a:bodyPr>
            <a:normAutofit fontScale="92500"/>
          </a:bodyPr>
          <a:lstStyle/>
          <a:p>
            <a:pPr marL="0" indent="0">
              <a:buNone/>
            </a:pPr>
            <a:r>
              <a:rPr lang="en-US" dirty="0"/>
              <a:t>#1a-c) Moving and graphing function using transformation rules (Lessons 17-20)</a:t>
            </a:r>
          </a:p>
          <a:p>
            <a:pPr marL="0" indent="0">
              <a:buNone/>
            </a:pPr>
            <a:r>
              <a:rPr lang="en-US" dirty="0"/>
              <a:t>#1d-e) Estimating solution on graph and checking (Lesson 16 and several lessons throughout year)</a:t>
            </a:r>
          </a:p>
          <a:p>
            <a:pPr marL="0" indent="0">
              <a:buNone/>
            </a:pPr>
            <a:endParaRPr lang="en-US" dirty="0"/>
          </a:p>
          <a:p>
            <a:pPr marL="0" indent="0">
              <a:buNone/>
            </a:pPr>
            <a:r>
              <a:rPr lang="en-US" dirty="0"/>
              <a:t>#2a-g) Writing and comparing linear and exponential functions using tables, graphs, and equations. (Lessons 1-14)</a:t>
            </a:r>
          </a:p>
          <a:p>
            <a:pPr marL="0" indent="0">
              <a:buNone/>
            </a:pPr>
            <a:endParaRPr lang="en-US" dirty="0"/>
          </a:p>
          <a:p>
            <a:pPr marL="0" indent="0">
              <a:buNone/>
            </a:pPr>
            <a:r>
              <a:rPr lang="en-US" dirty="0"/>
              <a:t>#3a-d) Analyzing patterns in pictures (Lesson 8 and many previous)</a:t>
            </a:r>
          </a:p>
          <a:p>
            <a:pPr marL="0" indent="0">
              <a:buNone/>
            </a:pPr>
            <a:endParaRPr lang="en-US" dirty="0"/>
          </a:p>
          <a:p>
            <a:pPr marL="0" indent="0">
              <a:buNone/>
            </a:pPr>
            <a:r>
              <a:rPr lang="en-US" dirty="0"/>
              <a:t>#4a) Write piecewise function (lessons 15, 20)</a:t>
            </a:r>
          </a:p>
          <a:p>
            <a:pPr marL="0" indent="0">
              <a:buNone/>
            </a:pPr>
            <a:r>
              <a:rPr lang="en-US" dirty="0"/>
              <a:t>#4b-e) Transforming functions (Lessons 17-20)</a:t>
            </a:r>
          </a:p>
          <a:p>
            <a:pPr marL="0" indent="0">
              <a:buNone/>
            </a:pPr>
            <a:endParaRPr lang="en-US" dirty="0"/>
          </a:p>
          <a:p>
            <a:pPr marL="0" indent="0">
              <a:buNone/>
            </a:pPr>
            <a:r>
              <a:rPr lang="en-US" dirty="0"/>
              <a:t>#5) Comparing domain/range of functions (general understanding)</a:t>
            </a:r>
          </a:p>
        </p:txBody>
      </p:sp>
    </p:spTree>
    <p:extLst>
      <p:ext uri="{BB962C8B-B14F-4D97-AF65-F5344CB8AC3E}">
        <p14:creationId xmlns:p14="http://schemas.microsoft.com/office/powerpoint/2010/main" val="3424311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04" y="115170"/>
            <a:ext cx="8229600" cy="990600"/>
          </a:xfrm>
        </p:spPr>
        <p:txBody>
          <a:bodyPr/>
          <a:lstStyle/>
          <a:p>
            <a:r>
              <a:rPr lang="en-US" dirty="0"/>
              <a:t>Warm Up</a:t>
            </a:r>
          </a:p>
        </p:txBody>
      </p:sp>
      <p:sp>
        <p:nvSpPr>
          <p:cNvPr id="3" name="Content Placeholder 2"/>
          <p:cNvSpPr>
            <a:spLocks noGrp="1"/>
          </p:cNvSpPr>
          <p:nvPr>
            <p:ph idx="1"/>
          </p:nvPr>
        </p:nvSpPr>
        <p:spPr>
          <a:xfrm>
            <a:off x="270702" y="969371"/>
            <a:ext cx="1904088" cy="3713840"/>
          </a:xfrm>
        </p:spPr>
        <p:txBody>
          <a:bodyPr>
            <a:normAutofit/>
          </a:bodyPr>
          <a:lstStyle/>
          <a:p>
            <a:pPr marL="0" indent="0" algn="ctr">
              <a:buNone/>
            </a:pPr>
            <a:r>
              <a:rPr lang="en-US" sz="2200" dirty="0"/>
              <a:t>Fill in the missing information in the table as a review of linear and exponential functions.</a:t>
            </a:r>
            <a:endParaRPr lang="en-US" dirty="0"/>
          </a:p>
        </p:txBody>
      </p:sp>
      <p:pic>
        <p:nvPicPr>
          <p:cNvPr id="4" name="Picture 3">
            <a:extLst>
              <a:ext uri="{FF2B5EF4-FFF2-40B4-BE49-F238E27FC236}">
                <a16:creationId xmlns:a16="http://schemas.microsoft.com/office/drawing/2014/main" id="{6A28B82C-0940-3748-93CE-521D54C93A42}"/>
              </a:ext>
            </a:extLst>
          </p:cNvPr>
          <p:cNvPicPr>
            <a:picLocks noChangeAspect="1"/>
          </p:cNvPicPr>
          <p:nvPr/>
        </p:nvPicPr>
        <p:blipFill>
          <a:blip r:embed="rId2"/>
          <a:stretch>
            <a:fillRect/>
          </a:stretch>
        </p:blipFill>
        <p:spPr>
          <a:xfrm>
            <a:off x="2427445" y="392830"/>
            <a:ext cx="6337300" cy="6350000"/>
          </a:xfrm>
          <a:prstGeom prst="rect">
            <a:avLst/>
          </a:prstGeom>
        </p:spPr>
      </p:pic>
    </p:spTree>
    <p:extLst>
      <p:ext uri="{BB962C8B-B14F-4D97-AF65-F5344CB8AC3E}">
        <p14:creationId xmlns:p14="http://schemas.microsoft.com/office/powerpoint/2010/main" val="254835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55749"/>
            <a:ext cx="8229600" cy="990600"/>
          </a:xfrm>
        </p:spPr>
        <p:txBody>
          <a:bodyPr/>
          <a:lstStyle/>
          <a:p>
            <a:r>
              <a:rPr lang="en-US" dirty="0"/>
              <a:t>Example</a:t>
            </a:r>
          </a:p>
        </p:txBody>
      </p:sp>
      <p:sp>
        <p:nvSpPr>
          <p:cNvPr id="6" name="Content Placeholder 5">
            <a:extLst>
              <a:ext uri="{FF2B5EF4-FFF2-40B4-BE49-F238E27FC236}">
                <a16:creationId xmlns:a16="http://schemas.microsoft.com/office/drawing/2014/main" id="{DE01BF81-1816-7840-AA42-9CD4D7EBE00D}"/>
              </a:ext>
            </a:extLst>
          </p:cNvPr>
          <p:cNvSpPr>
            <a:spLocks noGrp="1"/>
          </p:cNvSpPr>
          <p:nvPr>
            <p:ph idx="1"/>
          </p:nvPr>
        </p:nvSpPr>
        <p:spPr>
          <a:xfrm>
            <a:off x="457200" y="963827"/>
            <a:ext cx="8229600" cy="5513173"/>
          </a:xfrm>
        </p:spPr>
        <p:txBody>
          <a:bodyPr/>
          <a:lstStyle/>
          <a:p>
            <a:pPr marL="0" indent="0">
              <a:buNone/>
            </a:pPr>
            <a:r>
              <a:rPr lang="en-US" dirty="0"/>
              <a:t>Do these tables show linear functions?</a:t>
            </a:r>
          </a:p>
        </p:txBody>
      </p:sp>
      <p:pic>
        <p:nvPicPr>
          <p:cNvPr id="7" name="Picture 6">
            <a:extLst>
              <a:ext uri="{FF2B5EF4-FFF2-40B4-BE49-F238E27FC236}">
                <a16:creationId xmlns:a16="http://schemas.microsoft.com/office/drawing/2014/main" id="{DED18CF9-8D03-8244-A1A7-39A8496D3E31}"/>
              </a:ext>
            </a:extLst>
          </p:cNvPr>
          <p:cNvPicPr>
            <a:picLocks noChangeAspect="1"/>
          </p:cNvPicPr>
          <p:nvPr/>
        </p:nvPicPr>
        <p:blipFill>
          <a:blip r:embed="rId2"/>
          <a:stretch>
            <a:fillRect/>
          </a:stretch>
        </p:blipFill>
        <p:spPr>
          <a:xfrm>
            <a:off x="775986" y="1394692"/>
            <a:ext cx="2362200" cy="3924300"/>
          </a:xfrm>
          <a:prstGeom prst="rect">
            <a:avLst/>
          </a:prstGeom>
        </p:spPr>
      </p:pic>
      <p:pic>
        <p:nvPicPr>
          <p:cNvPr id="8" name="Picture 7">
            <a:extLst>
              <a:ext uri="{FF2B5EF4-FFF2-40B4-BE49-F238E27FC236}">
                <a16:creationId xmlns:a16="http://schemas.microsoft.com/office/drawing/2014/main" id="{5F278149-DC54-1A4A-B063-A3DF11DDDE74}"/>
              </a:ext>
            </a:extLst>
          </p:cNvPr>
          <p:cNvPicPr>
            <a:picLocks noChangeAspect="1"/>
          </p:cNvPicPr>
          <p:nvPr/>
        </p:nvPicPr>
        <p:blipFill rotWithShape="1">
          <a:blip r:embed="rId3"/>
          <a:srcRect t="10569" r="70826"/>
          <a:stretch/>
        </p:blipFill>
        <p:spPr>
          <a:xfrm>
            <a:off x="5646177" y="1322534"/>
            <a:ext cx="2362200" cy="4068616"/>
          </a:xfrm>
          <a:prstGeom prst="rect">
            <a:avLst/>
          </a:prstGeom>
        </p:spPr>
      </p:pic>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92866ADE-B5AB-784E-B17E-7D4D897EB7F5}"/>
                  </a:ext>
                </a:extLst>
              </p:cNvPr>
              <p:cNvSpPr/>
              <p:nvPr/>
            </p:nvSpPr>
            <p:spPr>
              <a:xfrm>
                <a:off x="6207736" y="516497"/>
                <a:ext cx="2280944" cy="6298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r>
                                <a:rPr lang="en-US" i="0">
                                  <a:latin typeface="Cambria Math" panose="02040503050406030204" pitchFamily="18" charset="0"/>
                                </a:rPr>
                                <m:t>+</m:t>
                              </m:r>
                              <m:r>
                                <a:rPr lang="en-US" i="1">
                                  <a:latin typeface="Cambria Math" panose="02040503050406030204" pitchFamily="18" charset="0"/>
                                </a:rPr>
                                <m:t>𝑑</m:t>
                              </m:r>
                            </m:e>
                          </m:d>
                          <m:r>
                            <a:rPr lang="en-US" i="0">
                              <a:latin typeface="Cambria Math" panose="02040503050406030204" pitchFamily="18" charset="0"/>
                            </a:rPr>
                            <m:t>−</m:t>
                          </m:r>
                          <m:r>
                            <a:rPr lang="en-US" i="1">
                              <a:latin typeface="Cambria Math" panose="02040503050406030204" pitchFamily="18" charset="0"/>
                            </a:rPr>
                            <m:t>𝑓</m:t>
                          </m:r>
                          <m:d>
                            <m:dPr>
                              <m:ctrlPr>
                                <a:rPr lang="en-US" i="1">
                                  <a:latin typeface="Cambria Math" panose="02040503050406030204" pitchFamily="18" charset="0"/>
                                </a:rPr>
                              </m:ctrlPr>
                            </m:dPr>
                            <m:e>
                              <m:r>
                                <a:rPr lang="en-US" i="1">
                                  <a:latin typeface="Cambria Math" panose="02040503050406030204" pitchFamily="18" charset="0"/>
                                </a:rPr>
                                <m:t>𝑥</m:t>
                              </m:r>
                            </m:e>
                          </m:d>
                        </m:num>
                        <m:den>
                          <m:r>
                            <a:rPr lang="en-US" i="1">
                              <a:latin typeface="Cambria Math" panose="02040503050406030204" pitchFamily="18" charset="0"/>
                            </a:rPr>
                            <m:t>𝑑</m:t>
                          </m:r>
                        </m:den>
                      </m:f>
                      <m:r>
                        <a:rPr lang="en-US" i="0">
                          <a:latin typeface="Cambria Math" panose="02040503050406030204" pitchFamily="18" charset="0"/>
                        </a:rPr>
                        <m:t>=4</m:t>
                      </m:r>
                    </m:oMath>
                  </m:oMathPara>
                </a14:m>
                <a:endParaRPr lang="en-US" dirty="0"/>
              </a:p>
            </p:txBody>
          </p:sp>
        </mc:Choice>
        <mc:Fallback xmlns="">
          <p:sp>
            <p:nvSpPr>
              <p:cNvPr id="9" name="Rectangle 8">
                <a:extLst>
                  <a:ext uri="{FF2B5EF4-FFF2-40B4-BE49-F238E27FC236}">
                    <a16:creationId xmlns:a16="http://schemas.microsoft.com/office/drawing/2014/main" id="{92866ADE-B5AB-784E-B17E-7D4D897EB7F5}"/>
                  </a:ext>
                </a:extLst>
              </p:cNvPr>
              <p:cNvSpPr>
                <a:spLocks noRot="1" noChangeAspect="1" noMove="1" noResize="1" noEditPoints="1" noAdjustHandles="1" noChangeArrowheads="1" noChangeShapeType="1" noTextEdit="1"/>
              </p:cNvSpPr>
              <p:nvPr/>
            </p:nvSpPr>
            <p:spPr>
              <a:xfrm>
                <a:off x="6207736" y="516497"/>
                <a:ext cx="2280944" cy="629852"/>
              </a:xfrm>
              <a:prstGeom prst="rect">
                <a:avLst/>
              </a:prstGeom>
              <a:blipFill>
                <a:blip r:embed="rId4"/>
                <a:stretch>
                  <a:fillRect b="-6000"/>
                </a:stretch>
              </a:blipFill>
            </p:spPr>
            <p:txBody>
              <a:bodyPr/>
              <a:lstStyle/>
              <a:p>
                <a:r>
                  <a:rPr lang="en-US">
                    <a:noFill/>
                  </a:rPr>
                  <a:t> </a:t>
                </a:r>
              </a:p>
            </p:txBody>
          </p:sp>
        </mc:Fallback>
      </mc:AlternateContent>
    </p:spTree>
    <p:extLst>
      <p:ext uri="{BB962C8B-B14F-4D97-AF65-F5344CB8AC3E}">
        <p14:creationId xmlns:p14="http://schemas.microsoft.com/office/powerpoint/2010/main" val="182731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Workshop</a:t>
            </a:r>
          </a:p>
        </p:txBody>
      </p:sp>
      <p:sp>
        <p:nvSpPr>
          <p:cNvPr id="3" name="Text Placeholder 2"/>
          <p:cNvSpPr>
            <a:spLocks noGrp="1"/>
          </p:cNvSpPr>
          <p:nvPr>
            <p:ph type="body" idx="1"/>
          </p:nvPr>
        </p:nvSpPr>
        <p:spPr/>
        <p:txBody>
          <a:bodyPr>
            <a:noAutofit/>
          </a:bodyPr>
          <a:lstStyle/>
          <a:p>
            <a:r>
              <a:rPr lang="en-US" sz="3200" dirty="0"/>
              <a:t>Must Do</a:t>
            </a:r>
          </a:p>
        </p:txBody>
      </p:sp>
      <p:sp>
        <p:nvSpPr>
          <p:cNvPr id="4" name="Content Placeholder 3"/>
          <p:cNvSpPr>
            <a:spLocks noGrp="1"/>
          </p:cNvSpPr>
          <p:nvPr>
            <p:ph sz="half" idx="2"/>
          </p:nvPr>
        </p:nvSpPr>
        <p:spPr/>
        <p:txBody>
          <a:bodyPr/>
          <a:lstStyle/>
          <a:p>
            <a:r>
              <a:rPr lang="en-US" dirty="0"/>
              <a:t>Classwork21 #1-6</a:t>
            </a:r>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a:t>May Do</a:t>
            </a:r>
          </a:p>
        </p:txBody>
      </p:sp>
      <p:sp>
        <p:nvSpPr>
          <p:cNvPr id="6" name="Content Placeholder 5"/>
          <p:cNvSpPr>
            <a:spLocks noGrp="1"/>
          </p:cNvSpPr>
          <p:nvPr>
            <p:ph sz="quarter" idx="4"/>
          </p:nvPr>
        </p:nvSpPr>
        <p:spPr/>
        <p:txBody>
          <a:bodyPr/>
          <a:lstStyle/>
          <a:p>
            <a:r>
              <a:rPr lang="en-US" dirty="0"/>
              <a:t>Khan Academy</a:t>
            </a:r>
          </a:p>
          <a:p>
            <a:r>
              <a:rPr lang="en-US" dirty="0"/>
              <a:t>Linear equation practice</a:t>
            </a:r>
          </a:p>
          <a:p>
            <a:r>
              <a:rPr lang="en-US" dirty="0"/>
              <a:t>Slope practice</a:t>
            </a:r>
          </a:p>
          <a:p>
            <a:r>
              <a:rPr lang="en-US" dirty="0"/>
              <a:t>Note sheet</a:t>
            </a:r>
          </a:p>
          <a:p>
            <a:r>
              <a:rPr lang="en-US" dirty="0"/>
              <a:t>Folder organize</a:t>
            </a:r>
          </a:p>
          <a:p>
            <a:r>
              <a:rPr lang="en-US" dirty="0"/>
              <a:t>Complete all </a:t>
            </a:r>
            <a:r>
              <a:rPr lang="en-US" dirty="0" err="1"/>
              <a:t>cw</a:t>
            </a:r>
            <a:r>
              <a:rPr lang="en-US" dirty="0"/>
              <a:t> and </a:t>
            </a:r>
            <a:r>
              <a:rPr lang="en-US" dirty="0" err="1"/>
              <a:t>hw</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663327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Lesson 24</a:t>
            </a:r>
          </a:p>
        </p:txBody>
      </p:sp>
      <p:sp>
        <p:nvSpPr>
          <p:cNvPr id="3" name="Subtitle 2"/>
          <p:cNvSpPr>
            <a:spLocks noGrp="1"/>
          </p:cNvSpPr>
          <p:nvPr>
            <p:ph type="subTitle" idx="1"/>
          </p:nvPr>
        </p:nvSpPr>
        <p:spPr/>
        <p:txBody>
          <a:bodyPr/>
          <a:lstStyle/>
          <a:p>
            <a:r>
              <a:rPr lang="en-US" dirty="0"/>
              <a:t>Warm up, classwork</a:t>
            </a:r>
          </a:p>
        </p:txBody>
      </p:sp>
    </p:spTree>
    <p:extLst>
      <p:ext uri="{BB962C8B-B14F-4D97-AF65-F5344CB8AC3E}">
        <p14:creationId xmlns:p14="http://schemas.microsoft.com/office/powerpoint/2010/main" val="892306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2920" y="115629"/>
            <a:ext cx="8229600" cy="990600"/>
          </a:xfrm>
        </p:spPr>
        <p:txBody>
          <a:bodyPr/>
          <a:lstStyle/>
          <a:p>
            <a:r>
              <a:rPr lang="en-US" dirty="0"/>
              <a:t>Warm Up</a:t>
            </a:r>
          </a:p>
        </p:txBody>
      </p:sp>
      <mc:AlternateContent xmlns:mc="http://schemas.openxmlformats.org/markup-compatibility/2006" xmlns:a14="http://schemas.microsoft.com/office/drawing/2010/main">
        <mc:Choice Requires="a14">
          <p:sp>
            <p:nvSpPr>
              <p:cNvPr id="4" name="TextBox 3"/>
              <p:cNvSpPr txBox="1"/>
              <p:nvPr/>
            </p:nvSpPr>
            <p:spPr>
              <a:xfrm>
                <a:off x="144916" y="914999"/>
                <a:ext cx="8813733" cy="3877985"/>
              </a:xfrm>
              <a:prstGeom prst="rect">
                <a:avLst/>
              </a:prstGeom>
              <a:noFill/>
            </p:spPr>
            <p:txBody>
              <a:bodyPr wrap="square" rtlCol="0">
                <a:spAutoFit/>
              </a:bodyPr>
              <a:lstStyle/>
              <a:p>
                <a:r>
                  <a:rPr lang="en-US" dirty="0"/>
                  <a:t>Here are two different parking options in the city.  </a:t>
                </a:r>
              </a:p>
              <a:p>
                <a:pPr marL="0" lvl="1"/>
                <a:endParaRPr lang="en-US" sz="2400" dirty="0"/>
              </a:p>
              <a:p>
                <a:pPr marL="0" lvl="1"/>
                <a:endParaRPr lang="en-US" sz="2400" dirty="0"/>
              </a:p>
              <a:p>
                <a:pPr marL="0" lvl="1"/>
                <a:endParaRPr lang="en-US" sz="2400" dirty="0"/>
              </a:p>
              <a:p>
                <a:pPr marL="0" lvl="1"/>
                <a:endParaRPr lang="en-US" sz="2400" dirty="0"/>
              </a:p>
              <a:p>
                <a:endParaRPr lang="en-US" dirty="0"/>
              </a:p>
              <a:p>
                <a:r>
                  <a:rPr lang="en-US" dirty="0"/>
                  <a:t>The cost of a </a:t>
                </a:r>
                <a14:m>
                  <m:oMath xmlns:m="http://schemas.openxmlformats.org/officeDocument/2006/math">
                    <m:r>
                      <a:rPr lang="en-US" i="1">
                        <a:latin typeface="Cambria Math" panose="02040503050406030204" pitchFamily="18" charset="0"/>
                      </a:rPr>
                      <m:t>2.75</m:t>
                    </m:r>
                  </m:oMath>
                </a14:m>
                <a:r>
                  <a:rPr lang="en-US" dirty="0"/>
                  <a:t>-hour stay at 1-2-3 Parking is </a:t>
                </a:r>
                <a14:m>
                  <m:oMath xmlns:m="http://schemas.openxmlformats.org/officeDocument/2006/math">
                    <m:r>
                      <a:rPr lang="en-US" i="1">
                        <a:latin typeface="Cambria Math" panose="02040503050406030204" pitchFamily="18" charset="0"/>
                      </a:rPr>
                      <m:t>$6+$5+$4=$15</m:t>
                    </m:r>
                  </m:oMath>
                </a14:m>
                <a:r>
                  <a:rPr lang="en-US" dirty="0"/>
                  <a:t>.  The cost of a </a:t>
                </a:r>
                <a14:m>
                  <m:oMath xmlns:m="http://schemas.openxmlformats.org/officeDocument/2006/math">
                    <m:r>
                      <a:rPr lang="en-US" i="1">
                        <a:latin typeface="Cambria Math" panose="02040503050406030204" pitchFamily="18" charset="0"/>
                      </a:rPr>
                      <m:t>2.75</m:t>
                    </m:r>
                  </m:oMath>
                </a14:m>
                <a:r>
                  <a:rPr lang="en-US" dirty="0"/>
                  <a:t>-hour stay at Blue Line Parking is </a:t>
                </a:r>
                <a14:m>
                  <m:oMath xmlns:m="http://schemas.openxmlformats.org/officeDocument/2006/math">
                    <m:r>
                      <a:rPr lang="en-US" i="1">
                        <a:latin typeface="Cambria Math" panose="02040503050406030204" pitchFamily="18" charset="0"/>
                      </a:rPr>
                      <m:t>$5(2.75)=$13.75</m:t>
                    </m:r>
                  </m:oMath>
                </a14:m>
                <a:r>
                  <a:rPr lang="en-US" dirty="0"/>
                  <a:t>.</a:t>
                </a:r>
              </a:p>
              <a:p>
                <a:endParaRPr lang="en-US" dirty="0"/>
              </a:p>
              <a:p>
                <a:r>
                  <a:rPr lang="en-US" dirty="0"/>
                  <a:t>Which garage costs less for a </a:t>
                </a:r>
                <a14:m>
                  <m:oMath xmlns:m="http://schemas.openxmlformats.org/officeDocument/2006/math">
                    <m:r>
                      <a:rPr lang="en-US" i="1">
                        <a:latin typeface="Cambria Math" panose="02040503050406030204" pitchFamily="18" charset="0"/>
                      </a:rPr>
                      <m:t>5.25</m:t>
                    </m:r>
                  </m:oMath>
                </a14:m>
                <a:r>
                  <a:rPr lang="en-US" dirty="0"/>
                  <a:t>-hour stay?  Show your work to support your answer.</a:t>
                </a:r>
              </a:p>
              <a:p>
                <a:pPr marL="0" lvl="1"/>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144916" y="914999"/>
                <a:ext cx="8813733" cy="3877985"/>
              </a:xfrm>
              <a:prstGeom prst="rect">
                <a:avLst/>
              </a:prstGeom>
              <a:blipFill>
                <a:blip r:embed="rId2"/>
                <a:stretch>
                  <a:fillRect l="-432" t="-656"/>
                </a:stretch>
              </a:blipFill>
            </p:spPr>
            <p:txBody>
              <a:bodyPr/>
              <a:lstStyle/>
              <a:p>
                <a:r>
                  <a:rPr lang="en-US">
                    <a:noFill/>
                  </a:rPr>
                  <a:t> </a:t>
                </a:r>
              </a:p>
            </p:txBody>
          </p:sp>
        </mc:Fallback>
      </mc:AlternateContent>
      <p:pic>
        <p:nvPicPr>
          <p:cNvPr id="2" name="Picture 1">
            <a:extLst>
              <a:ext uri="{FF2B5EF4-FFF2-40B4-BE49-F238E27FC236}">
                <a16:creationId xmlns:a16="http://schemas.microsoft.com/office/drawing/2014/main" id="{CA0D988E-2B6B-7E4F-9CF9-AB10530AE41B}"/>
              </a:ext>
            </a:extLst>
          </p:cNvPr>
          <p:cNvPicPr>
            <a:picLocks noChangeAspect="1"/>
          </p:cNvPicPr>
          <p:nvPr/>
        </p:nvPicPr>
        <p:blipFill>
          <a:blip r:embed="rId3"/>
          <a:stretch>
            <a:fillRect/>
          </a:stretch>
        </p:blipFill>
        <p:spPr>
          <a:xfrm>
            <a:off x="482943" y="1310620"/>
            <a:ext cx="8269776" cy="1494363"/>
          </a:xfrm>
          <a:prstGeom prst="rect">
            <a:avLst/>
          </a:prstGeom>
        </p:spPr>
      </p:pic>
    </p:spTree>
    <p:extLst>
      <p:ext uri="{BB962C8B-B14F-4D97-AF65-F5344CB8AC3E}">
        <p14:creationId xmlns:p14="http://schemas.microsoft.com/office/powerpoint/2010/main" val="4248212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2920" y="115629"/>
            <a:ext cx="8229600" cy="990600"/>
          </a:xfrm>
        </p:spPr>
        <p:txBody>
          <a:bodyPr/>
          <a:lstStyle/>
          <a:p>
            <a:r>
              <a:rPr lang="en-US" dirty="0"/>
              <a:t>Warm Up, continued</a:t>
            </a:r>
          </a:p>
        </p:txBody>
      </p:sp>
      <p:sp>
        <p:nvSpPr>
          <p:cNvPr id="4" name="TextBox 3"/>
          <p:cNvSpPr txBox="1"/>
          <p:nvPr/>
        </p:nvSpPr>
        <p:spPr>
          <a:xfrm>
            <a:off x="144916" y="914999"/>
            <a:ext cx="8813733" cy="4431983"/>
          </a:xfrm>
          <a:prstGeom prst="rect">
            <a:avLst/>
          </a:prstGeom>
          <a:noFill/>
        </p:spPr>
        <p:txBody>
          <a:bodyPr wrap="square" rtlCol="0">
            <a:spAutoFit/>
          </a:bodyPr>
          <a:lstStyle/>
          <a:p>
            <a:r>
              <a:rPr lang="en-US" dirty="0"/>
              <a:t>Here are two different parking options in the city.  </a:t>
            </a:r>
          </a:p>
          <a:p>
            <a:pPr marL="0" lvl="1"/>
            <a:endParaRPr lang="en-US" sz="2400" dirty="0"/>
          </a:p>
          <a:p>
            <a:pPr marL="0" lvl="1"/>
            <a:endParaRPr lang="en-US" sz="2400" dirty="0"/>
          </a:p>
          <a:p>
            <a:pPr marL="0" lvl="1"/>
            <a:endParaRPr lang="en-US" sz="2400" dirty="0"/>
          </a:p>
          <a:p>
            <a:pPr marL="0" lvl="1"/>
            <a:endParaRPr lang="en-US" sz="2400" dirty="0"/>
          </a:p>
          <a:p>
            <a:endParaRPr lang="en-US" dirty="0"/>
          </a:p>
          <a:p>
            <a:pPr marL="285750" indent="-285750">
              <a:buFont typeface="Arial" panose="020B0604020202020204" pitchFamily="34" charset="0"/>
              <a:buChar char="•"/>
            </a:pPr>
            <a:r>
              <a:rPr lang="en-US" dirty="0"/>
              <a:t>What type of functions would model these plans?</a:t>
            </a:r>
          </a:p>
          <a:p>
            <a:endParaRPr lang="en-US" dirty="0"/>
          </a:p>
          <a:p>
            <a:endParaRPr lang="en-US" dirty="0"/>
          </a:p>
          <a:p>
            <a:endParaRPr lang="en-US" dirty="0"/>
          </a:p>
          <a:p>
            <a:endParaRPr lang="en-US" dirty="0"/>
          </a:p>
          <a:p>
            <a:endParaRPr lang="en-US" dirty="0"/>
          </a:p>
          <a:p>
            <a:pPr marL="285750" indent="-285750">
              <a:buFont typeface="Arial" panose="020B0604020202020204" pitchFamily="34" charset="0"/>
              <a:buChar char="•"/>
            </a:pPr>
            <a:r>
              <a:rPr lang="en-US" dirty="0"/>
              <a:t>What would reasonable domain and range values be for the situation?</a:t>
            </a:r>
          </a:p>
          <a:p>
            <a:pPr marL="0" lvl="1"/>
            <a:endParaRPr lang="en-US" sz="2400" dirty="0"/>
          </a:p>
        </p:txBody>
      </p:sp>
      <p:pic>
        <p:nvPicPr>
          <p:cNvPr id="2" name="Picture 1">
            <a:extLst>
              <a:ext uri="{FF2B5EF4-FFF2-40B4-BE49-F238E27FC236}">
                <a16:creationId xmlns:a16="http://schemas.microsoft.com/office/drawing/2014/main" id="{CA0D988E-2B6B-7E4F-9CF9-AB10530AE41B}"/>
              </a:ext>
            </a:extLst>
          </p:cNvPr>
          <p:cNvPicPr>
            <a:picLocks noChangeAspect="1"/>
          </p:cNvPicPr>
          <p:nvPr/>
        </p:nvPicPr>
        <p:blipFill>
          <a:blip r:embed="rId2"/>
          <a:stretch>
            <a:fillRect/>
          </a:stretch>
        </p:blipFill>
        <p:spPr>
          <a:xfrm>
            <a:off x="482943" y="1310620"/>
            <a:ext cx="8269776" cy="1494363"/>
          </a:xfrm>
          <a:prstGeom prst="rect">
            <a:avLst/>
          </a:prstGeom>
        </p:spPr>
      </p:pic>
    </p:spTree>
    <p:extLst>
      <p:ext uri="{BB962C8B-B14F-4D97-AF65-F5344CB8AC3E}">
        <p14:creationId xmlns:p14="http://schemas.microsoft.com/office/powerpoint/2010/main" val="67288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2920" y="115629"/>
            <a:ext cx="8229600" cy="990600"/>
          </a:xfrm>
        </p:spPr>
        <p:txBody>
          <a:bodyPr/>
          <a:lstStyle/>
          <a:p>
            <a:r>
              <a:rPr lang="en-US" dirty="0"/>
              <a:t>Modeling Cycle</a:t>
            </a:r>
          </a:p>
        </p:txBody>
      </p:sp>
      <p:pic>
        <p:nvPicPr>
          <p:cNvPr id="5" name="Picture 4">
            <a:extLst>
              <a:ext uri="{FF2B5EF4-FFF2-40B4-BE49-F238E27FC236}">
                <a16:creationId xmlns:a16="http://schemas.microsoft.com/office/drawing/2014/main" id="{9EE96758-410E-B045-B8C2-B9E61ACB312E}"/>
              </a:ext>
            </a:extLst>
          </p:cNvPr>
          <p:cNvPicPr>
            <a:picLocks noChangeAspect="1"/>
          </p:cNvPicPr>
          <p:nvPr/>
        </p:nvPicPr>
        <p:blipFill>
          <a:blip r:embed="rId2"/>
          <a:stretch>
            <a:fillRect/>
          </a:stretch>
        </p:blipFill>
        <p:spPr>
          <a:xfrm>
            <a:off x="819674" y="1259101"/>
            <a:ext cx="7504652" cy="2036977"/>
          </a:xfrm>
          <a:prstGeom prst="rect">
            <a:avLst/>
          </a:prstGeom>
        </p:spPr>
      </p:pic>
    </p:spTree>
    <p:extLst>
      <p:ext uri="{BB962C8B-B14F-4D97-AF65-F5344CB8AC3E}">
        <p14:creationId xmlns:p14="http://schemas.microsoft.com/office/powerpoint/2010/main" val="3799854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Workshop</a:t>
            </a:r>
          </a:p>
        </p:txBody>
      </p:sp>
      <p:sp>
        <p:nvSpPr>
          <p:cNvPr id="3" name="Text Placeholder 2"/>
          <p:cNvSpPr>
            <a:spLocks noGrp="1"/>
          </p:cNvSpPr>
          <p:nvPr>
            <p:ph type="body" idx="1"/>
          </p:nvPr>
        </p:nvSpPr>
        <p:spPr/>
        <p:txBody>
          <a:bodyPr>
            <a:noAutofit/>
          </a:bodyPr>
          <a:lstStyle/>
          <a:p>
            <a:r>
              <a:rPr lang="en-US" sz="3200" dirty="0"/>
              <a:t>Must Do</a:t>
            </a:r>
          </a:p>
        </p:txBody>
      </p:sp>
      <p:sp>
        <p:nvSpPr>
          <p:cNvPr id="4" name="Content Placeholder 3"/>
          <p:cNvSpPr>
            <a:spLocks noGrp="1"/>
          </p:cNvSpPr>
          <p:nvPr>
            <p:ph sz="half" idx="2"/>
          </p:nvPr>
        </p:nvSpPr>
        <p:spPr/>
        <p:txBody>
          <a:bodyPr/>
          <a:lstStyle/>
          <a:p>
            <a:r>
              <a:rPr lang="en-US" dirty="0"/>
              <a:t>Exit ticket 21</a:t>
            </a:r>
          </a:p>
          <a:p>
            <a:r>
              <a:rPr lang="en-US" dirty="0"/>
              <a:t>Classwork24 #1-4</a:t>
            </a:r>
          </a:p>
          <a:p>
            <a:r>
              <a:rPr lang="en-US" dirty="0"/>
              <a:t>Summary/reflection </a:t>
            </a:r>
          </a:p>
          <a:p>
            <a:pPr marL="0" indent="0">
              <a:buNone/>
            </a:pPr>
            <a:endParaRPr lang="en-US" dirty="0"/>
          </a:p>
          <a:p>
            <a:pPr marL="0" indent="0">
              <a:buNone/>
            </a:pPr>
            <a:endParaRPr lang="en-US" sz="2000" dirty="0"/>
          </a:p>
          <a:p>
            <a:pPr marL="0" indent="0">
              <a:buNone/>
            </a:pPr>
            <a:endParaRPr lang="en-US" dirty="0"/>
          </a:p>
          <a:p>
            <a:pPr marL="0" indent="0">
              <a:buNone/>
            </a:pPr>
            <a:endParaRPr lang="en-US" dirty="0"/>
          </a:p>
          <a:p>
            <a:pPr>
              <a:buNone/>
            </a:pPr>
            <a:endParaRPr lang="en-US" dirty="0"/>
          </a:p>
        </p:txBody>
      </p:sp>
      <p:sp>
        <p:nvSpPr>
          <p:cNvPr id="5" name="Text Placeholder 4"/>
          <p:cNvSpPr>
            <a:spLocks noGrp="1"/>
          </p:cNvSpPr>
          <p:nvPr>
            <p:ph type="body" sz="quarter" idx="3"/>
          </p:nvPr>
        </p:nvSpPr>
        <p:spPr/>
        <p:txBody>
          <a:bodyPr>
            <a:noAutofit/>
          </a:bodyPr>
          <a:lstStyle/>
          <a:p>
            <a:r>
              <a:rPr lang="en-US" sz="3200" dirty="0"/>
              <a:t>May Do</a:t>
            </a:r>
          </a:p>
        </p:txBody>
      </p:sp>
      <p:sp>
        <p:nvSpPr>
          <p:cNvPr id="6" name="Content Placeholder 5"/>
          <p:cNvSpPr>
            <a:spLocks noGrp="1"/>
          </p:cNvSpPr>
          <p:nvPr>
            <p:ph sz="quarter" idx="4"/>
          </p:nvPr>
        </p:nvSpPr>
        <p:spPr/>
        <p:txBody>
          <a:bodyPr/>
          <a:lstStyle/>
          <a:p>
            <a:r>
              <a:rPr lang="en-US" dirty="0"/>
              <a:t>Khan Academy</a:t>
            </a:r>
          </a:p>
          <a:p>
            <a:r>
              <a:rPr lang="en-US" dirty="0"/>
              <a:t>Linear equation practice</a:t>
            </a:r>
          </a:p>
          <a:p>
            <a:r>
              <a:rPr lang="en-US" dirty="0"/>
              <a:t>Slope practice</a:t>
            </a:r>
          </a:p>
          <a:p>
            <a:r>
              <a:rPr lang="en-US" dirty="0"/>
              <a:t>Note sheet</a:t>
            </a:r>
          </a:p>
          <a:p>
            <a:r>
              <a:rPr lang="en-US" dirty="0"/>
              <a:t>Folder organize</a:t>
            </a:r>
          </a:p>
          <a:p>
            <a:r>
              <a:rPr lang="en-US" dirty="0"/>
              <a:t>Complete all </a:t>
            </a:r>
            <a:r>
              <a:rPr lang="en-US" dirty="0" err="1"/>
              <a:t>cw</a:t>
            </a:r>
            <a:r>
              <a:rPr lang="en-US" dirty="0"/>
              <a:t> and </a:t>
            </a:r>
            <a:r>
              <a:rPr lang="en-US" dirty="0" err="1"/>
              <a:t>hw</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61434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6713</TotalTime>
  <Words>757</Words>
  <Application>Microsoft Macintosh PowerPoint</Application>
  <PresentationFormat>On-screen Show (4:3)</PresentationFormat>
  <Paragraphs>119</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Cambria Math</vt:lpstr>
      <vt:lpstr>Clarity</vt:lpstr>
      <vt:lpstr>Lesson 21</vt:lpstr>
      <vt:lpstr>Warm Up</vt:lpstr>
      <vt:lpstr>Example</vt:lpstr>
      <vt:lpstr>Workshop</vt:lpstr>
      <vt:lpstr>Lesson 24</vt:lpstr>
      <vt:lpstr>Warm Up</vt:lpstr>
      <vt:lpstr>Warm Up, continued</vt:lpstr>
      <vt:lpstr>Modeling Cycle</vt:lpstr>
      <vt:lpstr>Workshop</vt:lpstr>
      <vt:lpstr>Lesson 22</vt:lpstr>
      <vt:lpstr>Opening: Read</vt:lpstr>
      <vt:lpstr>Workshop</vt:lpstr>
      <vt:lpstr>Lesson 23</vt:lpstr>
      <vt:lpstr>Entry Task</vt:lpstr>
      <vt:lpstr>Example</vt:lpstr>
      <vt:lpstr>Workshop</vt:lpstr>
      <vt:lpstr>Test Skills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Plocher</dc:creator>
  <cp:lastModifiedBy>Bovill, Megan</cp:lastModifiedBy>
  <cp:revision>366</cp:revision>
  <dcterms:created xsi:type="dcterms:W3CDTF">2017-09-23T20:54:56Z</dcterms:created>
  <dcterms:modified xsi:type="dcterms:W3CDTF">2019-02-20T15:34:36Z</dcterms:modified>
</cp:coreProperties>
</file>