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81"/>
  </p:notesMasterIdLst>
  <p:sldIdLst>
    <p:sldId id="269" r:id="rId2"/>
    <p:sldId id="323" r:id="rId3"/>
    <p:sldId id="324" r:id="rId4"/>
    <p:sldId id="331" r:id="rId5"/>
    <p:sldId id="359" r:id="rId6"/>
    <p:sldId id="274" r:id="rId7"/>
    <p:sldId id="325" r:id="rId8"/>
    <p:sldId id="332" r:id="rId9"/>
    <p:sldId id="360" r:id="rId10"/>
    <p:sldId id="361" r:id="rId11"/>
    <p:sldId id="270" r:id="rId12"/>
    <p:sldId id="277" r:id="rId13"/>
    <p:sldId id="328" r:id="rId14"/>
    <p:sldId id="329" r:id="rId15"/>
    <p:sldId id="362" r:id="rId16"/>
    <p:sldId id="363" r:id="rId17"/>
    <p:sldId id="366" r:id="rId18"/>
    <p:sldId id="364" r:id="rId19"/>
    <p:sldId id="365" r:id="rId20"/>
    <p:sldId id="280" r:id="rId21"/>
    <p:sldId id="278" r:id="rId22"/>
    <p:sldId id="288" r:id="rId23"/>
    <p:sldId id="336" r:id="rId24"/>
    <p:sldId id="367" r:id="rId25"/>
    <p:sldId id="368" r:id="rId26"/>
    <p:sldId id="369" r:id="rId27"/>
    <p:sldId id="338" r:id="rId28"/>
    <p:sldId id="370" r:id="rId29"/>
    <p:sldId id="340" r:id="rId30"/>
    <p:sldId id="292" r:id="rId31"/>
    <p:sldId id="293" r:id="rId32"/>
    <p:sldId id="345" r:id="rId33"/>
    <p:sldId id="346" r:id="rId34"/>
    <p:sldId id="371" r:id="rId35"/>
    <p:sldId id="295" r:id="rId36"/>
    <p:sldId id="296" r:id="rId37"/>
    <p:sldId id="342" r:id="rId38"/>
    <p:sldId id="344" r:id="rId39"/>
    <p:sldId id="372" r:id="rId40"/>
    <p:sldId id="373" r:id="rId41"/>
    <p:sldId id="374" r:id="rId42"/>
    <p:sldId id="298" r:id="rId43"/>
    <p:sldId id="300" r:id="rId44"/>
    <p:sldId id="354" r:id="rId45"/>
    <p:sldId id="355" r:id="rId46"/>
    <p:sldId id="358" r:id="rId47"/>
    <p:sldId id="356" r:id="rId48"/>
    <p:sldId id="375" r:id="rId49"/>
    <p:sldId id="305" r:id="rId50"/>
    <p:sldId id="376" r:id="rId51"/>
    <p:sldId id="413" r:id="rId52"/>
    <p:sldId id="377" r:id="rId53"/>
    <p:sldId id="378" r:id="rId54"/>
    <p:sldId id="380" r:id="rId55"/>
    <p:sldId id="382" r:id="rId56"/>
    <p:sldId id="383" r:id="rId57"/>
    <p:sldId id="414" r:id="rId58"/>
    <p:sldId id="384" r:id="rId59"/>
    <p:sldId id="389" r:id="rId60"/>
    <p:sldId id="388" r:id="rId61"/>
    <p:sldId id="385" r:id="rId62"/>
    <p:sldId id="387" r:id="rId63"/>
    <p:sldId id="390" r:id="rId64"/>
    <p:sldId id="396" r:id="rId65"/>
    <p:sldId id="400" r:id="rId66"/>
    <p:sldId id="394" r:id="rId67"/>
    <p:sldId id="397" r:id="rId68"/>
    <p:sldId id="398" r:id="rId69"/>
    <p:sldId id="399" r:id="rId70"/>
    <p:sldId id="401" r:id="rId71"/>
    <p:sldId id="395" r:id="rId72"/>
    <p:sldId id="402" r:id="rId73"/>
    <p:sldId id="403" r:id="rId74"/>
    <p:sldId id="411" r:id="rId75"/>
    <p:sldId id="405" r:id="rId76"/>
    <p:sldId id="412" r:id="rId77"/>
    <p:sldId id="404" r:id="rId78"/>
    <p:sldId id="410" r:id="rId79"/>
    <p:sldId id="41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47"/>
    <p:restoredTop sz="93313"/>
  </p:normalViewPr>
  <p:slideViewPr>
    <p:cSldViewPr snapToGrid="0" snapToObjects="1">
      <p:cViewPr varScale="1">
        <p:scale>
          <a:sx n="103" d="100"/>
          <a:sy n="103" d="100"/>
        </p:scale>
        <p:origin x="12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7631-2CDB-D649-A0EA-8ED822A76B5F}" type="datetimeFigureOut">
              <a:rPr lang="en-US" smtClean="0"/>
              <a:t>3/14/19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FA70B-430B-AB43-A451-48BA9D372E9B}" type="slidenum">
              <a:rPr lang="en-US" smtClean="0"/>
              <a:t>‹#›</a:t>
            </a:fld>
            <a:endParaRPr lang="en-US"/>
          </a:p>
        </p:txBody>
      </p:sp>
    </p:spTree>
    <p:extLst>
      <p:ext uri="{BB962C8B-B14F-4D97-AF65-F5344CB8AC3E}">
        <p14:creationId xmlns:p14="http://schemas.microsoft.com/office/powerpoint/2010/main" val="194329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23</a:t>
            </a:fld>
            <a:endParaRPr lang="en-US"/>
          </a:p>
        </p:txBody>
      </p:sp>
    </p:spTree>
    <p:extLst>
      <p:ext uri="{BB962C8B-B14F-4D97-AF65-F5344CB8AC3E}">
        <p14:creationId xmlns:p14="http://schemas.microsoft.com/office/powerpoint/2010/main" val="308454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24</a:t>
            </a:fld>
            <a:endParaRPr lang="en-US"/>
          </a:p>
        </p:txBody>
      </p:sp>
    </p:spTree>
    <p:extLst>
      <p:ext uri="{BB962C8B-B14F-4D97-AF65-F5344CB8AC3E}">
        <p14:creationId xmlns:p14="http://schemas.microsoft.com/office/powerpoint/2010/main" val="391156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25</a:t>
            </a:fld>
            <a:endParaRPr lang="en-US"/>
          </a:p>
        </p:txBody>
      </p:sp>
    </p:spTree>
    <p:extLst>
      <p:ext uri="{BB962C8B-B14F-4D97-AF65-F5344CB8AC3E}">
        <p14:creationId xmlns:p14="http://schemas.microsoft.com/office/powerpoint/2010/main" val="284597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26</a:t>
            </a:fld>
            <a:endParaRPr lang="en-US"/>
          </a:p>
        </p:txBody>
      </p:sp>
    </p:spTree>
    <p:extLst>
      <p:ext uri="{BB962C8B-B14F-4D97-AF65-F5344CB8AC3E}">
        <p14:creationId xmlns:p14="http://schemas.microsoft.com/office/powerpoint/2010/main" val="14862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41</a:t>
            </a:fld>
            <a:endParaRPr lang="en-US"/>
          </a:p>
        </p:txBody>
      </p:sp>
    </p:spTree>
    <p:extLst>
      <p:ext uri="{BB962C8B-B14F-4D97-AF65-F5344CB8AC3E}">
        <p14:creationId xmlns:p14="http://schemas.microsoft.com/office/powerpoint/2010/main" val="408034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64</a:t>
            </a:fld>
            <a:endParaRPr lang="en-US"/>
          </a:p>
        </p:txBody>
      </p:sp>
    </p:spTree>
    <p:extLst>
      <p:ext uri="{BB962C8B-B14F-4D97-AF65-F5344CB8AC3E}">
        <p14:creationId xmlns:p14="http://schemas.microsoft.com/office/powerpoint/2010/main" val="222171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March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Thursday, March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March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Thursday, March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March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March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March 14,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Thursday, March 14,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March 14,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March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March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March 14,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a:t>
            </a:r>
          </a:p>
        </p:txBody>
      </p:sp>
      <p:sp>
        <p:nvSpPr>
          <p:cNvPr id="3" name="Subtitle 2"/>
          <p:cNvSpPr>
            <a:spLocks noGrp="1"/>
          </p:cNvSpPr>
          <p:nvPr>
            <p:ph type="subTitle" idx="1"/>
          </p:nvPr>
        </p:nvSpPr>
        <p:spPr>
          <a:xfrm>
            <a:off x="685799" y="3505200"/>
            <a:ext cx="7677969" cy="1752600"/>
          </a:xfrm>
        </p:spPr>
        <p:txBody>
          <a:bodyPr/>
          <a:lstStyle/>
          <a:p>
            <a:r>
              <a:rPr lang="en-US" dirty="0"/>
              <a:t>warm up, example, classwork, notes, examples, classwork, notes, example, notes, classwork</a:t>
            </a:r>
          </a:p>
        </p:txBody>
      </p:sp>
    </p:spTree>
    <p:extLst>
      <p:ext uri="{BB962C8B-B14F-4D97-AF65-F5344CB8AC3E}">
        <p14:creationId xmlns:p14="http://schemas.microsoft.com/office/powerpoint/2010/main" val="16007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5 – Square of a Binomial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4590538"/>
                <a:ext cx="8673538" cy="1995616"/>
              </a:xfrm>
            </p:spPr>
            <p:txBody>
              <a:bodyPr>
                <a:normAutofit/>
              </a:bodyPr>
              <a:lstStyle/>
              <a:p>
                <a:pPr marL="0" indent="0">
                  <a:buNone/>
                </a:pPr>
                <a:r>
                  <a:rPr lang="en-US" b="1" dirty="0"/>
                  <a:t>The general rule for squaring a binomial:</a:t>
                </a:r>
                <a:br>
                  <a:rPr lang="en-US" b="1" dirty="0"/>
                </a:b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𝑎𝑏</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4590538"/>
                <a:ext cx="8673538" cy="1995616"/>
              </a:xfrm>
              <a:blipFill>
                <a:blip r:embed="rId2"/>
                <a:stretch>
                  <a:fillRect l="-1025" t="-188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0F7C2A6-215E-AE4D-AD67-6A6C550E70E7}"/>
              </a:ext>
            </a:extLst>
          </p:cNvPr>
          <p:cNvSpPr txBox="1">
            <a:spLocks/>
          </p:cNvSpPr>
          <p:nvPr/>
        </p:nvSpPr>
        <p:spPr>
          <a:xfrm>
            <a:off x="60960" y="3821069"/>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Notes, pt. 3</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4671214-8D4C-C947-BFCB-CA3B82DEDBB3}"/>
                  </a:ext>
                </a:extLst>
              </p:cNvPr>
              <p:cNvSpPr txBox="1">
                <a:spLocks/>
              </p:cNvSpPr>
              <p:nvPr/>
            </p:nvSpPr>
            <p:spPr>
              <a:xfrm>
                <a:off x="235231" y="1033653"/>
                <a:ext cx="8847809" cy="88216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To square a binomial like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3)</m:t>
                        </m:r>
                      </m:e>
                      <m:sup>
                        <m:r>
                          <a:rPr lang="en-US">
                            <a:latin typeface="Cambria Math" panose="02040503050406030204" pitchFamily="18" charset="0"/>
                          </a:rPr>
                          <m:t>2</m:t>
                        </m:r>
                      </m:sup>
                    </m:sSup>
                  </m:oMath>
                </a14:m>
                <a:r>
                  <a:rPr lang="en-US" dirty="0"/>
                  <a:t>, multiply the binomial by itself:</a:t>
                </a:r>
                <a:endParaRPr lang="en-US" sz="2800" dirty="0"/>
              </a:p>
            </p:txBody>
          </p:sp>
        </mc:Choice>
        <mc:Fallback xmlns="">
          <p:sp>
            <p:nvSpPr>
              <p:cNvPr id="7" name="Content Placeholder 2">
                <a:extLst>
                  <a:ext uri="{FF2B5EF4-FFF2-40B4-BE49-F238E27FC236}">
                    <a16:creationId xmlns:a16="http://schemas.microsoft.com/office/drawing/2014/main" id="{C4671214-8D4C-C947-BFCB-CA3B82DEDBB3}"/>
                  </a:ext>
                </a:extLst>
              </p:cNvPr>
              <p:cNvSpPr txBox="1">
                <a:spLocks noRot="1" noChangeAspect="1" noMove="1" noResize="1" noEditPoints="1" noAdjustHandles="1" noChangeArrowheads="1" noChangeShapeType="1" noTextEdit="1"/>
              </p:cNvSpPr>
              <p:nvPr/>
            </p:nvSpPr>
            <p:spPr>
              <a:xfrm>
                <a:off x="235231" y="1033653"/>
                <a:ext cx="8847809" cy="882165"/>
              </a:xfrm>
              <a:prstGeom prst="rect">
                <a:avLst/>
              </a:prstGeom>
              <a:blipFill>
                <a:blip r:embed="rId3"/>
                <a:stretch>
                  <a:fillRect l="-1004" t="-2817" b="-8451"/>
                </a:stretch>
              </a:blipFill>
            </p:spPr>
            <p:txBody>
              <a:bodyPr/>
              <a:lstStyle/>
              <a:p>
                <a:r>
                  <a:rPr lang="en-US">
                    <a:noFill/>
                  </a:rPr>
                  <a:t> </a:t>
                </a:r>
              </a:p>
            </p:txBody>
          </p:sp>
        </mc:Fallback>
      </mc:AlternateContent>
    </p:spTree>
    <p:extLst>
      <p:ext uri="{BB962C8B-B14F-4D97-AF65-F5344CB8AC3E}">
        <p14:creationId xmlns:p14="http://schemas.microsoft.com/office/powerpoint/2010/main" val="8017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 pt. 3</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 #1 - 9</a:t>
            </a:r>
          </a:p>
          <a:p>
            <a:r>
              <a:rPr lang="en-US" dirty="0"/>
              <a:t>Reflection questions</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Carnival Bears/Crossing the River</a:t>
            </a:r>
          </a:p>
          <a:p>
            <a:r>
              <a:rPr lang="en-US" dirty="0"/>
              <a:t>Exponents review</a:t>
            </a:r>
          </a:p>
          <a:p>
            <a:r>
              <a:rPr lang="en-US" dirty="0"/>
              <a:t>Linear equation practice</a:t>
            </a:r>
          </a:p>
          <a:p>
            <a:r>
              <a:rPr lang="en-US" dirty="0"/>
              <a:t>Slope practice</a:t>
            </a:r>
          </a:p>
          <a:p>
            <a:r>
              <a:rPr lang="en-US" dirty="0"/>
              <a:t>HW1 #4</a:t>
            </a:r>
          </a:p>
          <a:p>
            <a:endParaRPr lang="en-US" dirty="0"/>
          </a:p>
          <a:p>
            <a:endParaRPr lang="en-US" dirty="0"/>
          </a:p>
          <a:p>
            <a:endParaRPr lang="en-US" dirty="0"/>
          </a:p>
        </p:txBody>
      </p:sp>
    </p:spTree>
    <p:extLst>
      <p:ext uri="{BB962C8B-B14F-4D97-AF65-F5344CB8AC3E}">
        <p14:creationId xmlns:p14="http://schemas.microsoft.com/office/powerpoint/2010/main" val="166332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2</a:t>
            </a:r>
          </a:p>
        </p:txBody>
      </p:sp>
      <p:sp>
        <p:nvSpPr>
          <p:cNvPr id="3" name="Subtitle 2"/>
          <p:cNvSpPr>
            <a:spLocks noGrp="1"/>
          </p:cNvSpPr>
          <p:nvPr>
            <p:ph type="subTitle" idx="1"/>
          </p:nvPr>
        </p:nvSpPr>
        <p:spPr/>
        <p:txBody>
          <a:bodyPr/>
          <a:lstStyle/>
          <a:p>
            <a:r>
              <a:rPr lang="en-US" dirty="0"/>
              <a:t>Warm Up, notes, classwork, notes, example, classwork, notes, example, classwork</a:t>
            </a:r>
          </a:p>
        </p:txBody>
      </p:sp>
    </p:spTree>
    <p:extLst>
      <p:ext uri="{BB962C8B-B14F-4D97-AF65-F5344CB8AC3E}">
        <p14:creationId xmlns:p14="http://schemas.microsoft.com/office/powerpoint/2010/main" val="89230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20" y="115629"/>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4" name="TextBox 3"/>
              <p:cNvSpPr txBox="1"/>
              <p:nvPr/>
            </p:nvSpPr>
            <p:spPr>
              <a:xfrm>
                <a:off x="162920" y="917458"/>
                <a:ext cx="8813733" cy="923330"/>
              </a:xfrm>
              <a:prstGeom prst="rect">
                <a:avLst/>
              </a:prstGeom>
              <a:noFill/>
            </p:spPr>
            <p:txBody>
              <a:bodyPr wrap="square" rtlCol="0">
                <a:spAutoFit/>
              </a:bodyPr>
              <a:lstStyle/>
              <a:p>
                <a:r>
                  <a:rPr lang="en-US" dirty="0"/>
                  <a:t>Use an area model to assist in multiplying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+7)(</m:t>
                    </m:r>
                    <m:r>
                      <a:rPr lang="en-US" i="1">
                        <a:latin typeface="Cambria Math" panose="02040503050406030204" pitchFamily="18" charset="0"/>
                      </a:rPr>
                      <m:t>𝑥</m:t>
                    </m:r>
                    <m:r>
                      <a:rPr lang="en-US" i="1">
                        <a:latin typeface="Cambria Math" panose="02040503050406030204" pitchFamily="18" charset="0"/>
                      </a:rPr>
                      <m:t>+3)</m:t>
                    </m:r>
                  </m:oMath>
                </a14:m>
                <a:r>
                  <a:rPr lang="en-US" dirty="0"/>
                  <a:t>.</a:t>
                </a:r>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2920" y="917458"/>
                <a:ext cx="8813733" cy="923330"/>
              </a:xfrm>
              <a:prstGeom prst="rect">
                <a:avLst/>
              </a:prstGeom>
              <a:blipFill>
                <a:blip r:embed="rId2"/>
                <a:stretch>
                  <a:fillRect l="-576" t="-274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23A594C-9FE2-9941-8046-005D9A5AC679}"/>
              </a:ext>
            </a:extLst>
          </p:cNvPr>
          <p:cNvPicPr>
            <a:picLocks noChangeAspect="1"/>
          </p:cNvPicPr>
          <p:nvPr/>
        </p:nvPicPr>
        <p:blipFill>
          <a:blip r:embed="rId3"/>
          <a:stretch>
            <a:fillRect/>
          </a:stretch>
        </p:blipFill>
        <p:spPr>
          <a:xfrm>
            <a:off x="5698868" y="1250779"/>
            <a:ext cx="2565400" cy="2082800"/>
          </a:xfrm>
          <a:prstGeom prst="rect">
            <a:avLst/>
          </a:prstGeom>
        </p:spPr>
      </p:pic>
      <p:sp>
        <p:nvSpPr>
          <p:cNvPr id="5" name="TextBox 4">
            <a:extLst>
              <a:ext uri="{FF2B5EF4-FFF2-40B4-BE49-F238E27FC236}">
                <a16:creationId xmlns:a16="http://schemas.microsoft.com/office/drawing/2014/main" id="{FE02E024-2F75-AB45-A59D-7CB299AD3C19}"/>
              </a:ext>
            </a:extLst>
          </p:cNvPr>
          <p:cNvSpPr txBox="1"/>
          <p:nvPr/>
        </p:nvSpPr>
        <p:spPr>
          <a:xfrm>
            <a:off x="271849" y="4386649"/>
            <a:ext cx="8538519" cy="369332"/>
          </a:xfrm>
          <a:prstGeom prst="rect">
            <a:avLst/>
          </a:prstGeom>
          <a:noFill/>
        </p:spPr>
        <p:txBody>
          <a:bodyPr wrap="square" rtlCol="0">
            <a:spAutoFit/>
          </a:bodyPr>
          <a:lstStyle/>
          <a:p>
            <a:pPr marL="285750" indent="-285750">
              <a:buFont typeface="Arial" panose="020B0604020202020204" pitchFamily="34" charset="0"/>
              <a:buChar char="•"/>
            </a:pPr>
            <a:r>
              <a:rPr lang="en-US" dirty="0"/>
              <a:t>Are there like terms that can be combined? What is the simplest product?</a:t>
            </a:r>
          </a:p>
        </p:txBody>
      </p:sp>
    </p:spTree>
    <p:extLst>
      <p:ext uri="{BB962C8B-B14F-4D97-AF65-F5344CB8AC3E}">
        <p14:creationId xmlns:p14="http://schemas.microsoft.com/office/powerpoint/2010/main" val="424821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8473"/>
            <a:ext cx="8229600" cy="990600"/>
          </a:xfrm>
        </p:spPr>
        <p:txBody>
          <a:bodyPr/>
          <a:lstStyle/>
          <a:p>
            <a:r>
              <a:rPr lang="en-US" dirty="0"/>
              <a:t>Notes, part 1</a:t>
            </a:r>
          </a:p>
        </p:txBody>
      </p:sp>
      <mc:AlternateContent xmlns:mc="http://schemas.openxmlformats.org/markup-compatibility/2006" xmlns:a14="http://schemas.microsoft.com/office/drawing/2010/main">
        <mc:Choice Requires="a14">
          <p:sp>
            <p:nvSpPr>
              <p:cNvPr id="12" name="Rectangle 11"/>
              <p:cNvSpPr/>
              <p:nvPr/>
            </p:nvSpPr>
            <p:spPr>
              <a:xfrm>
                <a:off x="226828" y="974325"/>
                <a:ext cx="8726295" cy="2677656"/>
              </a:xfrm>
              <a:prstGeom prst="rect">
                <a:avLst/>
              </a:prstGeom>
            </p:spPr>
            <p:txBody>
              <a:bodyPr wrap="square">
                <a:spAutoFit/>
              </a:bodyPr>
              <a:lstStyle/>
              <a:p>
                <a:pPr lvl="0"/>
                <a:r>
                  <a:rPr lang="en-US" sz="2400" b="1" u="sng" cap="small" dirty="0"/>
                  <a:t>Recall</a:t>
                </a:r>
                <a:r>
                  <a:rPr lang="en-US" sz="2400" b="1" cap="small" dirty="0"/>
                  <a:t>: </a:t>
                </a:r>
                <a:r>
                  <a:rPr lang="en-US" sz="2400" dirty="0"/>
                  <a:t>A polynomial expression </a:t>
                </a:r>
                <a:r>
                  <a:rPr lang="en-US" sz="2400" i="1" dirty="0"/>
                  <a:t>officially</a:t>
                </a:r>
                <a:r>
                  <a:rPr lang="en-US" sz="2400" dirty="0"/>
                  <a:t> is a numerical symbol, a variable symbol, or a combination of the two using </a:t>
                </a:r>
                <a:r>
                  <a:rPr lang="en-US" sz="2400" i="1" dirty="0"/>
                  <a:t>addition and multiplication</a:t>
                </a:r>
                <a:r>
                  <a:rPr lang="en-US" sz="2400" dirty="0"/>
                  <a:t>.</a:t>
                </a:r>
              </a:p>
              <a:p>
                <a:pPr lvl="0"/>
                <a:endParaRPr lang="en-US" sz="2400" dirty="0"/>
              </a:p>
              <a:p>
                <a:pPr lvl="0"/>
                <a:r>
                  <a:rPr lang="en-US" sz="2400" dirty="0"/>
                  <a:t>So: The constant in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−7)</m:t>
                    </m:r>
                  </m:oMath>
                </a14:m>
                <a:r>
                  <a:rPr lang="en-US" sz="2400" dirty="0"/>
                  <a:t> is -7 because by definition it can be rewritten as (</a:t>
                </a:r>
                <a:r>
                  <a:rPr lang="en-US" sz="2400" i="1" dirty="0"/>
                  <a:t>x</a:t>
                </a:r>
                <a:r>
                  <a:rPr lang="en-US" sz="2400" dirty="0"/>
                  <a:t> + -7)</a:t>
                </a:r>
              </a:p>
              <a:p>
                <a:pPr lvl="0"/>
                <a:r>
                  <a:rPr lang="en-US" sz="2400" dirty="0"/>
                  <a:t>In other words, </a:t>
                </a:r>
                <a:r>
                  <a:rPr lang="en-US" sz="2400" b="1" dirty="0"/>
                  <a:t>the operation serves as the sign of the term.</a:t>
                </a:r>
              </a:p>
            </p:txBody>
          </p:sp>
        </mc:Choice>
        <mc:Fallback xmlns="">
          <p:sp>
            <p:nvSpPr>
              <p:cNvPr id="12" name="Rectangle 11"/>
              <p:cNvSpPr>
                <a:spLocks noRot="1" noChangeAspect="1" noMove="1" noResize="1" noEditPoints="1" noAdjustHandles="1" noChangeArrowheads="1" noChangeShapeType="1" noTextEdit="1"/>
              </p:cNvSpPr>
              <p:nvPr/>
            </p:nvSpPr>
            <p:spPr>
              <a:xfrm>
                <a:off x="226828" y="974325"/>
                <a:ext cx="8726295" cy="2677656"/>
              </a:xfrm>
              <a:prstGeom prst="rect">
                <a:avLst/>
              </a:prstGeom>
              <a:blipFill>
                <a:blip r:embed="rId2"/>
                <a:stretch>
                  <a:fillRect l="-1017" t="-1887" r="-1599" b="-3774"/>
                </a:stretch>
              </a:blipFill>
            </p:spPr>
            <p:txBody>
              <a:bodyPr/>
              <a:lstStyle/>
              <a:p>
                <a:r>
                  <a:rPr lang="en-US">
                    <a:noFill/>
                  </a:rPr>
                  <a:t> </a:t>
                </a:r>
              </a:p>
            </p:txBody>
          </p:sp>
        </mc:Fallback>
      </mc:AlternateContent>
    </p:spTree>
    <p:extLst>
      <p:ext uri="{BB962C8B-B14F-4D97-AF65-F5344CB8AC3E}">
        <p14:creationId xmlns:p14="http://schemas.microsoft.com/office/powerpoint/2010/main" val="291176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A38D-A488-C64C-8C97-51DBD3FB83D0}"/>
              </a:ext>
            </a:extLst>
          </p:cNvPr>
          <p:cNvSpPr>
            <a:spLocks noGrp="1"/>
          </p:cNvSpPr>
          <p:nvPr>
            <p:ph type="title"/>
          </p:nvPr>
        </p:nvSpPr>
        <p:spPr>
          <a:xfrm>
            <a:off x="210062" y="150339"/>
            <a:ext cx="8699159" cy="990600"/>
          </a:xfrm>
        </p:spPr>
        <p:txBody>
          <a:bodyPr/>
          <a:lstStyle/>
          <a:p>
            <a:r>
              <a:rPr lang="en-US" dirty="0"/>
              <a:t>Classwork part 1</a:t>
            </a:r>
          </a:p>
        </p:txBody>
      </p:sp>
      <p:sp>
        <p:nvSpPr>
          <p:cNvPr id="3" name="Content Placeholder 2">
            <a:extLst>
              <a:ext uri="{FF2B5EF4-FFF2-40B4-BE49-F238E27FC236}">
                <a16:creationId xmlns:a16="http://schemas.microsoft.com/office/drawing/2014/main" id="{14394BFB-3F39-414E-9092-E4E3155CFF19}"/>
              </a:ext>
            </a:extLst>
          </p:cNvPr>
          <p:cNvSpPr>
            <a:spLocks noGrp="1"/>
          </p:cNvSpPr>
          <p:nvPr>
            <p:ph idx="1"/>
          </p:nvPr>
        </p:nvSpPr>
        <p:spPr>
          <a:xfrm>
            <a:off x="210062" y="1217139"/>
            <a:ext cx="8699159" cy="4876800"/>
          </a:xfrm>
        </p:spPr>
        <p:txBody>
          <a:bodyPr/>
          <a:lstStyle/>
          <a:p>
            <a:r>
              <a:rPr lang="en-US" dirty="0"/>
              <a:t>Complete classwork problems #1-2</a:t>
            </a:r>
          </a:p>
        </p:txBody>
      </p:sp>
    </p:spTree>
    <p:extLst>
      <p:ext uri="{BB962C8B-B14F-4D97-AF65-F5344CB8AC3E}">
        <p14:creationId xmlns:p14="http://schemas.microsoft.com/office/powerpoint/2010/main" val="78222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8473"/>
            <a:ext cx="8229600" cy="990600"/>
          </a:xfrm>
        </p:spPr>
        <p:txBody>
          <a:bodyPr/>
          <a:lstStyle/>
          <a:p>
            <a:r>
              <a:rPr lang="en-US" dirty="0"/>
              <a:t>Notes, part 2</a:t>
            </a:r>
          </a:p>
        </p:txBody>
      </p:sp>
      <mc:AlternateContent xmlns:mc="http://schemas.openxmlformats.org/markup-compatibility/2006" xmlns:a14="http://schemas.microsoft.com/office/drawing/2010/main">
        <mc:Choice Requires="a14">
          <p:sp>
            <p:nvSpPr>
              <p:cNvPr id="12" name="Rectangle 11"/>
              <p:cNvSpPr/>
              <p:nvPr/>
            </p:nvSpPr>
            <p:spPr>
              <a:xfrm>
                <a:off x="226828" y="974325"/>
                <a:ext cx="8726295" cy="4801314"/>
              </a:xfrm>
              <a:prstGeom prst="rect">
                <a:avLst/>
              </a:prstGeom>
            </p:spPr>
            <p:txBody>
              <a:bodyPr wrap="square">
                <a:spAutoFit/>
              </a:bodyPr>
              <a:lstStyle/>
              <a:p>
                <a:pPr lvl="0"/>
                <a:r>
                  <a:rPr lang="en-US" sz="2400" dirty="0"/>
                  <a:t>A polynomial expression with </a:t>
                </a:r>
                <a:r>
                  <a:rPr lang="en-US" sz="2400" u="sng" dirty="0"/>
                  <a:t>degree</a:t>
                </a:r>
                <a:r>
                  <a:rPr lang="en-US" sz="2400" dirty="0"/>
                  <a:t> (highest exponent) 2 is called a </a:t>
                </a:r>
                <a:r>
                  <a:rPr lang="en-US" sz="2400" u="sng" dirty="0"/>
                  <a:t>quadratic expression</a:t>
                </a:r>
                <a:r>
                  <a:rPr lang="en-US" sz="2400" dirty="0"/>
                  <a:t>. </a:t>
                </a:r>
              </a:p>
              <a:p>
                <a:pPr lvl="0"/>
                <a:r>
                  <a:rPr lang="en-US" i="1" dirty="0"/>
                  <a:t>(Because of their relation to rectangles/squares, also called quadrangles)</a:t>
                </a:r>
              </a:p>
              <a:p>
                <a:pPr lvl="0"/>
                <a:endParaRPr lang="en-US" sz="2400" dirty="0"/>
              </a:p>
              <a:p>
                <a:pPr lvl="0"/>
                <a:r>
                  <a:rPr lang="en-US" sz="2400" dirty="0"/>
                  <a:t>When multiplying two binomials with coefficients of 1, the first term is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oMath>
                </a14:m>
                <a:r>
                  <a:rPr lang="en-US" sz="2400" dirty="0"/>
                  <a:t>, the last term is the product of the constants, and middle term is </a:t>
                </a:r>
                <a14:m>
                  <m:oMath xmlns:m="http://schemas.openxmlformats.org/officeDocument/2006/math">
                    <m:r>
                      <a:rPr lang="en-US" sz="2400" b="0" i="1" smtClean="0">
                        <a:latin typeface="Cambria Math" panose="02040503050406030204" pitchFamily="18" charset="0"/>
                      </a:rPr>
                      <m:t>𝑥</m:t>
                    </m:r>
                  </m:oMath>
                </a14:m>
                <a:r>
                  <a:rPr lang="en-US" sz="2400" dirty="0"/>
                  <a:t> with coefficient equal to the sum of the constants:</a:t>
                </a:r>
              </a:p>
              <a:p>
                <a:pPr lvl="0"/>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𝑎</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e>
                      </m:d>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𝑎𝑏</m:t>
                      </m:r>
                    </m:oMath>
                  </m:oMathPara>
                </a14:m>
                <a:endParaRPr lang="en-US" sz="2400" dirty="0"/>
              </a:p>
              <a:p>
                <a:pPr lvl="0"/>
                <a:endParaRPr lang="en-US" sz="2400" dirty="0"/>
              </a:p>
              <a:p>
                <a:pPr lvl="0"/>
                <a:r>
                  <a:rPr lang="en-US" sz="2400" dirty="0"/>
                  <a:t>This can help with factoring the trinomial as well.</a:t>
                </a:r>
              </a:p>
              <a:p>
                <a:pPr lvl="0"/>
                <a:endParaRPr lang="en-US" sz="2400" dirty="0"/>
              </a:p>
              <a:p>
                <a:pPr lvl="0"/>
                <a:endParaRPr lang="en-US" sz="2400" i="1" dirty="0"/>
              </a:p>
            </p:txBody>
          </p:sp>
        </mc:Choice>
        <mc:Fallback xmlns="">
          <p:sp>
            <p:nvSpPr>
              <p:cNvPr id="12" name="Rectangle 11"/>
              <p:cNvSpPr>
                <a:spLocks noRot="1" noChangeAspect="1" noMove="1" noResize="1" noEditPoints="1" noAdjustHandles="1" noChangeArrowheads="1" noChangeShapeType="1" noTextEdit="1"/>
              </p:cNvSpPr>
              <p:nvPr/>
            </p:nvSpPr>
            <p:spPr>
              <a:xfrm>
                <a:off x="226828" y="974325"/>
                <a:ext cx="8726295" cy="4801314"/>
              </a:xfrm>
              <a:prstGeom prst="rect">
                <a:avLst/>
              </a:prstGeom>
              <a:blipFill>
                <a:blip r:embed="rId2"/>
                <a:stretch>
                  <a:fillRect l="-1017" t="-1055"/>
                </a:stretch>
              </a:blipFill>
            </p:spPr>
            <p:txBody>
              <a:bodyPr/>
              <a:lstStyle/>
              <a:p>
                <a:r>
                  <a:rPr lang="en-US">
                    <a:noFill/>
                  </a:rPr>
                  <a:t> </a:t>
                </a:r>
              </a:p>
            </p:txBody>
          </p:sp>
        </mc:Fallback>
      </mc:AlternateContent>
    </p:spTree>
    <p:extLst>
      <p:ext uri="{BB962C8B-B14F-4D97-AF65-F5344CB8AC3E}">
        <p14:creationId xmlns:p14="http://schemas.microsoft.com/office/powerpoint/2010/main" val="244175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C044-0A43-F141-929A-FB0B680526F4}"/>
              </a:ext>
            </a:extLst>
          </p:cNvPr>
          <p:cNvSpPr>
            <a:spLocks noGrp="1"/>
          </p:cNvSpPr>
          <p:nvPr>
            <p:ph type="title"/>
          </p:nvPr>
        </p:nvSpPr>
        <p:spPr>
          <a:xfrm>
            <a:off x="259491" y="187411"/>
            <a:ext cx="8612659" cy="990600"/>
          </a:xfrm>
        </p:spPr>
        <p:txBody>
          <a:bodyPr/>
          <a:lstStyle/>
          <a:p>
            <a:r>
              <a:rPr lang="en-US" dirty="0"/>
              <a:t>Example1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DDC235-02FE-C449-B7D3-95B69AAF1522}"/>
                  </a:ext>
                </a:extLst>
              </p:cNvPr>
              <p:cNvSpPr>
                <a:spLocks noGrp="1"/>
              </p:cNvSpPr>
              <p:nvPr>
                <p:ph idx="1"/>
              </p:nvPr>
            </p:nvSpPr>
            <p:spPr>
              <a:xfrm>
                <a:off x="259491" y="1254211"/>
                <a:ext cx="8612659" cy="4876800"/>
              </a:xfrm>
            </p:spPr>
            <p:txBody>
              <a:bodyPr/>
              <a:lstStyle/>
              <a:p>
                <a:pPr marL="0" indent="0">
                  <a:buNone/>
                </a:pPr>
                <a:r>
                  <a:rPr lang="en-US" dirty="0"/>
                  <a:t>Factor the trinomial: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−5</m:t>
                    </m:r>
                  </m:oMath>
                </a14:m>
                <a:endParaRPr lang="en-US" dirty="0"/>
              </a:p>
            </p:txBody>
          </p:sp>
        </mc:Choice>
        <mc:Fallback xmlns="">
          <p:sp>
            <p:nvSpPr>
              <p:cNvPr id="3" name="Content Placeholder 2">
                <a:extLst>
                  <a:ext uri="{FF2B5EF4-FFF2-40B4-BE49-F238E27FC236}">
                    <a16:creationId xmlns:a16="http://schemas.microsoft.com/office/drawing/2014/main" id="{FFDDC235-02FE-C449-B7D3-95B69AAF1522}"/>
                  </a:ext>
                </a:extLst>
              </p:cNvPr>
              <p:cNvSpPr>
                <a:spLocks noGrp="1" noRot="1" noChangeAspect="1" noMove="1" noResize="1" noEditPoints="1" noAdjustHandles="1" noChangeArrowheads="1" noChangeShapeType="1" noTextEdit="1"/>
              </p:cNvSpPr>
              <p:nvPr>
                <p:ph idx="1"/>
              </p:nvPr>
            </p:nvSpPr>
            <p:spPr>
              <a:xfrm>
                <a:off x="259491" y="1254211"/>
                <a:ext cx="8612659" cy="4876800"/>
              </a:xfrm>
              <a:blipFill>
                <a:blip r:embed="rId2"/>
                <a:stretch>
                  <a:fillRect l="-1029" t="-779"/>
                </a:stretch>
              </a:blipFill>
            </p:spPr>
            <p:txBody>
              <a:bodyPr/>
              <a:lstStyle/>
              <a:p>
                <a:r>
                  <a:rPr lang="en-US">
                    <a:noFill/>
                  </a:rPr>
                  <a:t> </a:t>
                </a:r>
              </a:p>
            </p:txBody>
          </p:sp>
        </mc:Fallback>
      </mc:AlternateContent>
    </p:spTree>
    <p:extLst>
      <p:ext uri="{BB962C8B-B14F-4D97-AF65-F5344CB8AC3E}">
        <p14:creationId xmlns:p14="http://schemas.microsoft.com/office/powerpoint/2010/main" val="2047294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A38D-A488-C64C-8C97-51DBD3FB83D0}"/>
              </a:ext>
            </a:extLst>
          </p:cNvPr>
          <p:cNvSpPr>
            <a:spLocks noGrp="1"/>
          </p:cNvSpPr>
          <p:nvPr>
            <p:ph type="title"/>
          </p:nvPr>
        </p:nvSpPr>
        <p:spPr>
          <a:xfrm>
            <a:off x="210062" y="150339"/>
            <a:ext cx="8699159" cy="990600"/>
          </a:xfrm>
        </p:spPr>
        <p:txBody>
          <a:bodyPr/>
          <a:lstStyle/>
          <a:p>
            <a:r>
              <a:rPr lang="en-US" dirty="0"/>
              <a:t>Classwork part 2</a:t>
            </a:r>
          </a:p>
        </p:txBody>
      </p:sp>
      <p:sp>
        <p:nvSpPr>
          <p:cNvPr id="3" name="Content Placeholder 2">
            <a:extLst>
              <a:ext uri="{FF2B5EF4-FFF2-40B4-BE49-F238E27FC236}">
                <a16:creationId xmlns:a16="http://schemas.microsoft.com/office/drawing/2014/main" id="{14394BFB-3F39-414E-9092-E4E3155CFF19}"/>
              </a:ext>
            </a:extLst>
          </p:cNvPr>
          <p:cNvSpPr>
            <a:spLocks noGrp="1"/>
          </p:cNvSpPr>
          <p:nvPr>
            <p:ph idx="1"/>
          </p:nvPr>
        </p:nvSpPr>
        <p:spPr>
          <a:xfrm>
            <a:off x="210062" y="1217139"/>
            <a:ext cx="8699159" cy="4876800"/>
          </a:xfrm>
        </p:spPr>
        <p:txBody>
          <a:bodyPr/>
          <a:lstStyle/>
          <a:p>
            <a:r>
              <a:rPr lang="en-US" dirty="0"/>
              <a:t>Complete classwork problems #3</a:t>
            </a:r>
          </a:p>
        </p:txBody>
      </p:sp>
    </p:spTree>
    <p:extLst>
      <p:ext uri="{BB962C8B-B14F-4D97-AF65-F5344CB8AC3E}">
        <p14:creationId xmlns:p14="http://schemas.microsoft.com/office/powerpoint/2010/main" val="986847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8473"/>
            <a:ext cx="8229600" cy="990600"/>
          </a:xfrm>
        </p:spPr>
        <p:txBody>
          <a:bodyPr/>
          <a:lstStyle/>
          <a:p>
            <a:r>
              <a:rPr lang="en-US" dirty="0"/>
              <a:t>Notes, part 3</a:t>
            </a:r>
          </a:p>
        </p:txBody>
      </p:sp>
      <p:sp>
        <p:nvSpPr>
          <p:cNvPr id="12" name="Rectangle 11"/>
          <p:cNvSpPr/>
          <p:nvPr/>
        </p:nvSpPr>
        <p:spPr>
          <a:xfrm>
            <a:off x="226828" y="974325"/>
            <a:ext cx="8726295" cy="2677656"/>
          </a:xfrm>
          <a:prstGeom prst="rect">
            <a:avLst/>
          </a:prstGeom>
        </p:spPr>
        <p:txBody>
          <a:bodyPr wrap="square">
            <a:spAutoFit/>
          </a:bodyPr>
          <a:lstStyle/>
          <a:p>
            <a:pPr lvl="0"/>
            <a:r>
              <a:rPr lang="en-US" sz="2400" dirty="0"/>
              <a:t>When the leading coefficient of a quadratic expression isn’t 1, the first step in factoring should be see if all the terms in the expanded form have a common factor.</a:t>
            </a:r>
          </a:p>
          <a:p>
            <a:pPr lvl="0"/>
            <a:endParaRPr lang="en-US" sz="2400" dirty="0"/>
          </a:p>
          <a:p>
            <a:pPr lvl="0"/>
            <a:r>
              <a:rPr lang="en-US" sz="2400" dirty="0"/>
              <a:t>After factoring out the GCF, it may be possible to factor again.</a:t>
            </a:r>
          </a:p>
          <a:p>
            <a:pPr lvl="0"/>
            <a:endParaRPr lang="en-US" sz="2400" dirty="0"/>
          </a:p>
          <a:p>
            <a:pPr lvl="0"/>
            <a:endParaRPr lang="en-US" sz="2400" i="1" dirty="0"/>
          </a:p>
        </p:txBody>
      </p:sp>
    </p:spTree>
    <p:extLst>
      <p:ext uri="{BB962C8B-B14F-4D97-AF65-F5344CB8AC3E}">
        <p14:creationId xmlns:p14="http://schemas.microsoft.com/office/powerpoint/2010/main" val="25595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Warm Up</a:t>
            </a:r>
          </a:p>
        </p:txBody>
      </p:sp>
      <p:pic>
        <p:nvPicPr>
          <p:cNvPr id="14" name="Picture 13">
            <a:extLst>
              <a:ext uri="{FF2B5EF4-FFF2-40B4-BE49-F238E27FC236}">
                <a16:creationId xmlns:a16="http://schemas.microsoft.com/office/drawing/2014/main" id="{B68CAC90-6FF9-ED49-ACA9-727B65DF52FF}"/>
              </a:ext>
            </a:extLst>
          </p:cNvPr>
          <p:cNvPicPr>
            <a:picLocks noChangeAspect="1"/>
          </p:cNvPicPr>
          <p:nvPr/>
        </p:nvPicPr>
        <p:blipFill>
          <a:blip r:embed="rId2"/>
          <a:stretch>
            <a:fillRect/>
          </a:stretch>
        </p:blipFill>
        <p:spPr>
          <a:xfrm>
            <a:off x="193904" y="891918"/>
            <a:ext cx="6896100" cy="5321300"/>
          </a:xfrm>
          <a:prstGeom prst="rect">
            <a:avLst/>
          </a:prstGeom>
        </p:spPr>
      </p:pic>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74151"/>
            <a:ext cx="8229600"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12" name="Rectangle 11"/>
              <p:cNvSpPr/>
              <p:nvPr/>
            </p:nvSpPr>
            <p:spPr>
              <a:xfrm>
                <a:off x="226035" y="961785"/>
                <a:ext cx="8726295" cy="2000228"/>
              </a:xfrm>
              <a:prstGeom prst="rect">
                <a:avLst/>
              </a:prstGeom>
            </p:spPr>
            <p:txBody>
              <a:bodyPr wrap="square">
                <a:spAutoFit/>
              </a:bodyPr>
              <a:lstStyle/>
              <a:p>
                <a:r>
                  <a:rPr lang="en-US" sz="2400" dirty="0"/>
                  <a:t>Factor:  </a:t>
                </a:r>
                <a14:m>
                  <m:oMath xmlns:m="http://schemas.openxmlformats.org/officeDocument/2006/math">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−50</m:t>
                    </m:r>
                    <m:r>
                      <a:rPr lang="en-US" sz="2400" b="0" i="1" smtClean="0">
                        <a:latin typeface="Cambria Math" panose="02040503050406030204" pitchFamily="18" charset="0"/>
                      </a:rPr>
                      <m:t>𝑥</m:t>
                    </m:r>
                  </m:oMath>
                </a14:m>
                <a:endParaRPr lang="en-US" sz="2400" dirty="0"/>
              </a:p>
              <a:p>
                <a:pPr marL="342900" indent="-342900">
                  <a:buFont typeface="Arial" panose="020B0604020202020204" pitchFamily="34" charset="0"/>
                  <a:buChar char="•"/>
                </a:pPr>
                <a:r>
                  <a:rPr lang="en-US" sz="2400" dirty="0"/>
                  <a:t>Step 1: Factor out the GCF of 2x</a:t>
                </a:r>
              </a:p>
              <a:p>
                <a:r>
                  <a:rPr lang="en-US" sz="2400" dirty="0"/>
                  <a:t>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𝑥</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−25</m:t>
                        </m:r>
                      </m:e>
                    </m:d>
                  </m:oMath>
                </a14:m>
                <a:endParaRPr lang="en-US" sz="2400" b="0" dirty="0"/>
              </a:p>
              <a:p>
                <a:pPr marL="342900" indent="-342900">
                  <a:buFont typeface="Arial" panose="020B0604020202020204" pitchFamily="34" charset="0"/>
                  <a:buChar char="•"/>
                </a:pPr>
                <a:r>
                  <a:rPr lang="en-US" sz="2400" dirty="0"/>
                  <a:t>Step 2: Factor the difference of squares:</a:t>
                </a:r>
              </a:p>
              <a:p>
                <a:r>
                  <a:rPr lang="en-US" sz="2400" dirty="0"/>
                  <a:t>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−5)</m:t>
                    </m:r>
                  </m:oMath>
                </a14:m>
                <a:endParaRPr 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226035" y="961785"/>
                <a:ext cx="8726295" cy="2000228"/>
              </a:xfrm>
              <a:prstGeom prst="rect">
                <a:avLst/>
              </a:prstGeom>
              <a:blipFill>
                <a:blip r:embed="rId2"/>
                <a:stretch>
                  <a:fillRect l="-1017" t="-1899" b="-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00685" y="3468301"/>
                <a:ext cx="8776994" cy="461665"/>
              </a:xfrm>
              <a:prstGeom prst="rect">
                <a:avLst/>
              </a:prstGeom>
              <a:noFill/>
            </p:spPr>
            <p:txBody>
              <a:bodyPr wrap="square" rtlCol="0">
                <a:spAutoFit/>
              </a:bodyPr>
              <a:lstStyle/>
              <a:p>
                <a:r>
                  <a:rPr lang="en-US" sz="2400" dirty="0"/>
                  <a:t>Now factor completely: </a:t>
                </a:r>
                <a14:m>
                  <m:oMath xmlns:m="http://schemas.openxmlformats.org/officeDocument/2006/math">
                    <m:r>
                      <a:rPr lang="en-US" sz="2400" b="0" i="1" smtClean="0">
                        <a:latin typeface="Cambria Math" panose="02040503050406030204" pitchFamily="18" charset="0"/>
                      </a:rPr>
                      <m:t>−16</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+32</m:t>
                    </m:r>
                    <m:r>
                      <a:rPr lang="en-US" sz="2400" b="0" i="1" smtClean="0">
                        <a:latin typeface="Cambria Math" panose="02040503050406030204" pitchFamily="18" charset="0"/>
                      </a:rPr>
                      <m:t>𝑡</m:t>
                    </m:r>
                    <m:r>
                      <a:rPr lang="en-US" sz="2400" b="0" i="1" smtClean="0">
                        <a:latin typeface="Cambria Math" panose="02040503050406030204" pitchFamily="18" charset="0"/>
                      </a:rPr>
                      <m:t>+48</m:t>
                    </m:r>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00685" y="3468301"/>
                <a:ext cx="8776994" cy="461665"/>
              </a:xfrm>
              <a:prstGeom prst="rect">
                <a:avLst/>
              </a:prstGeom>
              <a:blipFill>
                <a:blip r:embed="rId3"/>
                <a:stretch>
                  <a:fillRect l="-1012" t="-8108" b="-27027"/>
                </a:stretch>
              </a:blipFill>
            </p:spPr>
            <p:txBody>
              <a:bodyPr/>
              <a:lstStyle/>
              <a:p>
                <a:r>
                  <a:rPr lang="en-US">
                    <a:noFill/>
                  </a:rPr>
                  <a:t> </a:t>
                </a:r>
              </a:p>
            </p:txBody>
          </p:sp>
        </mc:Fallback>
      </mc:AlternateContent>
    </p:spTree>
    <p:extLst>
      <p:ext uri="{BB962C8B-B14F-4D97-AF65-F5344CB8AC3E}">
        <p14:creationId xmlns:p14="http://schemas.microsoft.com/office/powerpoint/2010/main" val="96483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Classwork2 #1-3</a:t>
            </a:r>
          </a:p>
          <a:p>
            <a:r>
              <a:rPr lang="en-US" dirty="0"/>
              <a:t>Summary/Reflection</a:t>
            </a:r>
          </a:p>
          <a:p>
            <a:endParaRPr lang="en-US" dirty="0"/>
          </a:p>
          <a:p>
            <a:pPr marL="0" indent="0">
              <a:buNone/>
            </a:pPr>
            <a:endParaRPr lang="en-US" sz="2000"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Complete </a:t>
            </a:r>
            <a:r>
              <a:rPr lang="en-US" dirty="0" err="1"/>
              <a:t>cw</a:t>
            </a:r>
            <a:r>
              <a:rPr lang="en-US" dirty="0"/>
              <a:t> #1</a:t>
            </a:r>
          </a:p>
          <a:p>
            <a:r>
              <a:rPr lang="en-US" dirty="0"/>
              <a:t>Khan Academy</a:t>
            </a:r>
          </a:p>
          <a:p>
            <a:r>
              <a:rPr lang="en-US" dirty="0"/>
              <a:t>Crossing River/Carnival Bears</a:t>
            </a:r>
          </a:p>
          <a:p>
            <a:r>
              <a:rPr lang="en-US" dirty="0"/>
              <a:t>Linear Equation practice</a:t>
            </a:r>
          </a:p>
          <a:p>
            <a:r>
              <a:rPr lang="en-US" dirty="0"/>
              <a:t>Exponents</a:t>
            </a:r>
          </a:p>
          <a:p>
            <a:r>
              <a:rPr lang="en-US" dirty="0"/>
              <a:t>Slope practice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6143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3</a:t>
            </a:r>
          </a:p>
        </p:txBody>
      </p:sp>
      <p:sp>
        <p:nvSpPr>
          <p:cNvPr id="3" name="Subtitle 2"/>
          <p:cNvSpPr>
            <a:spLocks noGrp="1"/>
          </p:cNvSpPr>
          <p:nvPr>
            <p:ph type="subTitle" idx="1"/>
          </p:nvPr>
        </p:nvSpPr>
        <p:spPr>
          <a:xfrm>
            <a:off x="685800" y="3505200"/>
            <a:ext cx="6666470" cy="1752600"/>
          </a:xfrm>
        </p:spPr>
        <p:txBody>
          <a:bodyPr/>
          <a:lstStyle/>
          <a:p>
            <a:r>
              <a:rPr lang="en-US" dirty="0"/>
              <a:t>Warm up/example, more examples, classwork</a:t>
            </a:r>
          </a:p>
        </p:txBody>
      </p:sp>
    </p:spTree>
    <p:extLst>
      <p:ext uri="{BB962C8B-B14F-4D97-AF65-F5344CB8AC3E}">
        <p14:creationId xmlns:p14="http://schemas.microsoft.com/office/powerpoint/2010/main" val="196931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lvl="0" indent="0">
                  <a:buNone/>
                </a:pPr>
                <a:r>
                  <a:rPr lang="en-US" dirty="0"/>
                  <a:t>Carlos wants to build a sandbox for his little brother.  He is deciding between a square sandbox with side lengths that can be represented by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+3</m:t>
                    </m:r>
                  </m:oMath>
                </a14:m>
                <a:r>
                  <a:rPr lang="en-US" dirty="0"/>
                  <a:t> units and a rectangular sandbox with a length </a:t>
                </a:r>
                <a14:m>
                  <m:oMath xmlns:m="http://schemas.openxmlformats.org/officeDocument/2006/math">
                    <m:r>
                      <a:rPr lang="en-US" i="1">
                        <a:latin typeface="Cambria Math" panose="02040503050406030204" pitchFamily="18" charset="0"/>
                      </a:rPr>
                      <m:t>1</m:t>
                    </m:r>
                  </m:oMath>
                </a14:m>
                <a:r>
                  <a:rPr lang="en-US" dirty="0"/>
                  <a:t> unit more than the side of the square and width </a:t>
                </a:r>
                <a14:m>
                  <m:oMath xmlns:m="http://schemas.openxmlformats.org/officeDocument/2006/math">
                    <m:r>
                      <a:rPr lang="en-US" i="1">
                        <a:latin typeface="Cambria Math" panose="02040503050406030204" pitchFamily="18" charset="0"/>
                      </a:rPr>
                      <m:t>1</m:t>
                    </m:r>
                  </m:oMath>
                </a14:m>
                <a:r>
                  <a:rPr lang="en-US" dirty="0"/>
                  <a:t> unit less than the side of the square. </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indent="0">
                  <a:buNone/>
                </a:pPr>
                <a:r>
                  <a:rPr lang="en-US" dirty="0"/>
                  <a:t>Carlos thinks the areas should be the same because one unit is just moved from one side to the other. </a:t>
                </a:r>
              </a:p>
              <a:p>
                <a:pPr lvl="0"/>
                <a:r>
                  <a:rPr lang="en-US" dirty="0"/>
                  <a:t>Do you agree that the two areas should be the same?  </a:t>
                </a:r>
              </a:p>
              <a:p>
                <a:pPr marL="0" indent="0">
                  <a:buNone/>
                </a:pPr>
                <a:endParaRPr lang="en-US"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1020" t="-682" r="-58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Up/example 1</a:t>
            </a:r>
          </a:p>
        </p:txBody>
      </p:sp>
      <p:pic>
        <p:nvPicPr>
          <p:cNvPr id="12" name="Picture 11">
            <a:extLst>
              <a:ext uri="{FF2B5EF4-FFF2-40B4-BE49-F238E27FC236}">
                <a16:creationId xmlns:a16="http://schemas.microsoft.com/office/drawing/2014/main" id="{0672BF2C-C0B5-4642-A61F-B32FEC282AC9}"/>
              </a:ext>
            </a:extLst>
          </p:cNvPr>
          <p:cNvPicPr>
            <a:picLocks noChangeAspect="1"/>
          </p:cNvPicPr>
          <p:nvPr/>
        </p:nvPicPr>
        <p:blipFill>
          <a:blip r:embed="rId4"/>
          <a:stretch>
            <a:fillRect/>
          </a:stretch>
        </p:blipFill>
        <p:spPr>
          <a:xfrm>
            <a:off x="1906372" y="2996339"/>
            <a:ext cx="5232400" cy="1612900"/>
          </a:xfrm>
          <a:prstGeom prst="rect">
            <a:avLst/>
          </a:prstGeom>
        </p:spPr>
      </p:pic>
    </p:spTree>
    <p:extLst>
      <p:ext uri="{BB962C8B-B14F-4D97-AF65-F5344CB8AC3E}">
        <p14:creationId xmlns:p14="http://schemas.microsoft.com/office/powerpoint/2010/main" val="313137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r>
                  <a:rPr lang="en-US" dirty="0"/>
                  <a:t>If you use the expressions for length and width without simplifying, how can you then write the area of the rectangle?</a:t>
                </a:r>
              </a:p>
              <a:p>
                <a:endParaRPr lang="en-US" dirty="0"/>
              </a:p>
              <a:p>
                <a:endParaRPr lang="en-US" dirty="0"/>
              </a:p>
              <a:p>
                <a:r>
                  <a:rPr lang="en-US" dirty="0"/>
                  <a:t>How can this expression be seen as the product of a sum and difference: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a14:m>
                <a:r>
                  <a:rPr lang="en-US" dirty="0"/>
                  <a:t>? </a:t>
                </a:r>
              </a:p>
              <a:p>
                <a:pPr marL="0" indent="0">
                  <a:buNone/>
                </a:pPr>
                <a:endParaRPr lang="en-US"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583" r="-29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1, continued</a:t>
            </a:r>
          </a:p>
        </p:txBody>
      </p:sp>
      <p:pic>
        <p:nvPicPr>
          <p:cNvPr id="12" name="Picture 11">
            <a:extLst>
              <a:ext uri="{FF2B5EF4-FFF2-40B4-BE49-F238E27FC236}">
                <a16:creationId xmlns:a16="http://schemas.microsoft.com/office/drawing/2014/main" id="{0672BF2C-C0B5-4642-A61F-B32FEC282AC9}"/>
              </a:ext>
            </a:extLst>
          </p:cNvPr>
          <p:cNvPicPr>
            <a:picLocks noChangeAspect="1"/>
          </p:cNvPicPr>
          <p:nvPr/>
        </p:nvPicPr>
        <p:blipFill>
          <a:blip r:embed="rId4"/>
          <a:stretch>
            <a:fillRect/>
          </a:stretch>
        </p:blipFill>
        <p:spPr>
          <a:xfrm>
            <a:off x="2091725" y="906161"/>
            <a:ext cx="5232400" cy="16129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DCCBB2-AB0B-274E-8F5A-2B310A8365A0}"/>
                  </a:ext>
                </a:extLst>
              </p:cNvPr>
              <p:cNvSpPr txBox="1"/>
              <p:nvPr/>
            </p:nvSpPr>
            <p:spPr>
              <a:xfrm>
                <a:off x="2421924" y="3725045"/>
                <a:ext cx="41057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rgbClr val="00B0F0"/>
                              </a:solidFill>
                              <a:latin typeface="Cambria Math" panose="02040503050406030204" pitchFamily="18" charset="0"/>
                            </a:rPr>
                          </m:ctrlPr>
                        </m:dPr>
                        <m:e>
                          <m:d>
                            <m:dPr>
                              <m:ctrlPr>
                                <a:rPr lang="en-US" sz="2800" b="0" i="1" smtClean="0">
                                  <a:solidFill>
                                    <a:srgbClr val="00B0F0"/>
                                  </a:solidFill>
                                  <a:latin typeface="Cambria Math" panose="02040503050406030204" pitchFamily="18" charset="0"/>
                                </a:rPr>
                              </m:ctrlPr>
                            </m:dPr>
                            <m:e>
                              <m:r>
                                <a:rPr lang="en-US" sz="2800" b="0" i="1" smtClean="0">
                                  <a:solidFill>
                                    <a:srgbClr val="00B0F0"/>
                                  </a:solidFill>
                                  <a:latin typeface="Cambria Math" panose="02040503050406030204" pitchFamily="18" charset="0"/>
                                </a:rPr>
                                <m:t>𝑥</m:t>
                              </m:r>
                              <m:r>
                                <a:rPr lang="en-US" sz="2800" b="0" i="1" smtClean="0">
                                  <a:solidFill>
                                    <a:srgbClr val="00B0F0"/>
                                  </a:solidFill>
                                  <a:latin typeface="Cambria Math" panose="02040503050406030204" pitchFamily="18" charset="0"/>
                                </a:rPr>
                                <m:t>+3</m:t>
                              </m:r>
                            </m:e>
                          </m:d>
                          <m:r>
                            <a:rPr lang="en-US" sz="2800" b="0" i="1" smtClean="0">
                              <a:solidFill>
                                <a:srgbClr val="00B0F0"/>
                              </a:solidFill>
                              <a:latin typeface="Cambria Math" panose="02040503050406030204" pitchFamily="18" charset="0"/>
                            </a:rPr>
                            <m:t>+1</m:t>
                          </m:r>
                        </m:e>
                      </m:d>
                      <m:d>
                        <m:dPr>
                          <m:begChr m:val="["/>
                          <m:endChr m:val="]"/>
                          <m:ctrlPr>
                            <a:rPr lang="en-US" sz="2800" i="1" smtClean="0">
                              <a:solidFill>
                                <a:srgbClr val="00B0F0"/>
                              </a:solidFill>
                              <a:latin typeface="Cambria Math" panose="02040503050406030204" pitchFamily="18" charset="0"/>
                            </a:rPr>
                          </m:ctrlPr>
                        </m:dPr>
                        <m:e>
                          <m:d>
                            <m:dPr>
                              <m:ctrlPr>
                                <a:rPr lang="en-US" sz="2800" b="0" i="1" smtClean="0">
                                  <a:solidFill>
                                    <a:srgbClr val="00B0F0"/>
                                  </a:solidFill>
                                  <a:latin typeface="Cambria Math" panose="02040503050406030204" pitchFamily="18" charset="0"/>
                                </a:rPr>
                              </m:ctrlPr>
                            </m:dPr>
                            <m:e>
                              <m:r>
                                <a:rPr lang="en-US" sz="2800" b="0" i="1" smtClean="0">
                                  <a:solidFill>
                                    <a:srgbClr val="00B0F0"/>
                                  </a:solidFill>
                                  <a:latin typeface="Cambria Math" panose="02040503050406030204" pitchFamily="18" charset="0"/>
                                </a:rPr>
                                <m:t>𝑥</m:t>
                              </m:r>
                              <m:r>
                                <a:rPr lang="en-US" sz="2800" b="0" i="1" smtClean="0">
                                  <a:solidFill>
                                    <a:srgbClr val="00B0F0"/>
                                  </a:solidFill>
                                  <a:latin typeface="Cambria Math" panose="02040503050406030204" pitchFamily="18" charset="0"/>
                                </a:rPr>
                                <m:t>+3</m:t>
                              </m:r>
                            </m:e>
                          </m:d>
                          <m:r>
                            <a:rPr lang="en-US" sz="2800" b="0" i="1" smtClean="0">
                              <a:solidFill>
                                <a:srgbClr val="00B0F0"/>
                              </a:solidFill>
                              <a:latin typeface="Cambria Math" panose="02040503050406030204" pitchFamily="18" charset="0"/>
                            </a:rPr>
                            <m:t>−1</m:t>
                          </m:r>
                        </m:e>
                      </m:d>
                    </m:oMath>
                  </m:oMathPara>
                </a14:m>
                <a:endParaRPr lang="en-US" sz="2800" dirty="0">
                  <a:solidFill>
                    <a:srgbClr val="00B0F0"/>
                  </a:solidFill>
                </a:endParaRPr>
              </a:p>
            </p:txBody>
          </p:sp>
        </mc:Choice>
        <mc:Fallback xmlns="">
          <p:sp>
            <p:nvSpPr>
              <p:cNvPr id="4" name="TextBox 3">
                <a:extLst>
                  <a:ext uri="{FF2B5EF4-FFF2-40B4-BE49-F238E27FC236}">
                    <a16:creationId xmlns:a16="http://schemas.microsoft.com/office/drawing/2014/main" id="{53DCCBB2-AB0B-274E-8F5A-2B310A8365A0}"/>
                  </a:ext>
                </a:extLst>
              </p:cNvPr>
              <p:cNvSpPr txBox="1">
                <a:spLocks noRot="1" noChangeAspect="1" noMove="1" noResize="1" noEditPoints="1" noAdjustHandles="1" noChangeArrowheads="1" noChangeShapeType="1" noTextEdit="1"/>
              </p:cNvSpPr>
              <p:nvPr/>
            </p:nvSpPr>
            <p:spPr>
              <a:xfrm>
                <a:off x="2421924" y="3725045"/>
                <a:ext cx="4105739" cy="430887"/>
              </a:xfrm>
              <a:prstGeom prst="rect">
                <a:avLst/>
              </a:prstGeom>
              <a:blipFill>
                <a:blip r:embed="rId5"/>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F56956-C588-AD44-BED8-F802E69C6495}"/>
                  </a:ext>
                </a:extLst>
              </p:cNvPr>
              <p:cNvSpPr txBox="1"/>
              <p:nvPr/>
            </p:nvSpPr>
            <p:spPr>
              <a:xfrm>
                <a:off x="2519130" y="5390549"/>
                <a:ext cx="41057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chemeClr val="tx1"/>
                              </a:solidFill>
                              <a:latin typeface="Cambria Math" panose="02040503050406030204" pitchFamily="18" charset="0"/>
                            </a:rPr>
                          </m:ctrlPr>
                        </m:d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+3</m:t>
                              </m:r>
                            </m:e>
                          </m:d>
                          <m:r>
                            <a:rPr lang="en-US" sz="2800" b="0" i="1" smtClean="0">
                              <a:solidFill>
                                <a:srgbClr val="00B0F0"/>
                              </a:solidFill>
                              <a:latin typeface="Cambria Math" panose="02040503050406030204" pitchFamily="18" charset="0"/>
                            </a:rPr>
                            <m:t>+1</m:t>
                          </m:r>
                        </m:e>
                      </m:d>
                      <m:d>
                        <m:dPr>
                          <m:begChr m:val="["/>
                          <m:endChr m:val="]"/>
                          <m:ctrlPr>
                            <a:rPr lang="en-US" sz="2800" i="1" smtClean="0">
                              <a:solidFill>
                                <a:schemeClr val="tx1"/>
                              </a:solidFill>
                              <a:latin typeface="Cambria Math" panose="02040503050406030204" pitchFamily="18" charset="0"/>
                            </a:rPr>
                          </m:ctrlPr>
                        </m:d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+3</m:t>
                              </m:r>
                            </m:e>
                          </m:d>
                          <m:r>
                            <a:rPr lang="en-US" sz="2800" b="0" i="1" smtClean="0">
                              <a:solidFill>
                                <a:srgbClr val="00B0F0"/>
                              </a:solidFill>
                              <a:latin typeface="Cambria Math" panose="02040503050406030204" pitchFamily="18" charset="0"/>
                            </a:rPr>
                            <m:t>−1</m:t>
                          </m:r>
                        </m:e>
                      </m:d>
                    </m:oMath>
                  </m:oMathPara>
                </a14:m>
                <a:endParaRPr lang="en-US" sz="2800" dirty="0">
                  <a:solidFill>
                    <a:srgbClr val="00B0F0"/>
                  </a:solidFill>
                </a:endParaRPr>
              </a:p>
            </p:txBody>
          </p:sp>
        </mc:Choice>
        <mc:Fallback xmlns="">
          <p:sp>
            <p:nvSpPr>
              <p:cNvPr id="6" name="TextBox 5">
                <a:extLst>
                  <a:ext uri="{FF2B5EF4-FFF2-40B4-BE49-F238E27FC236}">
                    <a16:creationId xmlns:a16="http://schemas.microsoft.com/office/drawing/2014/main" id="{6DF56956-C588-AD44-BED8-F802E69C6495}"/>
                  </a:ext>
                </a:extLst>
              </p:cNvPr>
              <p:cNvSpPr txBox="1">
                <a:spLocks noRot="1" noChangeAspect="1" noMove="1" noResize="1" noEditPoints="1" noAdjustHandles="1" noChangeArrowheads="1" noChangeShapeType="1" noTextEdit="1"/>
              </p:cNvSpPr>
              <p:nvPr/>
            </p:nvSpPr>
            <p:spPr>
              <a:xfrm>
                <a:off x="2519130" y="5390549"/>
                <a:ext cx="4105739" cy="430887"/>
              </a:xfrm>
              <a:prstGeom prst="rect">
                <a:avLst/>
              </a:prstGeom>
              <a:blipFill>
                <a:blip r:embed="rId6"/>
                <a:stretch>
                  <a:fillRect b="-8571"/>
                </a:stretch>
              </a:blipFill>
            </p:spPr>
            <p:txBody>
              <a:bodyPr/>
              <a:lstStyle/>
              <a:p>
                <a:r>
                  <a:rPr lang="en-US">
                    <a:noFill/>
                  </a:rPr>
                  <a:t> </a:t>
                </a:r>
              </a:p>
            </p:txBody>
          </p:sp>
        </mc:Fallback>
      </mc:AlternateContent>
    </p:spTree>
    <p:extLst>
      <p:ext uri="{BB962C8B-B14F-4D97-AF65-F5344CB8AC3E}">
        <p14:creationId xmlns:p14="http://schemas.microsoft.com/office/powerpoint/2010/main" val="116420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lvl="0"/>
                <a:r>
                  <a:rPr lang="en-US" dirty="0"/>
                  <a:t>Can you now rewrite the area expression for the rectangle as the difference of squares: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𝑏</m:t>
                        </m:r>
                      </m:e>
                    </m:d>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a:latin typeface="Cambria Math" panose="02040503050406030204" pitchFamily="18" charset="0"/>
                          </a:rPr>
                          <m:t>2</m:t>
                        </m:r>
                      </m:sup>
                    </m:sSup>
                  </m:oMath>
                </a14:m>
                <a:r>
                  <a:rPr lang="en-US" dirty="0"/>
                  <a:t>?</a:t>
                </a:r>
              </a:p>
              <a:p>
                <a:endParaRPr lang="en-US" dirty="0"/>
              </a:p>
              <a:p>
                <a:endParaRPr lang="en-US" dirty="0"/>
              </a:p>
              <a:p>
                <a:pPr lvl="0"/>
                <a:r>
                  <a:rPr lang="en-US" dirty="0"/>
                  <a:t>Look carefully at the answer to the last question.  What does it tell you about the areas of the two shapes?</a:t>
                </a:r>
              </a:p>
              <a:p>
                <a:pPr marL="0" indent="0">
                  <a:buNone/>
                </a:pPr>
                <a:endParaRPr lang="en-US"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583" r="-87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1, continued</a:t>
            </a:r>
          </a:p>
        </p:txBody>
      </p:sp>
      <p:pic>
        <p:nvPicPr>
          <p:cNvPr id="12" name="Picture 11">
            <a:extLst>
              <a:ext uri="{FF2B5EF4-FFF2-40B4-BE49-F238E27FC236}">
                <a16:creationId xmlns:a16="http://schemas.microsoft.com/office/drawing/2014/main" id="{0672BF2C-C0B5-4642-A61F-B32FEC282AC9}"/>
              </a:ext>
            </a:extLst>
          </p:cNvPr>
          <p:cNvPicPr>
            <a:picLocks noChangeAspect="1"/>
          </p:cNvPicPr>
          <p:nvPr/>
        </p:nvPicPr>
        <p:blipFill>
          <a:blip r:embed="rId4"/>
          <a:stretch>
            <a:fillRect/>
          </a:stretch>
        </p:blipFill>
        <p:spPr>
          <a:xfrm>
            <a:off x="1955800" y="1019427"/>
            <a:ext cx="5232400" cy="16129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FD3503-B968-944D-B851-CB80BBAB6BD3}"/>
                  </a:ext>
                </a:extLst>
              </p:cNvPr>
              <p:cNvSpPr txBox="1"/>
              <p:nvPr/>
            </p:nvSpPr>
            <p:spPr>
              <a:xfrm>
                <a:off x="690330" y="3794787"/>
                <a:ext cx="714385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solidFill>
                                <a:schemeClr val="tx1"/>
                              </a:solidFill>
                              <a:latin typeface="Cambria Math" panose="02040503050406030204" pitchFamily="18" charset="0"/>
                            </a:rPr>
                          </m:ctrlPr>
                        </m:d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+3</m:t>
                              </m:r>
                            </m:e>
                          </m:d>
                          <m:r>
                            <a:rPr lang="en-US" sz="2800" b="0" i="1" smtClean="0">
                              <a:solidFill>
                                <a:srgbClr val="00B0F0"/>
                              </a:solidFill>
                              <a:latin typeface="Cambria Math" panose="02040503050406030204" pitchFamily="18" charset="0"/>
                            </a:rPr>
                            <m:t>+1</m:t>
                          </m:r>
                        </m:e>
                      </m:d>
                      <m:d>
                        <m:dPr>
                          <m:begChr m:val="["/>
                          <m:endChr m:val="]"/>
                          <m:ctrlPr>
                            <a:rPr lang="en-US" sz="2800" i="1" smtClean="0">
                              <a:solidFill>
                                <a:schemeClr val="tx1"/>
                              </a:solidFill>
                              <a:latin typeface="Cambria Math" panose="02040503050406030204" pitchFamily="18" charset="0"/>
                            </a:rPr>
                          </m:ctrlPr>
                        </m:dPr>
                        <m:e>
                          <m:d>
                            <m:dPr>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+3</m:t>
                              </m:r>
                            </m:e>
                          </m:d>
                          <m:r>
                            <a:rPr lang="en-US" sz="2800" b="0" i="1" smtClean="0">
                              <a:solidFill>
                                <a:srgbClr val="00B0F0"/>
                              </a:solidFill>
                              <a:latin typeface="Cambria Math" panose="02040503050406030204" pitchFamily="18" charset="0"/>
                            </a:rPr>
                            <m:t>−1</m:t>
                          </m:r>
                        </m:e>
                      </m:d>
                      <m:r>
                        <a:rPr lang="en-US" sz="2800" b="0" i="0" smtClean="0">
                          <a:solidFill>
                            <a:schemeClr val="tx1"/>
                          </a:solidFill>
                          <a:latin typeface="Cambria Math" panose="02040503050406030204" pitchFamily="18" charset="0"/>
                        </a:rPr>
                        <m:t>=</m:t>
                      </m:r>
                      <m:sSup>
                        <m:sSupPr>
                          <m:ctrlPr>
                            <a:rPr lang="en-US" sz="2800" b="0" i="1" smtClean="0">
                              <a:solidFill>
                                <a:schemeClr val="tx1"/>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+3)</m:t>
                          </m:r>
                        </m:e>
                        <m:sup>
                          <m:r>
                            <a:rPr lang="en-US" sz="2800" b="0" i="1" smtClean="0">
                              <a:solidFill>
                                <a:schemeClr val="tx1"/>
                              </a:solidFill>
                              <a:latin typeface="Cambria Math" panose="02040503050406030204" pitchFamily="18" charset="0"/>
                            </a:rPr>
                            <m:t>2</m:t>
                          </m:r>
                        </m:sup>
                      </m:sSup>
                      <m:r>
                        <a:rPr lang="en-US" sz="2800" b="0" i="1" smtClean="0">
                          <a:solidFill>
                            <a:schemeClr val="tx1"/>
                          </a:solidFill>
                          <a:latin typeface="Cambria Math" panose="02040503050406030204" pitchFamily="18" charset="0"/>
                        </a:rPr>
                        <m:t>−</m:t>
                      </m:r>
                      <m:sSup>
                        <m:sSupPr>
                          <m:ctrlPr>
                            <a:rPr lang="en-US" sz="2800" b="0" i="1" smtClean="0">
                              <a:solidFill>
                                <a:schemeClr val="tx1"/>
                              </a:solidFill>
                              <a:latin typeface="Cambria Math" panose="02040503050406030204" pitchFamily="18" charset="0"/>
                            </a:rPr>
                          </m:ctrlPr>
                        </m:sSupPr>
                        <m:e>
                          <m:r>
                            <a:rPr lang="en-US" sz="2800" b="0" i="1" smtClean="0">
                              <a:solidFill>
                                <a:srgbClr val="00B0F0"/>
                              </a:solidFill>
                              <a:latin typeface="Cambria Math" panose="02040503050406030204" pitchFamily="18" charset="0"/>
                            </a:rPr>
                            <m:t>1</m:t>
                          </m:r>
                        </m:e>
                        <m:sup>
                          <m:r>
                            <a:rPr lang="en-US" sz="2800" b="0" i="1" smtClean="0">
                              <a:solidFill>
                                <a:schemeClr val="tx1"/>
                              </a:solidFill>
                              <a:latin typeface="Cambria Math" panose="02040503050406030204" pitchFamily="18" charset="0"/>
                            </a:rPr>
                            <m:t>2</m:t>
                          </m:r>
                        </m:sup>
                      </m:sSup>
                    </m:oMath>
                  </m:oMathPara>
                </a14:m>
                <a:endParaRPr lang="en-US" sz="2800" dirty="0"/>
              </a:p>
            </p:txBody>
          </p:sp>
        </mc:Choice>
        <mc:Fallback xmlns="">
          <p:sp>
            <p:nvSpPr>
              <p:cNvPr id="6" name="TextBox 5">
                <a:extLst>
                  <a:ext uri="{FF2B5EF4-FFF2-40B4-BE49-F238E27FC236}">
                    <a16:creationId xmlns:a16="http://schemas.microsoft.com/office/drawing/2014/main" id="{8BFD3503-B968-944D-B851-CB80BBAB6BD3}"/>
                  </a:ext>
                </a:extLst>
              </p:cNvPr>
              <p:cNvSpPr txBox="1">
                <a:spLocks noRot="1" noChangeAspect="1" noMove="1" noResize="1" noEditPoints="1" noAdjustHandles="1" noChangeArrowheads="1" noChangeShapeType="1" noTextEdit="1"/>
              </p:cNvSpPr>
              <p:nvPr/>
            </p:nvSpPr>
            <p:spPr>
              <a:xfrm>
                <a:off x="690330" y="3794787"/>
                <a:ext cx="7143854" cy="430887"/>
              </a:xfrm>
              <a:prstGeom prst="rect">
                <a:avLst/>
              </a:prstGeom>
              <a:blipFill>
                <a:blip r:embed="rId5"/>
                <a:stretch>
                  <a:fillRect b="-34286"/>
                </a:stretch>
              </a:blipFill>
            </p:spPr>
            <p:txBody>
              <a:bodyPr/>
              <a:lstStyle/>
              <a:p>
                <a:r>
                  <a:rPr lang="en-US">
                    <a:noFill/>
                  </a:rPr>
                  <a:t> </a:t>
                </a:r>
              </a:p>
            </p:txBody>
          </p:sp>
        </mc:Fallback>
      </mc:AlternateContent>
    </p:spTree>
    <p:extLst>
      <p:ext uri="{BB962C8B-B14F-4D97-AF65-F5344CB8AC3E}">
        <p14:creationId xmlns:p14="http://schemas.microsoft.com/office/powerpoint/2010/main" val="17362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lvl="0" indent="0">
              <a:buNone/>
            </a:pPr>
            <a:endParaRPr lang="en-US" dirty="0"/>
          </a:p>
          <a:p>
            <a:pPr marL="0" lvl="0" indent="0">
              <a:buNone/>
            </a:pPr>
            <a:endParaRPr lang="en-US" dirty="0"/>
          </a:p>
          <a:p>
            <a:pPr marL="0" lvl="0" indent="0">
              <a:buNone/>
            </a:pPr>
            <a:endParaRPr lang="en-US" dirty="0"/>
          </a:p>
          <a:p>
            <a:pPr marL="0" indent="0">
              <a:buNone/>
            </a:pPr>
            <a:endParaRPr lang="en-US" dirty="0"/>
          </a:p>
          <a:p>
            <a:pPr lvl="0"/>
            <a:r>
              <a:rPr lang="en-US" dirty="0"/>
              <a:t>Can you verify that our algebra is correct using a diagram or visual display? </a:t>
            </a:r>
          </a:p>
          <a:p>
            <a:pPr marL="0" indent="0">
              <a:buNone/>
            </a:pPr>
            <a:endParaRPr lang="en-US" dirty="0"/>
          </a:p>
          <a:p>
            <a:pPr marL="0" lvl="0" indent="0">
              <a:buNone/>
            </a:pPr>
            <a:endParaRPr lang="en-US" dirty="0"/>
          </a:p>
        </p:txBody>
      </p:sp>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Up/example 1</a:t>
            </a:r>
          </a:p>
        </p:txBody>
      </p:sp>
      <p:pic>
        <p:nvPicPr>
          <p:cNvPr id="12" name="Picture 11">
            <a:extLst>
              <a:ext uri="{FF2B5EF4-FFF2-40B4-BE49-F238E27FC236}">
                <a16:creationId xmlns:a16="http://schemas.microsoft.com/office/drawing/2014/main" id="{0672BF2C-C0B5-4642-A61F-B32FEC282AC9}"/>
              </a:ext>
            </a:extLst>
          </p:cNvPr>
          <p:cNvPicPr>
            <a:picLocks noChangeAspect="1"/>
          </p:cNvPicPr>
          <p:nvPr/>
        </p:nvPicPr>
        <p:blipFill>
          <a:blip r:embed="rId3"/>
          <a:stretch>
            <a:fillRect/>
          </a:stretch>
        </p:blipFill>
        <p:spPr>
          <a:xfrm>
            <a:off x="1955800" y="1140939"/>
            <a:ext cx="5232400" cy="1612900"/>
          </a:xfrm>
          <a:prstGeom prst="rect">
            <a:avLst/>
          </a:prstGeom>
        </p:spPr>
      </p:pic>
      <p:pic>
        <p:nvPicPr>
          <p:cNvPr id="4" name="Picture 3">
            <a:extLst>
              <a:ext uri="{FF2B5EF4-FFF2-40B4-BE49-F238E27FC236}">
                <a16:creationId xmlns:a16="http://schemas.microsoft.com/office/drawing/2014/main" id="{0C584DE4-FDDD-AD47-999D-6768AC44F9B7}"/>
              </a:ext>
            </a:extLst>
          </p:cNvPr>
          <p:cNvPicPr>
            <a:picLocks noChangeAspect="1"/>
          </p:cNvPicPr>
          <p:nvPr/>
        </p:nvPicPr>
        <p:blipFill>
          <a:blip r:embed="rId4"/>
          <a:stretch>
            <a:fillRect/>
          </a:stretch>
        </p:blipFill>
        <p:spPr>
          <a:xfrm>
            <a:off x="3217907" y="3220136"/>
            <a:ext cx="5753100" cy="2197100"/>
          </a:xfrm>
          <a:prstGeom prst="rect">
            <a:avLst/>
          </a:prstGeom>
        </p:spPr>
      </p:pic>
      <p:sp>
        <p:nvSpPr>
          <p:cNvPr id="5" name="TextBox 4">
            <a:extLst>
              <a:ext uri="{FF2B5EF4-FFF2-40B4-BE49-F238E27FC236}">
                <a16:creationId xmlns:a16="http://schemas.microsoft.com/office/drawing/2014/main" id="{7EBD0DAF-70ED-A549-BFCA-306E22E9894B}"/>
              </a:ext>
            </a:extLst>
          </p:cNvPr>
          <p:cNvSpPr txBox="1"/>
          <p:nvPr/>
        </p:nvSpPr>
        <p:spPr>
          <a:xfrm>
            <a:off x="296562" y="5916992"/>
            <a:ext cx="8575589" cy="369332"/>
          </a:xfrm>
          <a:prstGeom prst="rect">
            <a:avLst/>
          </a:prstGeom>
          <a:noFill/>
        </p:spPr>
        <p:txBody>
          <a:bodyPr wrap="square" rtlCol="0">
            <a:spAutoFit/>
          </a:bodyPr>
          <a:lstStyle/>
          <a:p>
            <a:r>
              <a:rPr lang="en-US" dirty="0"/>
              <a:t>Try: What if the square was 4 x 4, and you changed to the rectangle? 7x7?</a:t>
            </a:r>
          </a:p>
        </p:txBody>
      </p:sp>
    </p:spTree>
    <p:extLst>
      <p:ext uri="{BB962C8B-B14F-4D97-AF65-F5344CB8AC3E}">
        <p14:creationId xmlns:p14="http://schemas.microsoft.com/office/powerpoint/2010/main" val="57301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6"/>
                <a:ext cx="8699158" cy="5319589"/>
              </a:xfrm>
            </p:spPr>
            <p:txBody>
              <a:bodyPr>
                <a:normAutofit/>
              </a:bodyPr>
              <a:lstStyle/>
              <a:p>
                <a:pPr marL="0" lvl="0" indent="0">
                  <a:buNone/>
                </a:pPr>
                <a:r>
                  <a:rPr lang="en-US" dirty="0"/>
                  <a:t>Recall from yesterday: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+15</m:t>
                    </m:r>
                  </m:oMath>
                </a14:m>
                <a:endParaRPr lang="en-US" dirty="0"/>
              </a:p>
              <a:p>
                <a:pPr marL="0" lvl="0" indent="0">
                  <a:buNone/>
                </a:pPr>
                <a:endParaRPr lang="en-US" dirty="0"/>
              </a:p>
              <a:p>
                <a:pPr marL="0" lvl="0" indent="0">
                  <a:buNone/>
                </a:pPr>
                <a:r>
                  <a:rPr lang="en-US" dirty="0"/>
                  <a:t>Compare this to: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+13</m:t>
                    </m:r>
                    <m:r>
                      <a:rPr lang="en-US" b="0" i="1" smtClean="0">
                        <a:latin typeface="Cambria Math" panose="02040503050406030204" pitchFamily="18" charset="0"/>
                      </a:rPr>
                      <m:t>𝑥</m:t>
                    </m:r>
                    <m:r>
                      <a:rPr lang="en-US" b="0" i="1" smtClean="0">
                        <a:latin typeface="Cambria Math" panose="02040503050406030204" pitchFamily="18" charset="0"/>
                      </a:rPr>
                      <m:t>+15</m:t>
                    </m:r>
                  </m:oMath>
                </a14:m>
                <a:endParaRPr lang="en-US" dirty="0"/>
              </a:p>
              <a:p>
                <a:pPr marL="0" lvl="0" indent="0">
                  <a:buNone/>
                </a:pPr>
                <a:endParaRPr lang="en-US" dirty="0"/>
              </a:p>
              <a:p>
                <a:r>
                  <a:rPr lang="en-US" sz="2000" dirty="0"/>
                  <a:t>Since the rule from yesterday doesn’t work anymore, how can we use the numbers in the expanded form to find the numbers for the factors? </a:t>
                </a:r>
              </a:p>
              <a:p>
                <a:endParaRPr lang="en-US" sz="2000" dirty="0"/>
              </a:p>
              <a:p>
                <a:r>
                  <a:rPr lang="en-US" sz="2000" dirty="0"/>
                  <a:t>Still need the factor pairs to make +15</a:t>
                </a:r>
              </a:p>
              <a:p>
                <a:endParaRPr lang="en-US" sz="2000" dirty="0"/>
              </a:p>
              <a:p>
                <a:pPr marL="0" indent="0">
                  <a:buNone/>
                </a:pPr>
                <a:endParaRPr lang="en-US" sz="2000" dirty="0"/>
              </a:p>
              <a:p>
                <a:r>
                  <a:rPr lang="en-US" sz="2000" dirty="0"/>
                  <a:t>Then </a:t>
                </a:r>
                <a:r>
                  <a:rPr lang="en-US" sz="2000" b="1" dirty="0"/>
                  <a:t>double 1 factor </a:t>
                </a:r>
                <a:r>
                  <a:rPr lang="en-US" sz="2000" dirty="0"/>
                  <a:t>plus the other to make 13</a:t>
                </a:r>
              </a:p>
              <a:p>
                <a:pPr marL="0" indent="0">
                  <a:buNone/>
                </a:pPr>
                <a:r>
                  <a:rPr lang="en-US" sz="2000" dirty="0"/>
                  <a:t>	</a:t>
                </a:r>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6"/>
                <a:ext cx="8699158" cy="5319589"/>
              </a:xfrm>
              <a:blipFill>
                <a:blip r:embed="rId2"/>
                <a:stretch>
                  <a:fillRect l="-1020" t="-714" r="-29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5D36193-6DBA-0B49-91D8-97FC833EAE8E}"/>
              </a:ext>
            </a:extLst>
          </p:cNvPr>
          <p:cNvPicPr>
            <a:picLocks noChangeAspect="1"/>
          </p:cNvPicPr>
          <p:nvPr/>
        </p:nvPicPr>
        <p:blipFill>
          <a:blip r:embed="rId3"/>
          <a:stretch>
            <a:fillRect/>
          </a:stretch>
        </p:blipFill>
        <p:spPr>
          <a:xfrm>
            <a:off x="7294607" y="1451227"/>
            <a:ext cx="1676400" cy="1117600"/>
          </a:xfrm>
          <a:prstGeom prst="rect">
            <a:avLst/>
          </a:prstGeom>
        </p:spPr>
      </p:pic>
      <p:sp>
        <p:nvSpPr>
          <p:cNvPr id="6" name="TextBox 5">
            <a:extLst>
              <a:ext uri="{FF2B5EF4-FFF2-40B4-BE49-F238E27FC236}">
                <a16:creationId xmlns:a16="http://schemas.microsoft.com/office/drawing/2014/main" id="{F06D2BBC-819D-F947-B9CC-620CB9A54A62}"/>
              </a:ext>
            </a:extLst>
          </p:cNvPr>
          <p:cNvSpPr txBox="1"/>
          <p:nvPr/>
        </p:nvSpPr>
        <p:spPr>
          <a:xfrm>
            <a:off x="959429" y="4269255"/>
            <a:ext cx="7549978" cy="369332"/>
          </a:xfrm>
          <a:prstGeom prst="rect">
            <a:avLst/>
          </a:prstGeom>
          <a:noFill/>
        </p:spPr>
        <p:txBody>
          <a:bodyPr wrap="square" rtlCol="0">
            <a:spAutoFit/>
          </a:bodyPr>
          <a:lstStyle/>
          <a:p>
            <a:r>
              <a:rPr lang="en-US" dirty="0"/>
              <a:t>1x15, 3x5 </a:t>
            </a:r>
            <a:r>
              <a:rPr lang="en-US" i="1" dirty="0"/>
              <a:t>(why can I ignore the negative options?)</a:t>
            </a:r>
          </a:p>
        </p:txBody>
      </p:sp>
      <p:sp>
        <p:nvSpPr>
          <p:cNvPr id="9" name="TextBox 8">
            <a:extLst>
              <a:ext uri="{FF2B5EF4-FFF2-40B4-BE49-F238E27FC236}">
                <a16:creationId xmlns:a16="http://schemas.microsoft.com/office/drawing/2014/main" id="{E00B5D95-F9B3-C042-B851-1791C1330EC6}"/>
              </a:ext>
            </a:extLst>
          </p:cNvPr>
          <p:cNvSpPr txBox="1"/>
          <p:nvPr/>
        </p:nvSpPr>
        <p:spPr>
          <a:xfrm>
            <a:off x="959429" y="5402486"/>
            <a:ext cx="7361066" cy="369332"/>
          </a:xfrm>
          <a:prstGeom prst="rect">
            <a:avLst/>
          </a:prstGeom>
          <a:noFill/>
        </p:spPr>
        <p:txBody>
          <a:bodyPr wrap="square" rtlCol="0">
            <a:spAutoFit/>
          </a:bodyPr>
          <a:lstStyle/>
          <a:p>
            <a:r>
              <a:rPr lang="en-US" dirty="0"/>
              <a:t>2(1)+15       or 	   1+2(15)       or	     2(3)+5     or      3+2(5)</a:t>
            </a:r>
          </a:p>
        </p:txBody>
      </p:sp>
    </p:spTree>
    <p:extLst>
      <p:ext uri="{BB962C8B-B14F-4D97-AF65-F5344CB8AC3E}">
        <p14:creationId xmlns:p14="http://schemas.microsoft.com/office/powerpoint/2010/main" val="13992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2,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6"/>
                <a:ext cx="8699158" cy="5319589"/>
              </a:xfrm>
            </p:spPr>
            <p:txBody>
              <a:bodyPr>
                <a:normAutofit/>
              </a:bodyPr>
              <a:lstStyle/>
              <a:p>
                <a:pPr marL="0" lv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+13</m:t>
                      </m:r>
                      <m:r>
                        <a:rPr lang="en-US" b="0" i="1" smtClean="0">
                          <a:latin typeface="Cambria Math" panose="02040503050406030204" pitchFamily="18" charset="0"/>
                        </a:rPr>
                        <m:t>𝑥</m:t>
                      </m:r>
                      <m:r>
                        <a:rPr lang="en-US" b="0" i="1" smtClean="0">
                          <a:latin typeface="Cambria Math" panose="02040503050406030204" pitchFamily="18" charset="0"/>
                        </a:rPr>
                        <m:t>+15</m:t>
                      </m:r>
                    </m:oMath>
                  </m:oMathPara>
                </a14:m>
                <a:endParaRPr lang="en-US" dirty="0"/>
              </a:p>
              <a:p>
                <a:pPr marL="0" indent="0">
                  <a:buNone/>
                </a:pPr>
                <a:endParaRPr lang="en-US" sz="2000" dirty="0"/>
              </a:p>
              <a:p>
                <a:pPr marL="0" indent="0">
                  <a:buNone/>
                </a:pPr>
                <a:r>
                  <a:rPr lang="en-US" sz="2000" dirty="0"/>
                  <a:t>So now we know 3+2(5) makes 13, so we’re using 3 and 5 in our factors. How do we place them?</a:t>
                </a:r>
              </a:p>
              <a:p>
                <a:pPr marL="0" indent="0">
                  <a:buNone/>
                </a:pPr>
                <a:endParaRPr lang="en-US" sz="2000" dirty="0"/>
              </a:p>
              <a:p>
                <a:pPr marL="0" indent="0">
                  <a:buNone/>
                </a:pPr>
                <a:r>
                  <a:rPr lang="en-US" dirty="0"/>
                  <a:t>(__</a:t>
                </a:r>
                <a14:m>
                  <m:oMath xmlns:m="http://schemas.openxmlformats.org/officeDocument/2006/math">
                    <m:r>
                      <a:rPr lang="en-US" b="0" i="1">
                        <a:latin typeface="Cambria Math" panose="02040503050406030204" pitchFamily="18" charset="0"/>
                      </a:rPr>
                      <m:t>𝑥</m:t>
                    </m:r>
                  </m:oMath>
                </a14:m>
                <a:r>
                  <a:rPr lang="en-US" dirty="0"/>
                  <a:t> </a:t>
                </a:r>
                <a14:m>
                  <m:oMath xmlns:m="http://schemas.openxmlformats.org/officeDocument/2006/math">
                    <m:r>
                      <a:rPr lang="en-US" b="0" i="1">
                        <a:latin typeface="Cambria Math" panose="02040503050406030204" pitchFamily="18" charset="0"/>
                      </a:rPr>
                      <m:t> ±</m:t>
                    </m:r>
                  </m:oMath>
                </a14:m>
                <a:r>
                  <a:rPr lang="en-US" dirty="0"/>
                  <a:t>  __)(__</a:t>
                </a:r>
                <a14:m>
                  <m:oMath xmlns:m="http://schemas.openxmlformats.org/officeDocument/2006/math">
                    <m:r>
                      <a:rPr lang="en-US" b="0" i="1">
                        <a:latin typeface="Cambria Math" panose="02040503050406030204" pitchFamily="18" charset="0"/>
                      </a:rPr>
                      <m:t>𝑥</m:t>
                    </m:r>
                    <m:r>
                      <a:rPr lang="en-US" b="0" i="1">
                        <a:latin typeface="Cambria Math" panose="02040503050406030204" pitchFamily="18" charset="0"/>
                      </a:rPr>
                      <m:t>  ±</m:t>
                    </m:r>
                  </m:oMath>
                </a14:m>
                <a:r>
                  <a:rPr lang="en-US" dirty="0"/>
                  <a:t>  __)  </a:t>
                </a:r>
                <a:r>
                  <a:rPr lang="en-US" sz="1700" dirty="0"/>
                  <a:t>[We have four number places to fill in this template.] </a:t>
                </a:r>
              </a:p>
              <a:p>
                <a:pPr marL="0" indent="0">
                  <a:buNone/>
                </a:pPr>
                <a:endParaRPr lang="en-US" dirty="0"/>
              </a:p>
              <a:p>
                <a:pPr marL="0" indent="0">
                  <a:buNone/>
                </a:pPr>
                <a:r>
                  <a:rPr lang="en-US" dirty="0"/>
                  <a:t>(__</a:t>
                </a:r>
                <a14:m>
                  <m:oMath xmlns:m="http://schemas.openxmlformats.org/officeDocument/2006/math">
                    <m:r>
                      <a:rPr lang="en-US" b="0" i="1">
                        <a:latin typeface="Cambria Math" panose="02040503050406030204" pitchFamily="18" charset="0"/>
                      </a:rPr>
                      <m:t>𝑥</m:t>
                    </m:r>
                    <m:r>
                      <a:rPr lang="en-US" b="0" i="1">
                        <a:latin typeface="Cambria Math" panose="02040503050406030204" pitchFamily="18" charset="0"/>
                      </a:rPr>
                      <m:t>  ±  3</m:t>
                    </m:r>
                  </m:oMath>
                </a14:m>
                <a:r>
                  <a:rPr lang="en-US" dirty="0"/>
                  <a:t> )(__</a:t>
                </a:r>
                <a14:m>
                  <m:oMath xmlns:m="http://schemas.openxmlformats.org/officeDocument/2006/math">
                    <m:r>
                      <a:rPr lang="en-US" b="0" i="1">
                        <a:latin typeface="Cambria Math" panose="02040503050406030204" pitchFamily="18" charset="0"/>
                      </a:rPr>
                      <m:t>𝑥</m:t>
                    </m:r>
                    <m:r>
                      <a:rPr lang="en-US" b="0" i="1">
                        <a:latin typeface="Cambria Math" panose="02040503050406030204" pitchFamily="18" charset="0"/>
                      </a:rPr>
                      <m:t>  ±  5</m:t>
                    </m:r>
                  </m:oMath>
                </a14:m>
                <a:r>
                  <a:rPr lang="en-US" dirty="0"/>
                  <a:t> )  </a:t>
                </a:r>
                <a:r>
                  <a:rPr lang="en-US" sz="1700" dirty="0"/>
                  <a:t>[We know that the </a:t>
                </a:r>
                <a14:m>
                  <m:oMath xmlns:m="http://schemas.openxmlformats.org/officeDocument/2006/math">
                    <m:r>
                      <a:rPr lang="en-US" sz="1700" b="0" i="1">
                        <a:latin typeface="Cambria Math" panose="02040503050406030204" pitchFamily="18" charset="0"/>
                      </a:rPr>
                      <m:t>3</m:t>
                    </m:r>
                  </m:oMath>
                </a14:m>
                <a:r>
                  <a:rPr lang="en-US" sz="1700" dirty="0"/>
                  <a:t> and </a:t>
                </a:r>
                <a14:m>
                  <m:oMath xmlns:m="http://schemas.openxmlformats.org/officeDocument/2006/math">
                    <m:r>
                      <a:rPr lang="en-US" sz="1700" b="0" i="1">
                        <a:latin typeface="Cambria Math" panose="02040503050406030204" pitchFamily="18" charset="0"/>
                      </a:rPr>
                      <m:t>5</m:t>
                    </m:r>
                  </m:oMath>
                </a14:m>
                <a:r>
                  <a:rPr lang="en-US" sz="1700" dirty="0"/>
                  <a:t> are the correct factors</a:t>
                </a:r>
                <a14:m>
                  <m:oMath xmlns:m="http://schemas.openxmlformats.org/officeDocument/2006/math">
                    <m:r>
                      <a:rPr lang="en-US" sz="1700" b="0" i="0" smtClean="0">
                        <a:latin typeface="Cambria Math" panose="02040503050406030204" pitchFamily="18" charset="0"/>
                      </a:rPr>
                      <m:t>]</m:t>
                    </m:r>
                  </m:oMath>
                </a14:m>
                <a:endParaRPr lang="en-US" sz="1700" dirty="0"/>
              </a:p>
              <a:p>
                <a:pPr marL="0" indent="0">
                  <a:buNone/>
                </a:pPr>
                <a:endParaRPr lang="en-US" dirty="0"/>
              </a:p>
              <a:p>
                <a:pPr marL="0" indent="0">
                  <a:buNone/>
                </a:pPr>
                <a:r>
                  <a:rPr lang="en-US" dirty="0"/>
                  <a:t>( </a:t>
                </a:r>
                <a14:m>
                  <m:oMath xmlns:m="http://schemas.openxmlformats.org/officeDocument/2006/math">
                    <m:r>
                      <a:rPr lang="en-US" b="0" i="1">
                        <a:latin typeface="Cambria Math" panose="02040503050406030204" pitchFamily="18" charset="0"/>
                      </a:rPr>
                      <m:t>2</m:t>
                    </m:r>
                    <m:r>
                      <a:rPr lang="en-US" b="0" i="1">
                        <a:latin typeface="Cambria Math" panose="02040503050406030204" pitchFamily="18" charset="0"/>
                      </a:rPr>
                      <m:t>𝑥</m:t>
                    </m:r>
                    <m:r>
                      <a:rPr lang="en-US" b="0" i="1">
                        <a:latin typeface="Cambria Math" panose="02040503050406030204" pitchFamily="18" charset="0"/>
                      </a:rPr>
                      <m:t>  ±  3</m:t>
                    </m:r>
                  </m:oMath>
                </a14:m>
                <a:r>
                  <a:rPr lang="en-US" dirty="0"/>
                  <a:t> )( </a:t>
                </a:r>
                <a14:m>
                  <m:oMath xmlns:m="http://schemas.openxmlformats.org/officeDocument/2006/math">
                    <m:r>
                      <a:rPr lang="en-US" b="0" i="1">
                        <a:latin typeface="Cambria Math" panose="02040503050406030204" pitchFamily="18" charset="0"/>
                      </a:rPr>
                      <m:t>1</m:t>
                    </m:r>
                    <m:r>
                      <a:rPr lang="en-US" b="0" i="1">
                        <a:latin typeface="Cambria Math" panose="02040503050406030204" pitchFamily="18" charset="0"/>
                      </a:rPr>
                      <m:t>𝑥</m:t>
                    </m:r>
                    <m:r>
                      <a:rPr lang="en-US" b="0" i="1">
                        <a:latin typeface="Cambria Math" panose="02040503050406030204" pitchFamily="18" charset="0"/>
                      </a:rPr>
                      <m:t>  ±  5</m:t>
                    </m:r>
                  </m:oMath>
                </a14:m>
                <a:r>
                  <a:rPr lang="en-US" dirty="0"/>
                  <a:t> )</a:t>
                </a:r>
                <a:r>
                  <a:rPr lang="en-US" sz="1900" dirty="0"/>
                  <a:t>   </a:t>
                </a:r>
                <a:r>
                  <a:rPr lang="en-US" sz="1700" dirty="0"/>
                  <a:t>[We know that </a:t>
                </a:r>
                <a14:m>
                  <m:oMath xmlns:m="http://schemas.openxmlformats.org/officeDocument/2006/math">
                    <m:r>
                      <a:rPr lang="en-US" sz="1700" i="1">
                        <a:latin typeface="Cambria Math" panose="02040503050406030204" pitchFamily="18" charset="0"/>
                      </a:rPr>
                      <m:t>2</m:t>
                    </m:r>
                  </m:oMath>
                </a14:m>
                <a:r>
                  <a:rPr lang="en-US" sz="1700" dirty="0"/>
                  <a:t> and </a:t>
                </a:r>
                <a14:m>
                  <m:oMath xmlns:m="http://schemas.openxmlformats.org/officeDocument/2006/math">
                    <m:r>
                      <a:rPr lang="en-US" sz="1700" i="1">
                        <a:latin typeface="Cambria Math" panose="02040503050406030204" pitchFamily="18" charset="0"/>
                      </a:rPr>
                      <m:t>1</m:t>
                    </m:r>
                  </m:oMath>
                </a14:m>
                <a:r>
                  <a:rPr lang="en-US" sz="1700" dirty="0"/>
                  <a:t> are the coefficients, put the </a:t>
                </a:r>
                <a14:m>
                  <m:oMath xmlns:m="http://schemas.openxmlformats.org/officeDocument/2006/math">
                    <m:r>
                      <a:rPr lang="en-US" sz="1700" i="1">
                        <a:latin typeface="Cambria Math" panose="02040503050406030204" pitchFamily="18" charset="0"/>
                      </a:rPr>
                      <m:t>2</m:t>
                    </m:r>
                  </m:oMath>
                </a14:m>
                <a:r>
                  <a:rPr lang="en-US" sz="1700" dirty="0"/>
                  <a:t> opposite the </a:t>
                </a:r>
                <a14:m>
                  <m:oMath xmlns:m="http://schemas.openxmlformats.org/officeDocument/2006/math">
                    <m:r>
                      <a:rPr lang="en-US" sz="1700" i="1">
                        <a:latin typeface="Cambria Math" panose="02040503050406030204" pitchFamily="18" charset="0"/>
                      </a:rPr>
                      <m:t>5</m:t>
                    </m:r>
                  </m:oMath>
                </a14:m>
                <a:r>
                  <a:rPr lang="en-US" sz="1700" dirty="0"/>
                  <a:t> so that the distribution process gives us </a:t>
                </a:r>
                <a14:m>
                  <m:oMath xmlns:m="http://schemas.openxmlformats.org/officeDocument/2006/math">
                    <m:r>
                      <a:rPr lang="en-US" sz="1700" i="1">
                        <a:latin typeface="Cambria Math" panose="02040503050406030204" pitchFamily="18" charset="0"/>
                      </a:rPr>
                      <m:t>10</m:t>
                    </m:r>
                    <m:r>
                      <a:rPr lang="en-US" sz="1700" i="1">
                        <a:latin typeface="Cambria Math" panose="02040503050406030204" pitchFamily="18" charset="0"/>
                      </a:rPr>
                      <m:t>𝑥</m:t>
                    </m:r>
                  </m:oMath>
                </a14:m>
                <a:r>
                  <a:rPr lang="en-US" sz="1700" dirty="0"/>
                  <a:t> for one product.]</a:t>
                </a:r>
                <a:br>
                  <a:rPr lang="en-US" sz="1700" dirty="0"/>
                </a:br>
                <a:endParaRPr lang="en-US" sz="1700" dirty="0"/>
              </a:p>
              <a:p>
                <a:pPr marL="0" indent="0">
                  <a:buNone/>
                </a:pPr>
                <a:r>
                  <a:rPr lang="en-US" dirty="0"/>
                  <a:t>( </a:t>
                </a:r>
                <a14:m>
                  <m:oMath xmlns:m="http://schemas.openxmlformats.org/officeDocument/2006/math">
                    <m:r>
                      <a:rPr lang="en-US" b="0" i="1">
                        <a:latin typeface="Cambria Math" panose="02040503050406030204" pitchFamily="18" charset="0"/>
                      </a:rPr>
                      <m:t>2</m:t>
                    </m:r>
                    <m:r>
                      <a:rPr lang="en-US" b="0" i="1">
                        <a:latin typeface="Cambria Math" panose="02040503050406030204" pitchFamily="18" charset="0"/>
                      </a:rPr>
                      <m:t>𝑥</m:t>
                    </m:r>
                    <m:r>
                      <a:rPr lang="en-US" b="0" i="1">
                        <a:latin typeface="Cambria Math" panose="02040503050406030204" pitchFamily="18" charset="0"/>
                      </a:rPr>
                      <m:t>  +  3</m:t>
                    </m:r>
                  </m:oMath>
                </a14:m>
                <a:r>
                  <a:rPr lang="en-US" dirty="0"/>
                  <a:t> )( </a:t>
                </a:r>
                <a14:m>
                  <m:oMath xmlns:m="http://schemas.openxmlformats.org/officeDocument/2006/math">
                    <m:r>
                      <a:rPr lang="en-US" b="0" i="1">
                        <a:latin typeface="Cambria Math" panose="02040503050406030204" pitchFamily="18" charset="0"/>
                      </a:rPr>
                      <m:t>𝑥</m:t>
                    </m:r>
                    <m:r>
                      <a:rPr lang="en-US" b="0" i="1">
                        <a:latin typeface="Cambria Math" panose="02040503050406030204" pitchFamily="18" charset="0"/>
                      </a:rPr>
                      <m:t>  +  5</m:t>
                    </m:r>
                  </m:oMath>
                </a14:m>
                <a:r>
                  <a:rPr lang="en-US" dirty="0"/>
                  <a:t> )  </a:t>
                </a:r>
                <a:r>
                  <a:rPr lang="en-US" sz="1700" dirty="0"/>
                  <a:t>[Finally, we know for this example that all the numbers are positive.]</a:t>
                </a:r>
                <a:r>
                  <a:rPr lang="en-US" sz="1500" dirty="0">
                    <a:effectLst/>
                  </a:rPr>
                  <a:t> </a:t>
                </a:r>
                <a:endParaRPr lang="en-US" sz="2000"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6"/>
                <a:ext cx="8699158" cy="5319589"/>
              </a:xfrm>
              <a:blipFill>
                <a:blip r:embed="rId2"/>
                <a:stretch>
                  <a:fillRect l="-1020" b="-714"/>
                </a:stretch>
              </a:blipFill>
            </p:spPr>
            <p:txBody>
              <a:bodyPr/>
              <a:lstStyle/>
              <a:p>
                <a:r>
                  <a:rPr lang="en-US">
                    <a:noFill/>
                  </a:rPr>
                  <a:t> </a:t>
                </a:r>
              </a:p>
            </p:txBody>
          </p:sp>
        </mc:Fallback>
      </mc:AlternateContent>
    </p:spTree>
    <p:extLst>
      <p:ext uri="{BB962C8B-B14F-4D97-AF65-F5344CB8AC3E}">
        <p14:creationId xmlns:p14="http://schemas.microsoft.com/office/powerpoint/2010/main" val="155240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C7F5-676E-9645-BEA0-A382BD6577EA}"/>
              </a:ext>
            </a:extLst>
          </p:cNvPr>
          <p:cNvSpPr>
            <a:spLocks noGrp="1"/>
          </p:cNvSpPr>
          <p:nvPr>
            <p:ph type="title"/>
          </p:nvPr>
        </p:nvSpPr>
        <p:spPr>
          <a:xfrm>
            <a:off x="148279" y="150339"/>
            <a:ext cx="8847440" cy="990600"/>
          </a:xfrm>
        </p:spPr>
        <p:txBody>
          <a:bodyPr/>
          <a:lstStyle/>
          <a:p>
            <a:r>
              <a:rPr lang="en-US" dirty="0"/>
              <a:t>Example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E7CB9-1262-1E4E-9F80-D297A3EA5A59}"/>
                  </a:ext>
                </a:extLst>
              </p:cNvPr>
              <p:cNvSpPr>
                <a:spLocks noGrp="1"/>
              </p:cNvSpPr>
              <p:nvPr>
                <p:ph idx="1"/>
              </p:nvPr>
            </p:nvSpPr>
            <p:spPr>
              <a:xfrm>
                <a:off x="148279" y="1019429"/>
                <a:ext cx="8847440" cy="4876800"/>
              </a:xfrm>
            </p:spPr>
            <p:txBody>
              <a:bodyPr/>
              <a:lstStyle/>
              <a:p>
                <a:pPr marL="0" indent="0">
                  <a:buNone/>
                </a:pPr>
                <a:r>
                  <a:rPr lang="en-US" dirty="0"/>
                  <a:t>Let’s try factoring: </a:t>
                </a: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−4</m:t>
                    </m:r>
                  </m:oMath>
                </a14:m>
                <a:r>
                  <a:rPr lang="en-US" dirty="0"/>
                  <a:t> using that process.</a:t>
                </a:r>
              </a:p>
              <a:p>
                <a:pPr marL="0" indent="0">
                  <a:buNone/>
                </a:pPr>
                <a:endParaRPr lang="en-US" dirty="0"/>
              </a:p>
              <a:p>
                <a:pPr marL="0" indent="0">
                  <a:buNone/>
                </a:pPr>
                <a:endParaRPr lang="en-US" dirty="0"/>
              </a:p>
              <a:p>
                <a:pPr marL="0" indent="0">
                  <a:buNone/>
                </a:pPr>
                <a:br>
                  <a:rPr lang="en-US" dirty="0"/>
                </a:br>
                <a:endParaRPr lang="en-US" sz="1200" dirty="0"/>
              </a:p>
            </p:txBody>
          </p:sp>
        </mc:Choice>
        <mc:Fallback xmlns="">
          <p:sp>
            <p:nvSpPr>
              <p:cNvPr id="3" name="Content Placeholder 2">
                <a:extLst>
                  <a:ext uri="{FF2B5EF4-FFF2-40B4-BE49-F238E27FC236}">
                    <a16:creationId xmlns:a16="http://schemas.microsoft.com/office/drawing/2014/main" id="{BA2E7CB9-1262-1E4E-9F80-D297A3EA5A59}"/>
                  </a:ext>
                </a:extLst>
              </p:cNvPr>
              <p:cNvSpPr>
                <a:spLocks noGrp="1" noRot="1" noChangeAspect="1" noMove="1" noResize="1" noEditPoints="1" noAdjustHandles="1" noChangeArrowheads="1" noChangeShapeType="1" noTextEdit="1"/>
              </p:cNvSpPr>
              <p:nvPr>
                <p:ph idx="1"/>
              </p:nvPr>
            </p:nvSpPr>
            <p:spPr>
              <a:xfrm>
                <a:off x="148279" y="1019429"/>
                <a:ext cx="8847440" cy="4876800"/>
              </a:xfrm>
              <a:blipFill>
                <a:blip r:embed="rId2"/>
                <a:stretch>
                  <a:fillRect l="-1149" t="-779"/>
                </a:stretch>
              </a:blipFill>
            </p:spPr>
            <p:txBody>
              <a:bodyPr/>
              <a:lstStyle/>
              <a:p>
                <a:r>
                  <a:rPr lang="en-US">
                    <a:noFill/>
                  </a:rPr>
                  <a:t> </a:t>
                </a:r>
              </a:p>
            </p:txBody>
          </p:sp>
        </mc:Fallback>
      </mc:AlternateContent>
    </p:spTree>
    <p:extLst>
      <p:ext uri="{BB962C8B-B14F-4D97-AF65-F5344CB8AC3E}">
        <p14:creationId xmlns:p14="http://schemas.microsoft.com/office/powerpoint/2010/main" val="304431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815" y="884850"/>
                <a:ext cx="8673538" cy="5403909"/>
              </a:xfrm>
            </p:spPr>
            <p:txBody>
              <a:bodyPr>
                <a:normAutofit/>
              </a:bodyPr>
              <a:lstStyle/>
              <a:p>
                <a:pPr marL="0" indent="0">
                  <a:buNone/>
                </a:pPr>
                <a:r>
                  <a:rPr lang="en-US" sz="2800" dirty="0"/>
                  <a:t>There is a major difference between:</a:t>
                </a:r>
              </a:p>
              <a:p>
                <a:pPr marL="0" indent="0">
                  <a:buNone/>
                </a:pPr>
                <a:r>
                  <a:rPr lang="en-US" sz="2800" u="sng" dirty="0"/>
                  <a:t>Multiplying two monomials</a:t>
                </a:r>
                <a:r>
                  <a:rPr lang="en-US" sz="2800" dirty="0"/>
                  <a:t>: </a:t>
                </a:r>
                <a14:m>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𝑎𝑏</m:t>
                    </m:r>
                    <m:r>
                      <a:rPr lang="en-US" sz="2800" b="0" i="1" smtClean="0">
                        <a:latin typeface="Cambria Math" panose="02040503050406030204" pitchFamily="18" charset="0"/>
                        <a:ea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𝑐</m:t>
                    </m:r>
                  </m:oMath>
                </a14:m>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u="sng" dirty="0" err="1"/>
                  <a:t>Mult</a:t>
                </a:r>
                <a:r>
                  <a:rPr lang="en-US" sz="2800" u="sng" dirty="0"/>
                  <a:t>. a polynomial by a monomial</a:t>
                </a:r>
                <a:r>
                  <a:rPr lang="en-US" sz="2800" dirty="0"/>
                  <a:t>: </a:t>
                </a:r>
                <a14:m>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𝑎</m:t>
                    </m:r>
                    <m:r>
                      <a:rPr lang="en-US" sz="2800" b="0" i="1" smtClean="0">
                        <a:latin typeface="Cambria Math" panose="02040503050406030204" pitchFamily="18" charset="0"/>
                      </a:rPr>
                      <m:t>+7</m:t>
                    </m:r>
                    <m:r>
                      <a:rPr lang="en-US" sz="2800" b="0" i="1" smtClean="0">
                        <a:latin typeface="Cambria Math" panose="02040503050406030204" pitchFamily="18" charset="0"/>
                      </a:rPr>
                      <m:t>𝑏</m:t>
                    </m:r>
                    <m:r>
                      <a:rPr lang="en-US" sz="2800" b="0" i="1" smtClean="0">
                        <a:latin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𝑐</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815" y="884850"/>
                <a:ext cx="8673538" cy="5403909"/>
              </a:xfrm>
              <a:blipFill>
                <a:blip r:embed="rId2"/>
                <a:stretch>
                  <a:fillRect l="-1464" t="-11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89BE760-41C4-7F4A-AE7A-3E57E02EE778}"/>
              </a:ext>
            </a:extLst>
          </p:cNvPr>
          <p:cNvPicPr>
            <a:picLocks noChangeAspect="1"/>
          </p:cNvPicPr>
          <p:nvPr/>
        </p:nvPicPr>
        <p:blipFill>
          <a:blip r:embed="rId3"/>
          <a:stretch>
            <a:fillRect/>
          </a:stretch>
        </p:blipFill>
        <p:spPr>
          <a:xfrm>
            <a:off x="247815" y="4214856"/>
            <a:ext cx="1607166" cy="1147976"/>
          </a:xfrm>
          <a:prstGeom prst="rect">
            <a:avLst/>
          </a:prstGeom>
        </p:spPr>
      </p:pic>
    </p:spTree>
    <p:extLst>
      <p:ext uri="{BB962C8B-B14F-4D97-AF65-F5344CB8AC3E}">
        <p14:creationId xmlns:p14="http://schemas.microsoft.com/office/powerpoint/2010/main" val="33733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1-2</a:t>
            </a:r>
          </a:p>
          <a:p>
            <a:r>
              <a:rPr lang="en-US" dirty="0"/>
              <a:t>Classwork 3 #1-10</a:t>
            </a:r>
          </a:p>
          <a:p>
            <a:pPr lvl="1"/>
            <a:r>
              <a:rPr lang="en-US" dirty="0"/>
              <a:t>Challenge questions MUST be attempted</a:t>
            </a:r>
          </a:p>
          <a:p>
            <a:r>
              <a:rPr lang="en-US" dirty="0"/>
              <a:t>Reflection/summary question</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practice</a:t>
            </a:r>
          </a:p>
          <a:p>
            <a:r>
              <a:rPr lang="en-US" dirty="0"/>
              <a:t>Slope practice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5450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4</a:t>
            </a:r>
          </a:p>
        </p:txBody>
      </p:sp>
      <p:sp>
        <p:nvSpPr>
          <p:cNvPr id="3" name="Subtitle 2"/>
          <p:cNvSpPr>
            <a:spLocks noGrp="1"/>
          </p:cNvSpPr>
          <p:nvPr>
            <p:ph type="subTitle" idx="1"/>
          </p:nvPr>
        </p:nvSpPr>
        <p:spPr/>
        <p:txBody>
          <a:bodyPr/>
          <a:lstStyle/>
          <a:p>
            <a:r>
              <a:rPr lang="en-US" dirty="0"/>
              <a:t>Long example, classwork</a:t>
            </a:r>
          </a:p>
        </p:txBody>
      </p:sp>
    </p:spTree>
    <p:extLst>
      <p:ext uri="{BB962C8B-B14F-4D97-AF65-F5344CB8AC3E}">
        <p14:creationId xmlns:p14="http://schemas.microsoft.com/office/powerpoint/2010/main" val="2912088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244F-FF7C-6D46-968D-56938274B90E}"/>
              </a:ext>
            </a:extLst>
          </p:cNvPr>
          <p:cNvSpPr>
            <a:spLocks noGrp="1"/>
          </p:cNvSpPr>
          <p:nvPr>
            <p:ph type="title"/>
          </p:nvPr>
        </p:nvSpPr>
        <p:spPr>
          <a:xfrm>
            <a:off x="185350" y="249193"/>
            <a:ext cx="8736228"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E339EF-A118-9840-B558-9821C06708D6}"/>
                  </a:ext>
                </a:extLst>
              </p:cNvPr>
              <p:cNvSpPr>
                <a:spLocks noGrp="1"/>
              </p:cNvSpPr>
              <p:nvPr>
                <p:ph idx="1"/>
              </p:nvPr>
            </p:nvSpPr>
            <p:spPr>
              <a:xfrm>
                <a:off x="185350" y="1315992"/>
                <a:ext cx="8736228" cy="3515499"/>
              </a:xfrm>
            </p:spPr>
            <p:txBody>
              <a:bodyPr/>
              <a:lstStyle/>
              <a:p>
                <a:pPr marL="0" indent="0">
                  <a:buNone/>
                </a:pPr>
                <a:r>
                  <a:rPr lang="en-US" dirty="0"/>
                  <a:t>Factor the following quadratic expressions.</a:t>
                </a:r>
              </a:p>
              <a:p>
                <a:pPr marL="0" indent="0">
                  <a:buNone/>
                </a:pP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2</m:t>
                        </m:r>
                        <m:r>
                          <a:rPr lang="en-US" i="1">
                            <a:latin typeface="Cambria Math" panose="02040503050406030204" pitchFamily="18" charset="0"/>
                          </a:rPr>
                          <m:t>𝑥</m:t>
                        </m:r>
                      </m:e>
                      <m:sup>
                        <m:r>
                          <a:rPr lang="en-US" baseline="30000">
                            <a:latin typeface="Cambria Math" panose="02040503050406030204" pitchFamily="18" charset="0"/>
                          </a:rPr>
                          <m:t>2</m:t>
                        </m:r>
                      </m:sup>
                    </m:sSup>
                    <m:r>
                      <a:rPr lang="en-US">
                        <a:latin typeface="Cambria Math" panose="02040503050406030204" pitchFamily="18" charset="0"/>
                      </a:rPr>
                      <m:t>+10</m:t>
                    </m:r>
                    <m:r>
                      <a:rPr lang="en-US" i="1">
                        <a:latin typeface="Cambria Math" panose="02040503050406030204" pitchFamily="18" charset="0"/>
                      </a:rPr>
                      <m:t>𝑥</m:t>
                    </m:r>
                    <m:r>
                      <a:rPr lang="en-US">
                        <a:latin typeface="Cambria Math" panose="02040503050406030204" pitchFamily="18" charset="0"/>
                      </a:rPr>
                      <m:t>+12</m:t>
                    </m:r>
                  </m:oMath>
                </a14:m>
                <a:r>
                  <a:rPr lang="en-US" dirty="0"/>
                  <a:t> </a:t>
                </a:r>
                <a:endParaRPr lang="en-US" b="1" dirty="0"/>
              </a:p>
              <a:p>
                <a:pPr lvl="1"/>
                <a:endParaRPr lang="en-US" b="1" dirty="0"/>
              </a:p>
              <a:p>
                <a:pPr lvl="1"/>
                <a:endParaRPr lang="en-US" b="1" dirty="0"/>
              </a:p>
              <a:p>
                <a:pPr lvl="1"/>
                <a:endParaRPr lang="en-US" b="1" dirty="0"/>
              </a:p>
              <a:p>
                <a:pPr lvl="1"/>
                <a:endParaRPr lang="en-US" b="1" dirty="0"/>
              </a:p>
              <a:p>
                <a:pPr lvl="1"/>
                <a:endParaRPr lang="en-US" b="1" dirty="0"/>
              </a:p>
              <a:p>
                <a:pPr marL="822960" lvl="3" indent="0">
                  <a:buNone/>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6</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+5</m:t>
                      </m:r>
                      <m:r>
                        <a:rPr lang="en-US" sz="2400" b="0" i="1" smtClean="0">
                          <a:latin typeface="Cambria Math" panose="02040503050406030204" pitchFamily="18" charset="0"/>
                        </a:rPr>
                        <m:t>𝑥</m:t>
                      </m:r>
                      <m:r>
                        <a:rPr lang="en-US" sz="2400" b="0" i="1" smtClean="0">
                          <a:latin typeface="Cambria Math" panose="02040503050406030204" pitchFamily="18" charset="0"/>
                        </a:rPr>
                        <m:t>−6</m:t>
                      </m:r>
                    </m:oMath>
                  </m:oMathPara>
                </a14:m>
                <a:endParaRPr lang="en-US" sz="2800" i="1" dirty="0"/>
              </a:p>
            </p:txBody>
          </p:sp>
        </mc:Choice>
        <mc:Fallback xmlns="">
          <p:sp>
            <p:nvSpPr>
              <p:cNvPr id="3" name="Content Placeholder 2">
                <a:extLst>
                  <a:ext uri="{FF2B5EF4-FFF2-40B4-BE49-F238E27FC236}">
                    <a16:creationId xmlns:a16="http://schemas.microsoft.com/office/drawing/2014/main" id="{9DE339EF-A118-9840-B558-9821C06708D6}"/>
                  </a:ext>
                </a:extLst>
              </p:cNvPr>
              <p:cNvSpPr>
                <a:spLocks noGrp="1" noRot="1" noChangeAspect="1" noMove="1" noResize="1" noEditPoints="1" noAdjustHandles="1" noChangeArrowheads="1" noChangeShapeType="1" noTextEdit="1"/>
              </p:cNvSpPr>
              <p:nvPr>
                <p:ph idx="1"/>
              </p:nvPr>
            </p:nvSpPr>
            <p:spPr>
              <a:xfrm>
                <a:off x="185350" y="1315992"/>
                <a:ext cx="8736228" cy="3515499"/>
              </a:xfrm>
              <a:blipFill>
                <a:blip r:embed="rId2"/>
                <a:stretch>
                  <a:fillRect l="-1017" t="-1444"/>
                </a:stretch>
              </a:blipFill>
            </p:spPr>
            <p:txBody>
              <a:bodyPr/>
              <a:lstStyle/>
              <a:p>
                <a:r>
                  <a:rPr lang="en-US">
                    <a:noFill/>
                  </a:rPr>
                  <a:t> </a:t>
                </a:r>
              </a:p>
            </p:txBody>
          </p:sp>
        </mc:Fallback>
      </mc:AlternateContent>
    </p:spTree>
    <p:extLst>
      <p:ext uri="{BB962C8B-B14F-4D97-AF65-F5344CB8AC3E}">
        <p14:creationId xmlns:p14="http://schemas.microsoft.com/office/powerpoint/2010/main" val="4089018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4617-CDA2-7C4E-99F3-6A942B5157FA}"/>
              </a:ext>
            </a:extLst>
          </p:cNvPr>
          <p:cNvSpPr>
            <a:spLocks noGrp="1"/>
          </p:cNvSpPr>
          <p:nvPr>
            <p:ph type="title"/>
          </p:nvPr>
        </p:nvSpPr>
        <p:spPr>
          <a:xfrm>
            <a:off x="135924" y="113270"/>
            <a:ext cx="8229600" cy="990600"/>
          </a:xfrm>
        </p:spPr>
        <p:txBody>
          <a:bodyPr/>
          <a:lstStyle/>
          <a:p>
            <a:r>
              <a:rPr lang="en-US"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78027" y="904102"/>
                <a:ext cx="8587945" cy="1764957"/>
              </a:xfrm>
            </p:spPr>
            <p:txBody>
              <a:bodyPr/>
              <a:lstStyle/>
              <a:p>
                <a:pPr marL="0" indent="0">
                  <a:buNone/>
                </a:pPr>
                <a14:m>
                  <m:oMath xmlns:m="http://schemas.openxmlformats.org/officeDocument/2006/math">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+5</m:t>
                    </m:r>
                    <m:r>
                      <a:rPr lang="en-US" i="1">
                        <a:latin typeface="Cambria Math" panose="02040503050406030204" pitchFamily="18" charset="0"/>
                      </a:rPr>
                      <m:t>𝑥</m:t>
                    </m:r>
                    <m:r>
                      <a:rPr lang="en-US" i="1">
                        <a:latin typeface="Cambria Math" panose="02040503050406030204" pitchFamily="18" charset="0"/>
                      </a:rPr>
                      <m:t>−6</m:t>
                    </m:r>
                  </m:oMath>
                </a14:m>
                <a:r>
                  <a:rPr lang="en-US" i="1" dirty="0"/>
                  <a:t> </a:t>
                </a:r>
                <a:r>
                  <a:rPr lang="en-US" dirty="0"/>
                  <a:t>is challenging because there are lots of factors to make 6 that could be coefficients on the x-terms. This makes trial and error time consuming. The following is a strategy that will lead the factors without guess and check.</a:t>
                </a:r>
                <a:endParaRPr lang="en-US"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278027" y="904102"/>
                <a:ext cx="8587945" cy="1764957"/>
              </a:xfrm>
              <a:blipFill>
                <a:blip r:embed="rId2"/>
                <a:stretch>
                  <a:fillRect l="-1034" t="-214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C09A828-4CBC-B140-9755-803F5ADE8AF1}"/>
              </a:ext>
            </a:extLst>
          </p:cNvPr>
          <p:cNvSpPr txBox="1"/>
          <p:nvPr/>
        </p:nvSpPr>
        <p:spPr>
          <a:xfrm>
            <a:off x="420129" y="2497413"/>
            <a:ext cx="4040660" cy="4247317"/>
          </a:xfrm>
          <a:prstGeom prst="rect">
            <a:avLst/>
          </a:prstGeom>
          <a:noFill/>
        </p:spPr>
        <p:txBody>
          <a:bodyPr wrap="square" rtlCol="0">
            <a:spAutoFit/>
          </a:bodyPr>
          <a:lstStyle/>
          <a:p>
            <a:r>
              <a:rPr lang="en-US" dirty="0"/>
              <a:t>Step 1: Multiply (a) and (c)</a:t>
            </a:r>
            <a:br>
              <a:rPr lang="en-US" dirty="0"/>
            </a:br>
            <a:endParaRPr lang="en-US" dirty="0"/>
          </a:p>
          <a:p>
            <a:r>
              <a:rPr lang="en-US" dirty="0"/>
              <a:t>Step 2: Find factor pairs that make    </a:t>
            </a:r>
          </a:p>
          <a:p>
            <a:r>
              <a:rPr lang="en-US" dirty="0"/>
              <a:t>        the answer from step 1</a:t>
            </a:r>
            <a:br>
              <a:rPr lang="en-US" dirty="0"/>
            </a:br>
            <a:br>
              <a:rPr lang="en-US" dirty="0"/>
            </a:br>
            <a:r>
              <a:rPr lang="en-US" dirty="0"/>
              <a:t>Step 3: Choose pair that adds to (b)</a:t>
            </a:r>
          </a:p>
          <a:p>
            <a:endParaRPr lang="en-US" dirty="0"/>
          </a:p>
          <a:p>
            <a:r>
              <a:rPr lang="en-US" dirty="0"/>
              <a:t>Step 4: Rewrite expression with split </a:t>
            </a:r>
          </a:p>
          <a:p>
            <a:r>
              <a:rPr lang="en-US" dirty="0"/>
              <a:t>	middle term.</a:t>
            </a:r>
          </a:p>
          <a:p>
            <a:endParaRPr lang="en-US" dirty="0"/>
          </a:p>
          <a:p>
            <a:r>
              <a:rPr lang="en-US" dirty="0"/>
              <a:t>Step 5: Split the 4-term expression 	into two parts.</a:t>
            </a:r>
          </a:p>
          <a:p>
            <a:endParaRPr lang="en-US" dirty="0"/>
          </a:p>
          <a:p>
            <a:r>
              <a:rPr lang="en-US" dirty="0"/>
              <a:t>Step 6: Use an area model or factor 	by grouping.</a:t>
            </a:r>
          </a:p>
        </p:txBody>
      </p:sp>
      <p:sp>
        <p:nvSpPr>
          <p:cNvPr id="5" name="TextBox 4">
            <a:extLst>
              <a:ext uri="{FF2B5EF4-FFF2-40B4-BE49-F238E27FC236}">
                <a16:creationId xmlns:a16="http://schemas.microsoft.com/office/drawing/2014/main" id="{1E018C78-3E64-CA40-A645-EE504B7FD093}"/>
              </a:ext>
            </a:extLst>
          </p:cNvPr>
          <p:cNvSpPr txBox="1"/>
          <p:nvPr/>
        </p:nvSpPr>
        <p:spPr>
          <a:xfrm>
            <a:off x="4911813" y="2458993"/>
            <a:ext cx="3707027" cy="369332"/>
          </a:xfrm>
          <a:prstGeom prst="rect">
            <a:avLst/>
          </a:prstGeom>
          <a:noFill/>
        </p:spPr>
        <p:txBody>
          <a:bodyPr wrap="square" rtlCol="0">
            <a:spAutoFit/>
          </a:bodyPr>
          <a:lstStyle/>
          <a:p>
            <a:r>
              <a:rPr lang="en-US" dirty="0"/>
              <a:t>Step 1: 6(-6) = -36</a:t>
            </a:r>
          </a:p>
        </p:txBody>
      </p:sp>
      <p:sp>
        <p:nvSpPr>
          <p:cNvPr id="6" name="TextBox 5">
            <a:extLst>
              <a:ext uri="{FF2B5EF4-FFF2-40B4-BE49-F238E27FC236}">
                <a16:creationId xmlns:a16="http://schemas.microsoft.com/office/drawing/2014/main" id="{5E5F95B3-6C11-184B-BF6C-89F600E2A522}"/>
              </a:ext>
            </a:extLst>
          </p:cNvPr>
          <p:cNvSpPr txBox="1"/>
          <p:nvPr/>
        </p:nvSpPr>
        <p:spPr>
          <a:xfrm>
            <a:off x="4911812" y="3012991"/>
            <a:ext cx="3898559" cy="623248"/>
          </a:xfrm>
          <a:prstGeom prst="rect">
            <a:avLst/>
          </a:prstGeom>
          <a:noFill/>
        </p:spPr>
        <p:txBody>
          <a:bodyPr wrap="square" rtlCol="0">
            <a:spAutoFit/>
          </a:bodyPr>
          <a:lstStyle/>
          <a:p>
            <a:r>
              <a:rPr lang="en-US" dirty="0"/>
              <a:t>Step 2: </a:t>
            </a:r>
            <a:r>
              <a:rPr lang="en-US" sz="1650" dirty="0"/>
              <a:t>(4, -9) (-4, 9) (-6, 6) (2, -18)        </a:t>
            </a:r>
          </a:p>
          <a:p>
            <a:r>
              <a:rPr lang="en-US" sz="1650" dirty="0"/>
              <a:t> (-2, 18) (1, -36) (-1, 36) (3, -12) (-3, 12)</a:t>
            </a:r>
          </a:p>
        </p:txBody>
      </p:sp>
      <p:sp>
        <p:nvSpPr>
          <p:cNvPr id="7" name="TextBox 6">
            <a:extLst>
              <a:ext uri="{FF2B5EF4-FFF2-40B4-BE49-F238E27FC236}">
                <a16:creationId xmlns:a16="http://schemas.microsoft.com/office/drawing/2014/main" id="{38449E5E-8766-4D4C-83EE-0BA34521E1C9}"/>
              </a:ext>
            </a:extLst>
          </p:cNvPr>
          <p:cNvSpPr txBox="1"/>
          <p:nvPr/>
        </p:nvSpPr>
        <p:spPr>
          <a:xfrm>
            <a:off x="4911811" y="3898723"/>
            <a:ext cx="3898559" cy="369332"/>
          </a:xfrm>
          <a:prstGeom prst="rect">
            <a:avLst/>
          </a:prstGeom>
          <a:noFill/>
        </p:spPr>
        <p:txBody>
          <a:bodyPr wrap="square" rtlCol="0">
            <a:spAutoFit/>
          </a:bodyPr>
          <a:lstStyle/>
          <a:p>
            <a:r>
              <a:rPr lang="en-US" dirty="0"/>
              <a:t>Step 3: 9 and -4</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CBB7E7-E48C-4145-AD8C-8F276186198B}"/>
                  </a:ext>
                </a:extLst>
              </p:cNvPr>
              <p:cNvSpPr txBox="1"/>
              <p:nvPr/>
            </p:nvSpPr>
            <p:spPr>
              <a:xfrm>
                <a:off x="4911811" y="4507456"/>
                <a:ext cx="3898559" cy="669992"/>
              </a:xfrm>
              <a:prstGeom prst="rect">
                <a:avLst/>
              </a:prstGeom>
              <a:noFill/>
            </p:spPr>
            <p:txBody>
              <a:bodyPr wrap="square" rtlCol="0">
                <a:spAutoFit/>
              </a:bodyPr>
              <a:lstStyle/>
              <a:p>
                <a:pPr/>
                <a:r>
                  <a:rPr lang="en-US" dirty="0"/>
                  <a:t>Step 4: </a:t>
                </a:r>
                <a14:m>
                  <m:oMath xmlns:m="http://schemas.openxmlformats.org/officeDocument/2006/math">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+9</m:t>
                    </m:r>
                    <m:r>
                      <a:rPr lang="en-US" b="0" i="1" smtClean="0">
                        <a:latin typeface="Cambria Math" panose="02040503050406030204" pitchFamily="18" charset="0"/>
                      </a:rPr>
                      <m:t>𝑥</m:t>
                    </m:r>
                    <m:r>
                      <a:rPr lang="en-US" b="0" i="1" smtClean="0">
                        <a:latin typeface="Cambria Math" panose="02040503050406030204" pitchFamily="18" charset="0"/>
                      </a:rPr>
                      <m:t>−6</m:t>
                    </m:r>
                  </m:oMath>
                </a14:m>
                <a:r>
                  <a:rPr lang="en-US" b="0" dirty="0"/>
                  <a:t>.   or</a:t>
                </a:r>
                <a:br>
                  <a:rPr lang="en-US" b="0"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+9</m:t>
                      </m:r>
                      <m:r>
                        <a:rPr lang="en-US" b="0" i="1" smtClean="0">
                          <a:latin typeface="Cambria Math" panose="02040503050406030204" pitchFamily="18" charset="0"/>
                        </a:rPr>
                        <m:t>𝑥</m:t>
                      </m:r>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−6</m:t>
                      </m:r>
                    </m:oMath>
                  </m:oMathPara>
                </a14:m>
                <a:endParaRPr lang="en-US" dirty="0"/>
              </a:p>
            </p:txBody>
          </p:sp>
        </mc:Choice>
        <mc:Fallback xmlns="">
          <p:sp>
            <p:nvSpPr>
              <p:cNvPr id="8" name="TextBox 7">
                <a:extLst>
                  <a:ext uri="{FF2B5EF4-FFF2-40B4-BE49-F238E27FC236}">
                    <a16:creationId xmlns:a16="http://schemas.microsoft.com/office/drawing/2014/main" id="{F4CBB7E7-E48C-4145-AD8C-8F276186198B}"/>
                  </a:ext>
                </a:extLst>
              </p:cNvPr>
              <p:cNvSpPr txBox="1">
                <a:spLocks noRot="1" noChangeAspect="1" noMove="1" noResize="1" noEditPoints="1" noAdjustHandles="1" noChangeArrowheads="1" noChangeShapeType="1" noTextEdit="1"/>
              </p:cNvSpPr>
              <p:nvPr/>
            </p:nvSpPr>
            <p:spPr>
              <a:xfrm>
                <a:off x="4911811" y="4507456"/>
                <a:ext cx="3898559" cy="669992"/>
              </a:xfrm>
              <a:prstGeom prst="rect">
                <a:avLst/>
              </a:prstGeom>
              <a:blipFill>
                <a:blip r:embed="rId3"/>
                <a:stretch>
                  <a:fillRect l="-1299" t="-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9135D1-9136-794A-B169-32524BD0946A}"/>
                  </a:ext>
                </a:extLst>
              </p:cNvPr>
              <p:cNvSpPr txBox="1"/>
              <p:nvPr/>
            </p:nvSpPr>
            <p:spPr>
              <a:xfrm>
                <a:off x="4911810" y="5177448"/>
                <a:ext cx="3898559" cy="669992"/>
              </a:xfrm>
              <a:prstGeom prst="rect">
                <a:avLst/>
              </a:prstGeom>
              <a:noFill/>
            </p:spPr>
            <p:txBody>
              <a:bodyPr wrap="square" rtlCol="0">
                <a:spAutoFit/>
              </a:bodyPr>
              <a:lstStyle/>
              <a:p>
                <a:pPr/>
                <a:r>
                  <a:rPr lang="en-US" dirty="0"/>
                  <a:t>Step 5: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9</m:t>
                        </m:r>
                        <m:r>
                          <a:rPr lang="en-US" b="0" i="1" smtClean="0">
                            <a:latin typeface="Cambria Math" panose="02040503050406030204" pitchFamily="18" charset="0"/>
                          </a:rPr>
                          <m:t>𝑥</m:t>
                        </m:r>
                        <m:r>
                          <a:rPr lang="en-US" b="0" i="1" smtClean="0">
                            <a:latin typeface="Cambria Math" panose="02040503050406030204" pitchFamily="18" charset="0"/>
                          </a:rPr>
                          <m:t>−6</m:t>
                        </m:r>
                      </m:e>
                    </m:d>
                  </m:oMath>
                </a14:m>
                <a:r>
                  <a:rPr lang="en-US" dirty="0"/>
                  <a:t>   or</a:t>
                </a:r>
                <a:br>
                  <a:rPr lang="en-US" dirty="0"/>
                </a:b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0" smtClean="0">
                              <a:latin typeface="Cambria Math" panose="02040503050406030204" pitchFamily="18" charset="0"/>
                            </a:rPr>
                            <m:t>+9</m:t>
                          </m:r>
                          <m:r>
                            <a:rPr lang="en-US" b="0" i="1" smtClean="0">
                              <a:latin typeface="Cambria Math" panose="02040503050406030204" pitchFamily="18" charset="0"/>
                            </a:rPr>
                            <m:t>𝑥</m:t>
                          </m:r>
                        </m:e>
                      </m:d>
                      <m:r>
                        <a:rPr lang="en-US" b="0" i="0" smtClean="0">
                          <a:latin typeface="Cambria Math" panose="02040503050406030204" pitchFamily="18" charset="0"/>
                        </a:rPr>
                        <m:t>+(−4</m:t>
                      </m:r>
                      <m:r>
                        <a:rPr lang="en-US" b="0" i="1" smtClean="0">
                          <a:latin typeface="Cambria Math" panose="02040503050406030204" pitchFamily="18" charset="0"/>
                        </a:rPr>
                        <m:t>𝑥</m:t>
                      </m:r>
                      <m:r>
                        <a:rPr lang="en-US" b="0" i="0" smtClean="0">
                          <a:latin typeface="Cambria Math" panose="02040503050406030204" pitchFamily="18" charset="0"/>
                        </a:rPr>
                        <m:t>−6)</m:t>
                      </m:r>
                    </m:oMath>
                  </m:oMathPara>
                </a14:m>
                <a:endParaRPr lang="en-US" dirty="0"/>
              </a:p>
            </p:txBody>
          </p:sp>
        </mc:Choice>
        <mc:Fallback xmlns="">
          <p:sp>
            <p:nvSpPr>
              <p:cNvPr id="9" name="TextBox 8">
                <a:extLst>
                  <a:ext uri="{FF2B5EF4-FFF2-40B4-BE49-F238E27FC236}">
                    <a16:creationId xmlns:a16="http://schemas.microsoft.com/office/drawing/2014/main" id="{AF9135D1-9136-794A-B169-32524BD0946A}"/>
                  </a:ext>
                </a:extLst>
              </p:cNvPr>
              <p:cNvSpPr txBox="1">
                <a:spLocks noRot="1" noChangeAspect="1" noMove="1" noResize="1" noEditPoints="1" noAdjustHandles="1" noChangeArrowheads="1" noChangeShapeType="1" noTextEdit="1"/>
              </p:cNvSpPr>
              <p:nvPr/>
            </p:nvSpPr>
            <p:spPr>
              <a:xfrm>
                <a:off x="4911810" y="5177448"/>
                <a:ext cx="3898559" cy="669992"/>
              </a:xfrm>
              <a:prstGeom prst="rect">
                <a:avLst/>
              </a:prstGeom>
              <a:blipFill>
                <a:blip r:embed="rId4"/>
                <a:stretch>
                  <a:fillRect l="-1299" t="-5769" b="-5769"/>
                </a:stretch>
              </a:blipFill>
            </p:spPr>
            <p:txBody>
              <a:bodyPr/>
              <a:lstStyle/>
              <a:p>
                <a:r>
                  <a:rPr lang="en-US">
                    <a:noFill/>
                  </a:rPr>
                  <a:t> </a:t>
                </a:r>
              </a:p>
            </p:txBody>
          </p:sp>
        </mc:Fallback>
      </mc:AlternateContent>
    </p:spTree>
    <p:extLst>
      <p:ext uri="{BB962C8B-B14F-4D97-AF65-F5344CB8AC3E}">
        <p14:creationId xmlns:p14="http://schemas.microsoft.com/office/powerpoint/2010/main" val="3042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4617-CDA2-7C4E-99F3-6A942B5157FA}"/>
              </a:ext>
            </a:extLst>
          </p:cNvPr>
          <p:cNvSpPr>
            <a:spLocks noGrp="1"/>
          </p:cNvSpPr>
          <p:nvPr>
            <p:ph type="title"/>
          </p:nvPr>
        </p:nvSpPr>
        <p:spPr>
          <a:xfrm>
            <a:off x="135924" y="113270"/>
            <a:ext cx="8229600" cy="990600"/>
          </a:xfrm>
        </p:spPr>
        <p:txBody>
          <a:bodyPr/>
          <a:lstStyle/>
          <a:p>
            <a:r>
              <a:rPr lang="en-US" dirty="0"/>
              <a:t>Example, continued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78027" y="904103"/>
                <a:ext cx="8587945" cy="1357184"/>
              </a:xfrm>
            </p:spPr>
            <p:txBody>
              <a:bodyPr/>
              <a:lstStyle/>
              <a:p>
                <a:pPr marL="0" indent="0">
                  <a:buNone/>
                </a:pPr>
                <a14:m>
                  <m:oMath xmlns:m="http://schemas.openxmlformats.org/officeDocument/2006/math">
                    <m:r>
                      <a:rPr lang="en-US" sz="2000" i="1">
                        <a:latin typeface="Cambria Math" panose="02040503050406030204" pitchFamily="18" charset="0"/>
                      </a:rPr>
                      <m:t>6</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+5</m:t>
                    </m:r>
                    <m:r>
                      <a:rPr lang="en-US" sz="2000" i="1">
                        <a:latin typeface="Cambria Math" panose="02040503050406030204" pitchFamily="18" charset="0"/>
                      </a:rPr>
                      <m:t>𝑥</m:t>
                    </m:r>
                    <m:r>
                      <a:rPr lang="en-US" sz="2000" i="1">
                        <a:latin typeface="Cambria Math" panose="02040503050406030204" pitchFamily="18" charset="0"/>
                      </a:rPr>
                      <m:t>−6</m:t>
                    </m:r>
                  </m:oMath>
                </a14:m>
                <a:r>
                  <a:rPr lang="en-US" sz="2000" i="1" dirty="0"/>
                  <a:t> </a:t>
                </a:r>
                <a:r>
                  <a:rPr lang="en-US" sz="2000" dirty="0"/>
                  <a:t>is challenging because there are lots of factors to make 6 that could be coefficients on the x-terms. This makes trial and error time consuming. The following is a strategy that will lead the factors without guess and check.</a:t>
                </a:r>
                <a:endParaRPr lang="en-US" sz="2000"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278027" y="904103"/>
                <a:ext cx="8587945" cy="1357184"/>
              </a:xfrm>
              <a:blipFill>
                <a:blip r:embed="rId2"/>
                <a:stretch>
                  <a:fillRect l="-739" t="-1852" b="-370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C09A828-4CBC-B140-9755-803F5ADE8AF1}"/>
              </a:ext>
            </a:extLst>
          </p:cNvPr>
          <p:cNvSpPr txBox="1"/>
          <p:nvPr/>
        </p:nvSpPr>
        <p:spPr>
          <a:xfrm>
            <a:off x="1791729" y="2150759"/>
            <a:ext cx="6054812" cy="400110"/>
          </a:xfrm>
          <a:prstGeom prst="rect">
            <a:avLst/>
          </a:prstGeom>
          <a:noFill/>
        </p:spPr>
        <p:txBody>
          <a:bodyPr wrap="square" rtlCol="0">
            <a:spAutoFit/>
          </a:bodyPr>
          <a:lstStyle/>
          <a:p>
            <a:r>
              <a:rPr lang="en-US" sz="2000" dirty="0"/>
              <a:t>Step 6: Use an area model or factor by grouping.</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E80880-48CE-EB4A-B820-80480DDE2C34}"/>
                  </a:ext>
                </a:extLst>
              </p:cNvPr>
              <p:cNvSpPr/>
              <p:nvPr/>
            </p:nvSpPr>
            <p:spPr>
              <a:xfrm>
                <a:off x="3099062" y="2520091"/>
                <a:ext cx="27286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6</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−4</m:t>
                          </m:r>
                          <m:r>
                            <a:rPr lang="en-US" sz="2000" i="1">
                              <a:latin typeface="Cambria Math" panose="02040503050406030204" pitchFamily="18" charset="0"/>
                            </a:rPr>
                            <m:t>𝑥</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9</m:t>
                          </m:r>
                          <m:r>
                            <a:rPr lang="en-US" sz="2000" i="1">
                              <a:latin typeface="Cambria Math" panose="02040503050406030204" pitchFamily="18" charset="0"/>
                            </a:rPr>
                            <m:t>𝑥</m:t>
                          </m:r>
                          <m:r>
                            <a:rPr lang="en-US" sz="2000" i="1">
                              <a:latin typeface="Cambria Math" panose="02040503050406030204" pitchFamily="18" charset="0"/>
                            </a:rPr>
                            <m:t>−6</m:t>
                          </m:r>
                        </m:e>
                      </m:d>
                    </m:oMath>
                  </m:oMathPara>
                </a14:m>
                <a:endParaRPr lang="en-US" sz="2000" dirty="0"/>
              </a:p>
            </p:txBody>
          </p:sp>
        </mc:Choice>
        <mc:Fallback xmlns="">
          <p:sp>
            <p:nvSpPr>
              <p:cNvPr id="10" name="Rectangle 9">
                <a:extLst>
                  <a:ext uri="{FF2B5EF4-FFF2-40B4-BE49-F238E27FC236}">
                    <a16:creationId xmlns:a16="http://schemas.microsoft.com/office/drawing/2014/main" id="{EBE80880-48CE-EB4A-B820-80480DDE2C34}"/>
                  </a:ext>
                </a:extLst>
              </p:cNvPr>
              <p:cNvSpPr>
                <a:spLocks noRot="1" noChangeAspect="1" noMove="1" noResize="1" noEditPoints="1" noAdjustHandles="1" noChangeArrowheads="1" noChangeShapeType="1" noTextEdit="1"/>
              </p:cNvSpPr>
              <p:nvPr/>
            </p:nvSpPr>
            <p:spPr>
              <a:xfrm>
                <a:off x="3099062" y="2520091"/>
                <a:ext cx="2728696" cy="400110"/>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5FFA777-A2DF-7242-A9AC-0B58DEF6EA6A}"/>
              </a:ext>
            </a:extLst>
          </p:cNvPr>
          <p:cNvSpPr txBox="1"/>
          <p:nvPr/>
        </p:nvSpPr>
        <p:spPr>
          <a:xfrm>
            <a:off x="4572000" y="3039762"/>
            <a:ext cx="3954162" cy="2308324"/>
          </a:xfrm>
          <a:prstGeom prst="rect">
            <a:avLst/>
          </a:prstGeom>
          <a:noFill/>
        </p:spPr>
        <p:txBody>
          <a:bodyPr wrap="square" rtlCol="0">
            <a:spAutoFit/>
          </a:bodyPr>
          <a:lstStyle/>
          <a:p>
            <a:r>
              <a:rPr lang="en-US" dirty="0"/>
              <a:t>Factor out the common factor from each group.</a:t>
            </a:r>
          </a:p>
          <a:p>
            <a:endParaRPr lang="en-US" dirty="0"/>
          </a:p>
          <a:p>
            <a:endParaRPr lang="en-US" dirty="0"/>
          </a:p>
          <a:p>
            <a:endParaRPr lang="en-US" dirty="0"/>
          </a:p>
          <a:p>
            <a:endParaRPr lang="en-US" dirty="0"/>
          </a:p>
          <a:p>
            <a:endParaRPr lang="en-US" dirty="0"/>
          </a:p>
          <a:p>
            <a:r>
              <a:rPr lang="en-US" dirty="0"/>
              <a:t>Factor out the common factor.</a:t>
            </a:r>
          </a:p>
        </p:txBody>
      </p:sp>
      <p:pic>
        <p:nvPicPr>
          <p:cNvPr id="12" name="Picture 11">
            <a:extLst>
              <a:ext uri="{FF2B5EF4-FFF2-40B4-BE49-F238E27FC236}">
                <a16:creationId xmlns:a16="http://schemas.microsoft.com/office/drawing/2014/main" id="{2895AC9D-08FB-D149-AF88-C732975FB553}"/>
              </a:ext>
            </a:extLst>
          </p:cNvPr>
          <p:cNvPicPr>
            <a:picLocks noChangeAspect="1"/>
          </p:cNvPicPr>
          <p:nvPr/>
        </p:nvPicPr>
        <p:blipFill>
          <a:blip r:embed="rId4"/>
          <a:stretch>
            <a:fillRect/>
          </a:stretch>
        </p:blipFill>
        <p:spPr>
          <a:xfrm>
            <a:off x="901414" y="3597758"/>
            <a:ext cx="2855148" cy="1248152"/>
          </a:xfrm>
          <a:prstGeom prst="rect">
            <a:avLst/>
          </a:prstGeom>
        </p:spPr>
      </p:pic>
      <p:cxnSp>
        <p:nvCxnSpPr>
          <p:cNvPr id="14" name="Straight Connector 13">
            <a:extLst>
              <a:ext uri="{FF2B5EF4-FFF2-40B4-BE49-F238E27FC236}">
                <a16:creationId xmlns:a16="http://schemas.microsoft.com/office/drawing/2014/main" id="{86C2EA0D-3C45-CB49-AE18-FF9636A68EF1}"/>
              </a:ext>
            </a:extLst>
          </p:cNvPr>
          <p:cNvCxnSpPr/>
          <p:nvPr/>
        </p:nvCxnSpPr>
        <p:spPr>
          <a:xfrm>
            <a:off x="4065373" y="3126259"/>
            <a:ext cx="0" cy="32621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217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a:xfrm>
            <a:off x="4754880" y="2316162"/>
            <a:ext cx="3931920" cy="3951288"/>
          </a:xfrm>
        </p:spPr>
        <p:txBody>
          <a:bodyPr/>
          <a:lstStyle/>
          <a:p>
            <a:r>
              <a:rPr lang="en-US" dirty="0"/>
              <a:t>Khan Academy</a:t>
            </a:r>
          </a:p>
          <a:p>
            <a:r>
              <a:rPr lang="en-US" dirty="0"/>
              <a:t>Exponents review</a:t>
            </a:r>
          </a:p>
          <a:p>
            <a:r>
              <a:rPr lang="en-US" dirty="0"/>
              <a:t>Linear practice</a:t>
            </a:r>
          </a:p>
          <a:p>
            <a:r>
              <a:rPr lang="en-US" dirty="0"/>
              <a:t>Slope practice</a:t>
            </a:r>
          </a:p>
          <a:p>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a:xfrm>
            <a:off x="457200" y="2316162"/>
            <a:ext cx="3931920" cy="3951288"/>
          </a:xfrm>
        </p:spPr>
        <p:txBody>
          <a:bodyPr/>
          <a:lstStyle/>
          <a:p>
            <a:r>
              <a:rPr lang="en-US" dirty="0"/>
              <a:t>Classwork3 #1-10</a:t>
            </a:r>
          </a:p>
          <a:p>
            <a:r>
              <a:rPr lang="en-US" dirty="0"/>
              <a:t>Classwork4 #1-5</a:t>
            </a:r>
          </a:p>
          <a:p>
            <a:pPr lvl="1"/>
            <a:r>
              <a:rPr lang="en-US" dirty="0"/>
              <a:t>Summary/reflection included</a:t>
            </a:r>
          </a:p>
          <a:p>
            <a:endParaRPr lang="en-US" dirty="0"/>
          </a:p>
          <a:p>
            <a:endParaRPr lang="en-US" dirty="0"/>
          </a:p>
        </p:txBody>
      </p:sp>
    </p:spTree>
    <p:extLst>
      <p:ext uri="{BB962C8B-B14F-4D97-AF65-F5344CB8AC3E}">
        <p14:creationId xmlns:p14="http://schemas.microsoft.com/office/powerpoint/2010/main" val="4876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5</a:t>
            </a:r>
          </a:p>
        </p:txBody>
      </p:sp>
      <p:sp>
        <p:nvSpPr>
          <p:cNvPr id="3" name="Subtitle 2"/>
          <p:cNvSpPr>
            <a:spLocks noGrp="1"/>
          </p:cNvSpPr>
          <p:nvPr>
            <p:ph type="subTitle" idx="1"/>
          </p:nvPr>
        </p:nvSpPr>
        <p:spPr>
          <a:xfrm>
            <a:off x="685800" y="3505200"/>
            <a:ext cx="7580870" cy="1752600"/>
          </a:xfrm>
        </p:spPr>
        <p:txBody>
          <a:bodyPr/>
          <a:lstStyle/>
          <a:p>
            <a:r>
              <a:rPr lang="en-US" dirty="0"/>
              <a:t>Warm up, notes, examples, classwork</a:t>
            </a:r>
          </a:p>
        </p:txBody>
      </p:sp>
    </p:spTree>
    <p:extLst>
      <p:ext uri="{BB962C8B-B14F-4D97-AF65-F5344CB8AC3E}">
        <p14:creationId xmlns:p14="http://schemas.microsoft.com/office/powerpoint/2010/main" val="238525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903C-BFA8-334F-B8BA-50A836A8E43F}"/>
              </a:ext>
            </a:extLst>
          </p:cNvPr>
          <p:cNvSpPr>
            <a:spLocks noGrp="1"/>
          </p:cNvSpPr>
          <p:nvPr>
            <p:ph type="title"/>
          </p:nvPr>
        </p:nvSpPr>
        <p:spPr>
          <a:xfrm>
            <a:off x="24712" y="150339"/>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AE4A-9061-B54A-AEB5-8DBD3C9B6EBE}"/>
                  </a:ext>
                </a:extLst>
              </p:cNvPr>
              <p:cNvSpPr>
                <a:spLocks noGrp="1"/>
              </p:cNvSpPr>
              <p:nvPr>
                <p:ph idx="1"/>
              </p:nvPr>
            </p:nvSpPr>
            <p:spPr>
              <a:xfrm>
                <a:off x="185351" y="963827"/>
                <a:ext cx="8649729" cy="5130112"/>
              </a:xfrm>
            </p:spPr>
            <p:txBody>
              <a:bodyPr>
                <a:normAutofit/>
              </a:bodyPr>
              <a:lstStyle/>
              <a:p>
                <a:pPr marL="0" indent="0">
                  <a:buNone/>
                </a:pPr>
                <a:r>
                  <a:rPr lang="en-US" dirty="0"/>
                  <a:t>Find values of </a:t>
                </a:r>
                <a14:m>
                  <m:oMath xmlns:m="http://schemas.openxmlformats.org/officeDocument/2006/math">
                    <m:r>
                      <a:rPr lang="en-US" i="1">
                        <a:latin typeface="Cambria Math" panose="02040503050406030204" pitchFamily="18" charset="0"/>
                      </a:rPr>
                      <m:t>𝑐</m:t>
                    </m:r>
                  </m:oMath>
                </a14:m>
                <a:r>
                  <a:rPr lang="en-US" dirty="0"/>
                  <a:t> and </a:t>
                </a:r>
                <a14:m>
                  <m:oMath xmlns:m="http://schemas.openxmlformats.org/officeDocument/2006/math">
                    <m:r>
                      <a:rPr lang="en-US" i="1">
                        <a:latin typeface="Cambria Math" panose="02040503050406030204" pitchFamily="18" charset="0"/>
                      </a:rPr>
                      <m:t>𝑑</m:t>
                    </m:r>
                  </m:oMath>
                </a14:m>
                <a:r>
                  <a:rPr lang="en-US" dirty="0"/>
                  <a:t> that satisfy each of the following equations.  (There may be more than one correct answer.) </a:t>
                </a:r>
              </a:p>
              <a:p>
                <a:pPr marL="0" indent="0">
                  <a:buNone/>
                </a:pPr>
                <a:r>
                  <a:rPr lang="en-US" dirty="0"/>
                  <a:t>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𝑐𝑑</m:t>
                    </m:r>
                    <m:r>
                      <a:rPr lang="en-US">
                        <a:latin typeface="Cambria Math" panose="02040503050406030204" pitchFamily="18" charset="0"/>
                      </a:rPr>
                      <m:t>=</m:t>
                    </m:r>
                    <m:r>
                      <a:rPr lang="en-US" b="0" i="0" smtClean="0">
                        <a:latin typeface="Cambria Math" panose="02040503050406030204" pitchFamily="18" charset="0"/>
                      </a:rPr>
                      <m:t>0</m:t>
                    </m:r>
                  </m:oMath>
                </a14:m>
                <a:endParaRPr lang="en-US" dirty="0"/>
              </a:p>
              <a:p>
                <a:endParaRPr lang="en-US" dirty="0"/>
              </a:p>
              <a:p>
                <a:endParaRPr lang="en-US" dirty="0"/>
              </a:p>
              <a:p>
                <a:pPr marL="0" lvl="0" indent="0">
                  <a:buNone/>
                </a:pPr>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a:latin typeface="Cambria Math" panose="02040503050406030204" pitchFamily="18" charset="0"/>
                      </a:rPr>
                      <m:t>5)</m:t>
                    </m:r>
                    <m:r>
                      <a:rPr lang="en-US" i="1">
                        <a:latin typeface="Cambria Math" panose="02040503050406030204" pitchFamily="18" charset="0"/>
                      </a:rPr>
                      <m:t>𝑑</m:t>
                    </m:r>
                    <m:r>
                      <a:rPr lang="en-US">
                        <a:latin typeface="Cambria Math" panose="02040503050406030204" pitchFamily="18" charset="0"/>
                      </a:rPr>
                      <m:t>=2</m:t>
                    </m:r>
                  </m:oMath>
                </a14:m>
                <a:endParaRPr lang="en-US" dirty="0"/>
              </a:p>
              <a:p>
                <a:pPr lvl="0"/>
                <a:endParaRPr lang="en-US" dirty="0"/>
              </a:p>
              <a:p>
                <a:pPr lvl="0"/>
                <a:endParaRPr lang="en-US" dirty="0"/>
              </a:p>
              <a:p>
                <a:pPr marL="0" indent="0">
                  <a:buNone/>
                </a:pPr>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a:latin typeface="Cambria Math" panose="02040503050406030204" pitchFamily="18" charset="0"/>
                      </a:rPr>
                      <m:t>5)</m:t>
                    </m:r>
                    <m:r>
                      <a:rPr lang="en-US" i="1">
                        <a:latin typeface="Cambria Math" panose="02040503050406030204" pitchFamily="18" charset="0"/>
                      </a:rPr>
                      <m:t>𝑑</m:t>
                    </m:r>
                    <m:r>
                      <a:rPr lang="en-US">
                        <a:latin typeface="Cambria Math" panose="02040503050406030204" pitchFamily="18" charset="0"/>
                      </a:rPr>
                      <m:t>=0</m:t>
                    </m:r>
                  </m:oMath>
                </a14:m>
                <a:r>
                  <a:rPr lang="en-US" dirty="0">
                    <a:effectLst/>
                  </a:rPr>
                  <a:t> </a:t>
                </a:r>
                <a:endParaRPr lang="en-US" b="1" dirty="0"/>
              </a:p>
            </p:txBody>
          </p:sp>
        </mc:Choice>
        <mc:Fallback xmlns="">
          <p:sp>
            <p:nvSpPr>
              <p:cNvPr id="3" name="Content Placeholder 2">
                <a:extLst>
                  <a:ext uri="{FF2B5EF4-FFF2-40B4-BE49-F238E27FC236}">
                    <a16:creationId xmlns:a16="http://schemas.microsoft.com/office/drawing/2014/main" id="{F1F8AE4A-9061-B54A-AEB5-8DBD3C9B6EBE}"/>
                  </a:ext>
                </a:extLst>
              </p:cNvPr>
              <p:cNvSpPr>
                <a:spLocks noGrp="1" noRot="1" noChangeAspect="1" noMove="1" noResize="1" noEditPoints="1" noAdjustHandles="1" noChangeArrowheads="1" noChangeShapeType="1" noTextEdit="1"/>
              </p:cNvSpPr>
              <p:nvPr>
                <p:ph idx="1"/>
              </p:nvPr>
            </p:nvSpPr>
            <p:spPr>
              <a:xfrm>
                <a:off x="185351" y="963827"/>
                <a:ext cx="8649729" cy="5130112"/>
              </a:xfrm>
              <a:blipFill>
                <a:blip r:embed="rId2"/>
                <a:stretch>
                  <a:fillRect l="-1026" t="-741"/>
                </a:stretch>
              </a:blipFill>
            </p:spPr>
            <p:txBody>
              <a:bodyPr/>
              <a:lstStyle/>
              <a:p>
                <a:r>
                  <a:rPr lang="en-US">
                    <a:noFill/>
                  </a:rPr>
                  <a:t> </a:t>
                </a:r>
              </a:p>
            </p:txBody>
          </p:sp>
        </mc:Fallback>
      </mc:AlternateContent>
    </p:spTree>
    <p:extLst>
      <p:ext uri="{BB962C8B-B14F-4D97-AF65-F5344CB8AC3E}">
        <p14:creationId xmlns:p14="http://schemas.microsoft.com/office/powerpoint/2010/main" val="259059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B23-B728-284C-B9F9-693A3C2A8A71}"/>
              </a:ext>
            </a:extLst>
          </p:cNvPr>
          <p:cNvSpPr>
            <a:spLocks noGrp="1"/>
          </p:cNvSpPr>
          <p:nvPr>
            <p:ph type="title"/>
          </p:nvPr>
        </p:nvSpPr>
        <p:spPr>
          <a:xfrm>
            <a:off x="86496" y="199766"/>
            <a:ext cx="8229600" cy="990600"/>
          </a:xfrm>
        </p:spPr>
        <p:txBody>
          <a:bodyPr/>
          <a:lstStyle/>
          <a:p>
            <a:r>
              <a:rPr lang="en-US" dirty="0"/>
              <a:t>Notes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3F38-FEFD-B246-8620-2A635EE629CD}"/>
                  </a:ext>
                </a:extLst>
              </p:cNvPr>
              <p:cNvSpPr txBox="1"/>
              <p:nvPr/>
            </p:nvSpPr>
            <p:spPr>
              <a:xfrm>
                <a:off x="271848" y="2312071"/>
                <a:ext cx="8736227" cy="4154984"/>
              </a:xfrm>
              <a:prstGeom prst="rect">
                <a:avLst/>
              </a:prstGeom>
              <a:noFill/>
            </p:spPr>
            <p:txBody>
              <a:bodyPr wrap="square" rtlCol="0">
                <a:spAutoFit/>
              </a:bodyPr>
              <a:lstStyle/>
              <a:p>
                <a:r>
                  <a:rPr lang="en-US" sz="2400" dirty="0"/>
                  <a:t>So then when given an equation like: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a:latin typeface="Cambria Math" panose="02040503050406030204" pitchFamily="18" charset="0"/>
                      </a:rPr>
                      <m:t>5)(</m:t>
                    </m:r>
                    <m:r>
                      <a:rPr lang="en-US" sz="2400" i="1">
                        <a:latin typeface="Cambria Math" panose="02040503050406030204" pitchFamily="18" charset="0"/>
                      </a:rPr>
                      <m:t>𝑑</m:t>
                    </m:r>
                    <m:r>
                      <a:rPr lang="en-US" sz="2400">
                        <a:latin typeface="Cambria Math" panose="02040503050406030204" pitchFamily="18" charset="0"/>
                      </a:rPr>
                      <m:t>+3)=0</m:t>
                    </m:r>
                  </m:oMath>
                </a14:m>
                <a:r>
                  <a:rPr lang="en-US" sz="2400" dirty="0"/>
                  <a:t> you can find values for c and d that make each factor equal to 0.</a:t>
                </a:r>
              </a:p>
              <a:p>
                <a:endParaRPr lang="en-US" sz="2400" dirty="0"/>
              </a:p>
              <a:p>
                <a:r>
                  <a:rPr lang="en-US" sz="2400" dirty="0"/>
                  <a:t>Steps for </a:t>
                </a:r>
                <a:r>
                  <a:rPr lang="en-US" sz="2400" u="sng" dirty="0"/>
                  <a:t>solving a quadratic equation</a:t>
                </a:r>
                <a:r>
                  <a:rPr lang="en-US" sz="2400" dirty="0"/>
                  <a:t>:</a:t>
                </a:r>
              </a:p>
              <a:p>
                <a:pPr marL="342900" indent="-342900">
                  <a:buAutoNum type="arabicParenR"/>
                </a:pPr>
                <a:r>
                  <a:rPr lang="en-US" sz="2400" dirty="0"/>
                  <a:t>Make sure the equation is set equal to 0</a:t>
                </a:r>
              </a:p>
              <a:p>
                <a:pPr marL="342900" indent="-342900">
                  <a:buAutoNum type="arabicParenR"/>
                </a:pPr>
                <a:r>
                  <a:rPr lang="en-US" sz="2400" dirty="0"/>
                  <a:t>Factor the equation</a:t>
                </a:r>
              </a:p>
              <a:p>
                <a:pPr marL="342900" indent="-342900">
                  <a:buAutoNum type="arabicParenR"/>
                </a:pPr>
                <a:r>
                  <a:rPr lang="en-US" sz="2400" dirty="0"/>
                  <a:t>Find values for variable that make each factor equal to 0</a:t>
                </a:r>
              </a:p>
              <a:p>
                <a:pPr marL="342900" indent="-342900">
                  <a:buAutoNum type="arabicParenR"/>
                </a:pPr>
                <a:r>
                  <a:rPr lang="en-US" sz="2400" dirty="0"/>
                  <a:t>If one factor equals 0, the product equals 0 and the equation is true</a:t>
                </a:r>
              </a:p>
              <a:p>
                <a:endParaRPr lang="en-US" sz="2400" dirty="0"/>
              </a:p>
              <a:p>
                <a:endParaRPr lang="en-US" sz="2400" dirty="0"/>
              </a:p>
            </p:txBody>
          </p:sp>
        </mc:Choice>
        <mc:Fallback xmlns="">
          <p:sp>
            <p:nvSpPr>
              <p:cNvPr id="5" name="TextBox 4">
                <a:extLst>
                  <a:ext uri="{FF2B5EF4-FFF2-40B4-BE49-F238E27FC236}">
                    <a16:creationId xmlns:a16="http://schemas.microsoft.com/office/drawing/2014/main" id="{D0C63F38-FEFD-B246-8620-2A635EE629CD}"/>
                  </a:ext>
                </a:extLst>
              </p:cNvPr>
              <p:cNvSpPr txBox="1">
                <a:spLocks noRot="1" noChangeAspect="1" noMove="1" noResize="1" noEditPoints="1" noAdjustHandles="1" noChangeArrowheads="1" noChangeShapeType="1" noTextEdit="1"/>
              </p:cNvSpPr>
              <p:nvPr/>
            </p:nvSpPr>
            <p:spPr>
              <a:xfrm>
                <a:off x="271848" y="2312071"/>
                <a:ext cx="8736227" cy="4154984"/>
              </a:xfrm>
              <a:prstGeom prst="rect">
                <a:avLst/>
              </a:prstGeom>
              <a:blipFill>
                <a:blip r:embed="rId2"/>
                <a:stretch>
                  <a:fillRect l="-1016" t="-915" r="-1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12">
                <a:extLst>
                  <a:ext uri="{FF2B5EF4-FFF2-40B4-BE49-F238E27FC236}">
                    <a16:creationId xmlns:a16="http://schemas.microsoft.com/office/drawing/2014/main" id="{A06E4992-1606-6549-8275-FA571ABE6256}"/>
                  </a:ext>
                </a:extLst>
              </p:cNvPr>
              <p:cNvSpPr txBox="1">
                <a:spLocks noChangeArrowheads="1"/>
              </p:cNvSpPr>
              <p:nvPr/>
            </p:nvSpPr>
            <p:spPr bwMode="auto">
              <a:xfrm>
                <a:off x="413949" y="1067825"/>
                <a:ext cx="8452023" cy="935158"/>
              </a:xfrm>
              <a:prstGeom prst="rect">
                <a:avLst/>
              </a:prstGeom>
              <a:noFill/>
              <a:ln w="38100">
                <a:solidFill>
                  <a:srgbClr val="000000"/>
                </a:solidFill>
                <a:miter lim="800000"/>
                <a:headEnd/>
                <a:tailEnd/>
              </a:ln>
              <a:extLst>
                <a:ext uri="{909E8E84-426E-40DD-AFC4-6F175D3DCCD1}">
                  <a14:hiddenFill>
                    <a:solidFill>
                      <a:srgbClr val="FFFFFF"/>
                    </a:solidFill>
                  </a14:hiddenFill>
                </a:ext>
              </a:extLst>
            </p:spPr>
            <p:txBody>
              <a:bodyPr rot="0" vert="horz" wrap="square" lIns="91440" tIns="91440" rIns="91440" bIns="91440" anchor="t" anchorCtr="0" upright="1">
                <a:noAutofit/>
              </a:bodyPr>
              <a:lstStyle/>
              <a:p>
                <a:pPr marL="0" marR="0">
                  <a:lnSpc>
                    <a:spcPct val="115000"/>
                  </a:lnSpc>
                  <a:spcBef>
                    <a:spcPts val="0"/>
                  </a:spcBef>
                  <a:spcAft>
                    <a:spcPts val="100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Zero Product Property</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If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𝑎𝑏</m:t>
                    </m:r>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then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𝑎</m:t>
                    </m:r>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or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𝑏</m:t>
                    </m:r>
                    <m:r>
                      <a:rPr lang="en-US" sz="20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Calibri" panose="020F0502020204030204" pitchFamily="34" charset="0"/>
                    <a:ea typeface="MS Mincho" panose="02020609040205080304" pitchFamily="49" charset="-128"/>
                    <a:cs typeface="Times New Roman" panose="02020603050405020304" pitchFamily="18" charset="0"/>
                  </a:rPr>
                  <a:t> or </a:t>
                </a:r>
                <a14:m>
                  <m:oMath xmlns:m="http://schemas.openxmlformats.org/officeDocument/2006/math">
                    <m:r>
                      <a:rPr lang="en-US" sz="2000" i="1">
                        <a:effectLst/>
                        <a:latin typeface="Cambria Math" panose="02040503050406030204" pitchFamily="18" charset="0"/>
                        <a:ea typeface="MS Mincho" panose="02020609040205080304" pitchFamily="49" charset="-128"/>
                        <a:cs typeface="Times New Roman" panose="02020603050405020304" pitchFamily="18" charset="0"/>
                      </a:rPr>
                      <m:t>𝑎</m:t>
                    </m:r>
                    <m:r>
                      <a:rPr lang="en-US" sz="2000" i="1">
                        <a:effectLst/>
                        <a:latin typeface="Cambria Math" panose="02040503050406030204" pitchFamily="18" charset="0"/>
                        <a:ea typeface="MS Mincho" panose="02020609040205080304" pitchFamily="49" charset="-128"/>
                        <a:cs typeface="Times New Roman" panose="02020603050405020304" pitchFamily="18" charset="0"/>
                      </a:rPr>
                      <m:t>=</m:t>
                    </m:r>
                    <m:r>
                      <a:rPr lang="en-US" sz="2000" i="1">
                        <a:effectLst/>
                        <a:latin typeface="Cambria Math" panose="02040503050406030204" pitchFamily="18" charset="0"/>
                        <a:ea typeface="MS Mincho" panose="02020609040205080304" pitchFamily="49" charset="-128"/>
                        <a:cs typeface="Times New Roman" panose="02020603050405020304" pitchFamily="18" charset="0"/>
                      </a:rPr>
                      <m:t>𝑏</m:t>
                    </m:r>
                    <m:r>
                      <a:rPr lang="en-US" sz="2000" i="1">
                        <a:effectLst/>
                        <a:latin typeface="Cambria Math" panose="02040503050406030204" pitchFamily="18" charset="0"/>
                        <a:ea typeface="MS Mincho" panose="02020609040205080304" pitchFamily="49" charset="-128"/>
                        <a:cs typeface="Times New Roman" panose="02020603050405020304" pitchFamily="18" charset="0"/>
                      </a:rPr>
                      <m:t>=0</m:t>
                    </m:r>
                  </m:oMath>
                </a14:m>
                <a:r>
                  <a:rPr lang="en-US" sz="2000" dirty="0">
                    <a:effectLst/>
                    <a:latin typeface="Calibri" panose="020F0502020204030204" pitchFamily="34" charset="0"/>
                    <a:ea typeface="MS Mincho" panose="02020609040205080304" pitchFamily="49" charset="-128"/>
                    <a:cs typeface="Times New Roman" panose="02020603050405020304" pitchFamily="18" charset="0"/>
                  </a:rPr>
                  <a:t>.</a:t>
                </a:r>
                <a:br>
                  <a:rPr lang="en-US" sz="2000" dirty="0">
                    <a:effectLst/>
                    <a:latin typeface="Calibri" panose="020F0502020204030204" pitchFamily="34" charset="0"/>
                    <a:ea typeface="MS Mincho" panose="02020609040205080304" pitchFamily="49" charset="-128"/>
                    <a:cs typeface="Times New Roman" panose="02020603050405020304" pitchFamily="18" charset="0"/>
                  </a:rPr>
                </a:br>
                <a:r>
                  <a:rPr lang="en-US" sz="2000" dirty="0">
                    <a:effectLst/>
                    <a:latin typeface="Calibri" panose="020F0502020204030204" pitchFamily="34" charset="0"/>
                    <a:ea typeface="MS Mincho" panose="02020609040205080304" pitchFamily="49" charset="-128"/>
                    <a:cs typeface="Times New Roman" panose="02020603050405020304" pitchFamily="18" charset="0"/>
                  </a:rPr>
                  <a:t>(i</a:t>
                </a:r>
                <a:r>
                  <a:rPr lang="en-US" sz="2000" dirty="0">
                    <a:latin typeface="Calibri" panose="020F0502020204030204" pitchFamily="34" charset="0"/>
                    <a:ea typeface="MS Mincho" panose="02020609040205080304" pitchFamily="49" charset="-128"/>
                    <a:cs typeface="Times New Roman" panose="02020603050405020304" pitchFamily="18" charset="0"/>
                  </a:rPr>
                  <a:t>.e. anything times 0 is 0, so if a product is 0, one or both factors must equal 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 Box 12">
                <a:extLst>
                  <a:ext uri="{FF2B5EF4-FFF2-40B4-BE49-F238E27FC236}">
                    <a16:creationId xmlns:a16="http://schemas.microsoft.com/office/drawing/2014/main" id="{A06E4992-1606-6549-8275-FA571ABE6256}"/>
                  </a:ext>
                </a:extLst>
              </p:cNvPr>
              <p:cNvSpPr txBox="1">
                <a:spLocks noRot="1" noChangeAspect="1" noMove="1" noResize="1" noEditPoints="1" noAdjustHandles="1" noChangeArrowheads="1" noChangeShapeType="1" noTextEdit="1"/>
              </p:cNvSpPr>
              <p:nvPr/>
            </p:nvSpPr>
            <p:spPr bwMode="auto">
              <a:xfrm>
                <a:off x="413949" y="1067825"/>
                <a:ext cx="8452023" cy="935158"/>
              </a:xfrm>
              <a:prstGeom prst="rect">
                <a:avLst/>
              </a:prstGeom>
              <a:blipFill>
                <a:blip r:embed="rId3"/>
                <a:stretch>
                  <a:fillRect l="-598"/>
                </a:stretch>
              </a:blip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Tree>
    <p:extLst>
      <p:ext uri="{BB962C8B-B14F-4D97-AF65-F5344CB8AC3E}">
        <p14:creationId xmlns:p14="http://schemas.microsoft.com/office/powerpoint/2010/main" val="1499791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B23-B728-284C-B9F9-693A3C2A8A71}"/>
              </a:ext>
            </a:extLst>
          </p:cNvPr>
          <p:cNvSpPr>
            <a:spLocks noGrp="1"/>
          </p:cNvSpPr>
          <p:nvPr>
            <p:ph type="title"/>
          </p:nvPr>
        </p:nvSpPr>
        <p:spPr>
          <a:xfrm>
            <a:off x="86496" y="199766"/>
            <a:ext cx="8229600" cy="990600"/>
          </a:xfrm>
        </p:spPr>
        <p:txBody>
          <a:bodyPr/>
          <a:lstStyle/>
          <a:p>
            <a:r>
              <a:rPr lang="en-US" dirty="0"/>
              <a:t>Example1 (long-</a:t>
            </a:r>
            <a:r>
              <a:rPr lang="en-US" dirty="0" err="1"/>
              <a:t>ish</a:t>
            </a:r>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3F38-FEFD-B246-8620-2A635EE629CD}"/>
                  </a:ext>
                </a:extLst>
              </p:cNvPr>
              <p:cNvSpPr txBox="1"/>
              <p:nvPr/>
            </p:nvSpPr>
            <p:spPr>
              <a:xfrm>
                <a:off x="321277" y="1039325"/>
                <a:ext cx="8736227" cy="5262979"/>
              </a:xfrm>
              <a:prstGeom prst="rect">
                <a:avLst/>
              </a:prstGeom>
              <a:noFill/>
            </p:spPr>
            <p:txBody>
              <a:bodyPr wrap="square" rtlCol="0">
                <a:spAutoFit/>
              </a:bodyPr>
              <a:lstStyle/>
              <a:p>
                <a:pPr marL="342900" indent="-342900">
                  <a:buAutoNum type="alphaLcPeriod"/>
                </a:pPr>
                <a:r>
                  <a:rPr lang="en-US" dirty="0"/>
                  <a:t>The area of a rectangle can be represented by the expression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−3</m:t>
                    </m:r>
                  </m:oMath>
                </a14:m>
                <a:r>
                  <a:rPr lang="en-US" dirty="0"/>
                  <a:t>.  Write each dimension of this rectangle as a binomial.  Write the area in terms of the product of the two binomials. </a:t>
                </a:r>
              </a:p>
              <a:p>
                <a:pPr marL="342900" indent="-342900">
                  <a:buAutoNum type="alphaLcPeriod"/>
                </a:pPr>
                <a:endParaRPr lang="en-US" dirty="0"/>
              </a:p>
              <a:p>
                <a:pPr marL="342900" indent="-342900">
                  <a:buAutoNum type="alphaLcPeriod"/>
                </a:pPr>
                <a:endParaRPr lang="en-US" dirty="0"/>
              </a:p>
              <a:p>
                <a:pPr marL="342900" indent="-342900">
                  <a:buAutoNum type="alphaLcPeriod"/>
                </a:pPr>
                <a:endParaRPr lang="en-US" dirty="0"/>
              </a:p>
              <a:p>
                <a:pPr marL="342900" indent="-342900">
                  <a:buAutoNum type="alphaLcPeriod"/>
                </a:pPr>
                <a:endParaRPr lang="en-US" dirty="0"/>
              </a:p>
              <a:p>
                <a:pPr marL="342900" indent="-342900">
                  <a:buAutoNum type="alphaLcPeriod"/>
                </a:pPr>
                <a:r>
                  <a:rPr lang="en-US" dirty="0"/>
                  <a:t>Draw and label a diagram that represents the rectangle’s area. </a:t>
                </a:r>
              </a:p>
              <a:p>
                <a:pPr marL="342900" indent="-342900">
                  <a:buAutoNum type="alphaLcPeriod"/>
                </a:pPr>
                <a:endParaRPr lang="en-US" dirty="0"/>
              </a:p>
              <a:p>
                <a:pPr marL="342900" indent="-342900">
                  <a:buAutoNum type="alphaLcPeriod"/>
                </a:pPr>
                <a:endParaRPr lang="en-US" dirty="0"/>
              </a:p>
              <a:p>
                <a:pPr marL="342900" indent="-342900">
                  <a:buAutoNum type="alphaLcPeriod"/>
                </a:pPr>
                <a:endParaRPr lang="en-US" dirty="0"/>
              </a:p>
              <a:p>
                <a:pPr marL="342900" indent="-342900">
                  <a:buAutoNum type="alphaLcPeriod"/>
                </a:pPr>
                <a:endParaRPr lang="en-US" dirty="0"/>
              </a:p>
              <a:p>
                <a:pPr marL="342900" indent="-342900">
                  <a:buAutoNum type="alphaLcPeriod"/>
                </a:pPr>
                <a:endParaRPr lang="en-US" dirty="0"/>
              </a:p>
              <a:p>
                <a:pPr marL="342900" indent="-342900">
                  <a:buAutoNum type="alphaLcPeriod"/>
                </a:pPr>
                <a:endParaRPr lang="en-US" dirty="0"/>
              </a:p>
              <a:p>
                <a:pPr marL="342900" indent="-342900">
                  <a:buAutoNum type="alphaLcPeriod"/>
                </a:pPr>
                <a:r>
                  <a:rPr lang="en-US" dirty="0"/>
                  <a:t>Suppose the rectangle’s area is </a:t>
                </a:r>
                <a14:m>
                  <m:oMath xmlns:m="http://schemas.openxmlformats.org/officeDocument/2006/math">
                    <m:r>
                      <a:rPr lang="en-US" i="1">
                        <a:latin typeface="Cambria Math" panose="02040503050406030204" pitchFamily="18" charset="0"/>
                      </a:rPr>
                      <m:t>21</m:t>
                    </m:r>
                  </m:oMath>
                </a14:m>
                <a:r>
                  <a:rPr lang="en-US" dirty="0"/>
                  <a:t> square units.  Can you find the dimensions of the rectangle? </a:t>
                </a:r>
              </a:p>
              <a:p>
                <a:endParaRPr lang="en-US" sz="2400" dirty="0"/>
              </a:p>
              <a:p>
                <a:endParaRPr lang="en-US" sz="2400" dirty="0"/>
              </a:p>
            </p:txBody>
          </p:sp>
        </mc:Choice>
        <mc:Fallback xmlns="">
          <p:sp>
            <p:nvSpPr>
              <p:cNvPr id="5" name="TextBox 4">
                <a:extLst>
                  <a:ext uri="{FF2B5EF4-FFF2-40B4-BE49-F238E27FC236}">
                    <a16:creationId xmlns:a16="http://schemas.microsoft.com/office/drawing/2014/main" id="{D0C63F38-FEFD-B246-8620-2A635EE629CD}"/>
                  </a:ext>
                </a:extLst>
              </p:cNvPr>
              <p:cNvSpPr txBox="1">
                <a:spLocks noRot="1" noChangeAspect="1" noMove="1" noResize="1" noEditPoints="1" noAdjustHandles="1" noChangeArrowheads="1" noChangeShapeType="1" noTextEdit="1"/>
              </p:cNvSpPr>
              <p:nvPr/>
            </p:nvSpPr>
            <p:spPr>
              <a:xfrm>
                <a:off x="321277" y="1039325"/>
                <a:ext cx="8736227" cy="5262979"/>
              </a:xfrm>
              <a:prstGeom prst="rect">
                <a:avLst/>
              </a:prstGeom>
              <a:blipFill>
                <a:blip r:embed="rId2"/>
                <a:stretch>
                  <a:fillRect l="-290" t="-482" r="-1161"/>
                </a:stretch>
              </a:blipFill>
            </p:spPr>
            <p:txBody>
              <a:bodyPr/>
              <a:lstStyle/>
              <a:p>
                <a:r>
                  <a:rPr lang="en-US">
                    <a:noFill/>
                  </a:rPr>
                  <a:t> </a:t>
                </a:r>
              </a:p>
            </p:txBody>
          </p:sp>
        </mc:Fallback>
      </mc:AlternateContent>
    </p:spTree>
    <p:extLst>
      <p:ext uri="{BB962C8B-B14F-4D97-AF65-F5344CB8AC3E}">
        <p14:creationId xmlns:p14="http://schemas.microsoft.com/office/powerpoint/2010/main" val="45280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5" name="TextBox 4"/>
              <p:cNvSpPr txBox="1"/>
              <p:nvPr/>
            </p:nvSpPr>
            <p:spPr>
              <a:xfrm>
                <a:off x="247815" y="978182"/>
                <a:ext cx="8673538" cy="1483548"/>
              </a:xfrm>
              <a:prstGeom prst="rect">
                <a:avLst/>
              </a:prstGeom>
              <a:noFill/>
            </p:spPr>
            <p:txBody>
              <a:bodyPr wrap="square" rtlCol="0">
                <a:spAutoFit/>
              </a:bodyPr>
              <a:lstStyle/>
              <a:p>
                <a:r>
                  <a:rPr lang="en-US" dirty="0"/>
                  <a:t>Jackson has given his friend a challenge:</a:t>
                </a:r>
              </a:p>
              <a:p>
                <a:r>
                  <a:rPr lang="en-US" dirty="0"/>
                  <a:t>The area of a rectangle, in square units, is represented by </a:t>
                </a:r>
                <a14:m>
                  <m:oMath xmlns:m="http://schemas.openxmlformats.org/officeDocument/2006/math">
                    <m:r>
                      <a:rPr lang="en-US" i="1">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+3</m:t>
                    </m:r>
                    <m:r>
                      <a:rPr lang="en-US" i="1">
                        <a:latin typeface="Cambria Math" panose="02040503050406030204" pitchFamily="18" charset="0"/>
                      </a:rPr>
                      <m:t>𝑎</m:t>
                    </m:r>
                  </m:oMath>
                </a14:m>
                <a:r>
                  <a:rPr lang="en-US" i="1" dirty="0"/>
                  <a:t> </a:t>
                </a:r>
                <a:r>
                  <a:rPr lang="en-US" dirty="0"/>
                  <a:t>for some real number</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𝑎</m:t>
                    </m:r>
                  </m:oMath>
                </a14:m>
                <a:r>
                  <a:rPr lang="en-US" dirty="0"/>
                  <a:t>.  Find the length and width of the rectangle.  </a:t>
                </a:r>
              </a:p>
              <a:p>
                <a:r>
                  <a:rPr lang="en-US" dirty="0"/>
                  <a:t>How many possible answers are there for Jackson’s challenge to his friend?  List the answer(s) you find.</a:t>
                </a:r>
              </a:p>
            </p:txBody>
          </p:sp>
        </mc:Choice>
        <mc:Fallback xmlns="">
          <p:sp>
            <p:nvSpPr>
              <p:cNvPr id="5" name="TextBox 4"/>
              <p:cNvSpPr txBox="1">
                <a:spLocks noRot="1" noChangeAspect="1" noMove="1" noResize="1" noEditPoints="1" noAdjustHandles="1" noChangeArrowheads="1" noChangeShapeType="1" noTextEdit="1"/>
              </p:cNvSpPr>
              <p:nvPr/>
            </p:nvSpPr>
            <p:spPr>
              <a:xfrm>
                <a:off x="247815" y="978182"/>
                <a:ext cx="8673538" cy="1483548"/>
              </a:xfrm>
              <a:prstGeom prst="rect">
                <a:avLst/>
              </a:prstGeom>
              <a:blipFill>
                <a:blip r:embed="rId2"/>
                <a:stretch>
                  <a:fillRect l="-586" t="-1695" b="-4237"/>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20F9BFF4-7480-F542-8AAE-3EA8ECBF378D}"/>
              </a:ext>
            </a:extLst>
          </p:cNvPr>
          <p:cNvPicPr>
            <a:picLocks noChangeAspect="1"/>
          </p:cNvPicPr>
          <p:nvPr/>
        </p:nvPicPr>
        <p:blipFill>
          <a:blip r:embed="rId3"/>
          <a:stretch>
            <a:fillRect/>
          </a:stretch>
        </p:blipFill>
        <p:spPr>
          <a:xfrm>
            <a:off x="2609850" y="2661863"/>
            <a:ext cx="3924300" cy="1244600"/>
          </a:xfrm>
          <a:prstGeom prst="rect">
            <a:avLst/>
          </a:prstGeom>
        </p:spPr>
      </p:pic>
      <p:sp>
        <p:nvSpPr>
          <p:cNvPr id="19" name="TextBox 18">
            <a:extLst>
              <a:ext uri="{FF2B5EF4-FFF2-40B4-BE49-F238E27FC236}">
                <a16:creationId xmlns:a16="http://schemas.microsoft.com/office/drawing/2014/main" id="{EBB2A4D8-FA67-9845-9C91-1399C216A700}"/>
              </a:ext>
            </a:extLst>
          </p:cNvPr>
          <p:cNvSpPr txBox="1"/>
          <p:nvPr/>
        </p:nvSpPr>
        <p:spPr>
          <a:xfrm>
            <a:off x="383059" y="5350476"/>
            <a:ext cx="8439665" cy="923330"/>
          </a:xfrm>
          <a:prstGeom prst="rect">
            <a:avLst/>
          </a:prstGeom>
          <a:noFill/>
        </p:spPr>
        <p:txBody>
          <a:bodyPr wrap="square" rtlCol="0">
            <a:spAutoFit/>
          </a:bodyPr>
          <a:lstStyle/>
          <a:p>
            <a:r>
              <a:rPr lang="en-US" b="1" dirty="0"/>
              <a:t>KEY POINT: When </a:t>
            </a:r>
            <a:r>
              <a:rPr lang="en-US" b="1" u="sng" dirty="0"/>
              <a:t>factoring</a:t>
            </a:r>
            <a:r>
              <a:rPr lang="en-US" b="1" dirty="0"/>
              <a:t> a polynomial, you want to first look for the monomial that is the Greatest Common Factor of all terms in the polynomial. Then you do the reverse of distributive property.</a:t>
            </a:r>
          </a:p>
        </p:txBody>
      </p:sp>
    </p:spTree>
    <p:extLst>
      <p:ext uri="{BB962C8B-B14F-4D97-AF65-F5344CB8AC3E}">
        <p14:creationId xmlns:p14="http://schemas.microsoft.com/office/powerpoint/2010/main" val="31755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B23-B728-284C-B9F9-693A3C2A8A71}"/>
              </a:ext>
            </a:extLst>
          </p:cNvPr>
          <p:cNvSpPr>
            <a:spLocks noGrp="1"/>
          </p:cNvSpPr>
          <p:nvPr>
            <p:ph type="title"/>
          </p:nvPr>
        </p:nvSpPr>
        <p:spPr>
          <a:xfrm>
            <a:off x="86496" y="199766"/>
            <a:ext cx="8229600" cy="990600"/>
          </a:xfrm>
        </p:spPr>
        <p:txBody>
          <a:bodyPr/>
          <a:lstStyle/>
          <a:p>
            <a:r>
              <a:rPr lang="en-US" dirty="0"/>
              <a:t>Example1, continued</a:t>
            </a:r>
          </a:p>
        </p:txBody>
      </p:sp>
      <p:sp>
        <p:nvSpPr>
          <p:cNvPr id="5" name="TextBox 4">
            <a:extLst>
              <a:ext uri="{FF2B5EF4-FFF2-40B4-BE49-F238E27FC236}">
                <a16:creationId xmlns:a16="http://schemas.microsoft.com/office/drawing/2014/main" id="{D0C63F38-FEFD-B246-8620-2A635EE629CD}"/>
              </a:ext>
            </a:extLst>
          </p:cNvPr>
          <p:cNvSpPr txBox="1"/>
          <p:nvPr/>
        </p:nvSpPr>
        <p:spPr>
          <a:xfrm>
            <a:off x="321277" y="1039325"/>
            <a:ext cx="8736227" cy="4893647"/>
          </a:xfrm>
          <a:prstGeom prst="rect">
            <a:avLst/>
          </a:prstGeom>
          <a:noFill/>
        </p:spPr>
        <p:txBody>
          <a:bodyPr wrap="square" rtlCol="0">
            <a:spAutoFit/>
          </a:bodyPr>
          <a:lstStyle/>
          <a:p>
            <a:pPr marL="342900" indent="-342900">
              <a:buAutoNum type="alphaLcPeriod" startAt="4"/>
            </a:pPr>
            <a:r>
              <a:rPr lang="en-US" dirty="0"/>
              <a:t>To make this easier, rewrite the original expanded form equation so that it is equal to zero and solve.</a:t>
            </a:r>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AutoNum type="alphaLcPeriod" startAt="4"/>
            </a:pPr>
            <a:endParaRPr lang="en-US" dirty="0"/>
          </a:p>
          <a:p>
            <a:pPr marL="342900" indent="-342900">
              <a:buFontTx/>
              <a:buAutoNum type="alphaLcPeriod" startAt="4"/>
            </a:pPr>
            <a:r>
              <a:rPr lang="en-US" dirty="0"/>
              <a:t>What are the actual dimensions of the rectangle (in context)?</a:t>
            </a:r>
          </a:p>
          <a:p>
            <a:endParaRPr lang="en-US" dirty="0"/>
          </a:p>
          <a:p>
            <a:pPr marL="342900" indent="-342900">
              <a:buAutoNum type="alphaLcPeriod" startAt="4"/>
            </a:pPr>
            <a:endParaRPr lang="en-US" dirty="0"/>
          </a:p>
          <a:p>
            <a:r>
              <a:rPr lang="en-US" dirty="0"/>
              <a:t> </a:t>
            </a:r>
            <a:endParaRPr lang="en-US" sz="2400" dirty="0"/>
          </a:p>
          <a:p>
            <a:endParaRPr lang="en-US" sz="2400" dirty="0"/>
          </a:p>
        </p:txBody>
      </p:sp>
    </p:spTree>
    <p:extLst>
      <p:ext uri="{BB962C8B-B14F-4D97-AF65-F5344CB8AC3E}">
        <p14:creationId xmlns:p14="http://schemas.microsoft.com/office/powerpoint/2010/main" val="3025131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B23-B728-284C-B9F9-693A3C2A8A71}"/>
              </a:ext>
            </a:extLst>
          </p:cNvPr>
          <p:cNvSpPr>
            <a:spLocks noGrp="1"/>
          </p:cNvSpPr>
          <p:nvPr>
            <p:ph type="title"/>
          </p:nvPr>
        </p:nvSpPr>
        <p:spPr>
          <a:xfrm>
            <a:off x="86496" y="199766"/>
            <a:ext cx="8229600" cy="990600"/>
          </a:xfrm>
        </p:spPr>
        <p:txBody>
          <a:bodyPr/>
          <a:lstStyle/>
          <a:p>
            <a:r>
              <a:rPr lang="en-US" dirty="0"/>
              <a:t>Example2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3F38-FEFD-B246-8620-2A635EE629CD}"/>
                  </a:ext>
                </a:extLst>
              </p:cNvPr>
              <p:cNvSpPr txBox="1"/>
              <p:nvPr/>
            </p:nvSpPr>
            <p:spPr>
              <a:xfrm>
                <a:off x="321277" y="1039325"/>
                <a:ext cx="8736227" cy="3360985"/>
              </a:xfrm>
              <a:prstGeom prst="rect">
                <a:avLst/>
              </a:prstGeom>
              <a:noFill/>
            </p:spPr>
            <p:txBody>
              <a:bodyPr wrap="square" rtlCol="0">
                <a:spAutoFit/>
              </a:bodyPr>
              <a:lstStyle/>
              <a:p>
                <a:r>
                  <a:rPr lang="en-US" dirty="0"/>
                  <a:t>A smaller has an area that can be represented by the expression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−5</m:t>
                    </m:r>
                  </m:oMath>
                </a14:m>
                <a:r>
                  <a:rPr lang="en-US" dirty="0"/>
                  <a:t>.  What are the dimensions of the smaller rectangle in terms of </a:t>
                </a:r>
                <a14:m>
                  <m:oMath xmlns:m="http://schemas.openxmlformats.org/officeDocument/2006/math">
                    <m:r>
                      <a:rPr lang="en-US" i="1">
                        <a:latin typeface="Cambria Math" panose="02040503050406030204" pitchFamily="18" charset="0"/>
                      </a:rPr>
                      <m:t>𝑥</m:t>
                    </m:r>
                  </m:oMath>
                </a14:m>
                <a:r>
                  <a:rPr lang="en-US" dirty="0"/>
                  <a:t>?</a:t>
                </a:r>
                <a:r>
                  <a:rPr lang="en-US" dirty="0">
                    <a:effectLst/>
                  </a:rPr>
                  <a:t> </a:t>
                </a:r>
              </a:p>
              <a:p>
                <a:endParaRPr lang="en-US" dirty="0"/>
              </a:p>
              <a:p>
                <a:endParaRPr lang="en-US" dirty="0"/>
              </a:p>
              <a:p>
                <a:endParaRPr lang="en-US" dirty="0"/>
              </a:p>
              <a:p>
                <a:endParaRPr lang="en-US" dirty="0"/>
              </a:p>
              <a:p>
                <a:r>
                  <a:rPr lang="en-US" dirty="0"/>
                  <a:t>What value for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 </m:t>
                    </m:r>
                  </m:oMath>
                </a14:m>
                <a:r>
                  <a:rPr lang="en-US" dirty="0"/>
                  <a:t>would make the smaller rectangle have an area of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oMath>
                </a14:m>
                <a:r>
                  <a:rPr lang="en-US" dirty="0"/>
                  <a:t>  that of the larger? </a:t>
                </a:r>
              </a:p>
              <a:p>
                <a:pPr marL="342900" indent="-342900">
                  <a:buAutoNum type="alphaLcPeriod" startAt="4"/>
                </a:pPr>
                <a:endParaRPr lang="en-US" dirty="0"/>
              </a:p>
              <a:p>
                <a:r>
                  <a:rPr lang="en-US" dirty="0"/>
                  <a:t> </a:t>
                </a:r>
                <a:endParaRPr lang="en-US" sz="2400" dirty="0"/>
              </a:p>
              <a:p>
                <a:endParaRPr lang="en-US" sz="2400" dirty="0"/>
              </a:p>
            </p:txBody>
          </p:sp>
        </mc:Choice>
        <mc:Fallback xmlns="">
          <p:sp>
            <p:nvSpPr>
              <p:cNvPr id="5" name="TextBox 4">
                <a:extLst>
                  <a:ext uri="{FF2B5EF4-FFF2-40B4-BE49-F238E27FC236}">
                    <a16:creationId xmlns:a16="http://schemas.microsoft.com/office/drawing/2014/main" id="{D0C63F38-FEFD-B246-8620-2A635EE629CD}"/>
                  </a:ext>
                </a:extLst>
              </p:cNvPr>
              <p:cNvSpPr txBox="1">
                <a:spLocks noRot="1" noChangeAspect="1" noMove="1" noResize="1" noEditPoints="1" noAdjustHandles="1" noChangeArrowheads="1" noChangeShapeType="1" noTextEdit="1"/>
              </p:cNvSpPr>
              <p:nvPr/>
            </p:nvSpPr>
            <p:spPr>
              <a:xfrm>
                <a:off x="321277" y="1039325"/>
                <a:ext cx="8736227" cy="3360985"/>
              </a:xfrm>
              <a:prstGeom prst="rect">
                <a:avLst/>
              </a:prstGeom>
              <a:blipFill>
                <a:blip r:embed="rId3"/>
                <a:stretch>
                  <a:fillRect l="-435" t="-755" r="-581"/>
                </a:stretch>
              </a:blipFill>
            </p:spPr>
            <p:txBody>
              <a:bodyPr/>
              <a:lstStyle/>
              <a:p>
                <a:r>
                  <a:rPr lang="en-US">
                    <a:noFill/>
                  </a:rPr>
                  <a:t> </a:t>
                </a:r>
              </a:p>
            </p:txBody>
          </p:sp>
        </mc:Fallback>
      </mc:AlternateContent>
    </p:spTree>
    <p:extLst>
      <p:ext uri="{BB962C8B-B14F-4D97-AF65-F5344CB8AC3E}">
        <p14:creationId xmlns:p14="http://schemas.microsoft.com/office/powerpoint/2010/main" val="3075378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4</a:t>
            </a:r>
          </a:p>
          <a:p>
            <a:r>
              <a:rPr lang="en-US" dirty="0"/>
              <a:t>Classwork5 #1-7</a:t>
            </a:r>
          </a:p>
          <a:p>
            <a:pPr marL="0" indent="0">
              <a:buNone/>
            </a:pPr>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a:bodyPr>
          <a:lstStyle/>
          <a:p>
            <a:r>
              <a:rPr lang="en-US" dirty="0" err="1"/>
              <a:t>KhanAcademy</a:t>
            </a:r>
            <a:endParaRPr lang="en-US" dirty="0"/>
          </a:p>
          <a:p>
            <a:r>
              <a:rPr lang="en-US" dirty="0"/>
              <a:t>Crossing the River/Carnival Bears</a:t>
            </a:r>
          </a:p>
          <a:p>
            <a:r>
              <a:rPr lang="en-US" dirty="0"/>
              <a:t>Exponents review</a:t>
            </a:r>
          </a:p>
          <a:p>
            <a:r>
              <a:rPr lang="en-US" dirty="0"/>
              <a:t>Linear practice</a:t>
            </a:r>
          </a:p>
          <a:p>
            <a:r>
              <a:rPr lang="en-US" dirty="0"/>
              <a:t>Slope practice</a:t>
            </a:r>
          </a:p>
          <a:p>
            <a:r>
              <a:rPr lang="en-US" dirty="0"/>
              <a:t>Start homework5</a:t>
            </a:r>
          </a:p>
          <a:p>
            <a:endParaRPr lang="en-US" dirty="0"/>
          </a:p>
          <a:p>
            <a:endParaRPr lang="en-US" dirty="0"/>
          </a:p>
        </p:txBody>
      </p:sp>
    </p:spTree>
    <p:extLst>
      <p:ext uri="{BB962C8B-B14F-4D97-AF65-F5344CB8AC3E}">
        <p14:creationId xmlns:p14="http://schemas.microsoft.com/office/powerpoint/2010/main" val="3898313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6</a:t>
            </a:r>
          </a:p>
        </p:txBody>
      </p:sp>
      <p:sp>
        <p:nvSpPr>
          <p:cNvPr id="3" name="Subtitle 2"/>
          <p:cNvSpPr>
            <a:spLocks noGrp="1"/>
          </p:cNvSpPr>
          <p:nvPr>
            <p:ph type="subTitle" idx="1"/>
          </p:nvPr>
        </p:nvSpPr>
        <p:spPr/>
        <p:txBody>
          <a:bodyPr/>
          <a:lstStyle/>
          <a:p>
            <a:r>
              <a:rPr lang="en-US" dirty="0"/>
              <a:t>Warm up, examples(2), brief notes, classwork</a:t>
            </a:r>
          </a:p>
        </p:txBody>
      </p:sp>
    </p:spTree>
    <p:extLst>
      <p:ext uri="{BB962C8B-B14F-4D97-AF65-F5344CB8AC3E}">
        <p14:creationId xmlns:p14="http://schemas.microsoft.com/office/powerpoint/2010/main" val="1588831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3694672" cy="990600"/>
          </a:xfrm>
        </p:spPr>
        <p:txBody>
          <a:bodyPr/>
          <a:lstStyle/>
          <a:p>
            <a:r>
              <a:rPr lang="en-US" dirty="0"/>
              <a:t>Warm Up</a:t>
            </a:r>
          </a:p>
        </p:txBody>
      </p:sp>
      <p:pic>
        <p:nvPicPr>
          <p:cNvPr id="7" name="Picture 6">
            <a:extLst>
              <a:ext uri="{FF2B5EF4-FFF2-40B4-BE49-F238E27FC236}">
                <a16:creationId xmlns:a16="http://schemas.microsoft.com/office/drawing/2014/main" id="{D64D167E-7ADC-3C46-BA5C-FD4FC5D5308E}"/>
              </a:ext>
            </a:extLst>
          </p:cNvPr>
          <p:cNvPicPr>
            <a:picLocks noChangeAspect="1"/>
          </p:cNvPicPr>
          <p:nvPr/>
        </p:nvPicPr>
        <p:blipFill>
          <a:blip r:embed="rId2"/>
          <a:stretch>
            <a:fillRect/>
          </a:stretch>
        </p:blipFill>
        <p:spPr>
          <a:xfrm>
            <a:off x="6331122" y="383059"/>
            <a:ext cx="2578100" cy="161290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lnSpcReduction="10000"/>
              </a:bodyPr>
              <a:lstStyle/>
              <a:p>
                <a:pPr marL="0" indent="0">
                  <a:buNone/>
                </a:pPr>
                <a:r>
                  <a:rPr lang="en-US" dirty="0"/>
                  <a:t>A physics teacher put a ball at the top of a </a:t>
                </a:r>
                <a:br>
                  <a:rPr lang="en-US" dirty="0"/>
                </a:br>
                <a:r>
                  <a:rPr lang="en-US" dirty="0"/>
                  <a:t>ramp and let it roll down toward the floor.  The </a:t>
                </a:r>
                <a:br>
                  <a:rPr lang="en-US" dirty="0"/>
                </a:br>
                <a:r>
                  <a:rPr lang="en-US" dirty="0"/>
                  <a:t>class determined that the height of the ball </a:t>
                </a:r>
                <a:br>
                  <a:rPr lang="en-US" dirty="0"/>
                </a:br>
                <a:r>
                  <a:rPr lang="en-US" dirty="0"/>
                  <a:t>could be represented by the equation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=−16</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+4</m:t>
                    </m:r>
                  </m:oMath>
                </a14:m>
                <a:r>
                  <a:rPr lang="en-US" dirty="0"/>
                  <a:t>, </a:t>
                </a:r>
                <a:br>
                  <a:rPr lang="en-US" dirty="0"/>
                </a:br>
                <a:r>
                  <a:rPr lang="en-US" dirty="0"/>
                  <a:t>where the height, </a:t>
                </a:r>
                <a14:m>
                  <m:oMath xmlns:m="http://schemas.openxmlformats.org/officeDocument/2006/math">
                    <m:r>
                      <a:rPr lang="en-US" i="1">
                        <a:latin typeface="Cambria Math" panose="02040503050406030204" pitchFamily="18" charset="0"/>
                      </a:rPr>
                      <m:t>h</m:t>
                    </m:r>
                  </m:oMath>
                </a14:m>
                <a:r>
                  <a:rPr lang="en-US" dirty="0"/>
                  <a:t>, is measured in feet from the ground and time, </a:t>
                </a:r>
                <a14:m>
                  <m:oMath xmlns:m="http://schemas.openxmlformats.org/officeDocument/2006/math">
                    <m:r>
                      <a:rPr lang="en-US" i="1">
                        <a:latin typeface="Cambria Math" panose="02040503050406030204" pitchFamily="18" charset="0"/>
                      </a:rPr>
                      <m:t>𝑡</m:t>
                    </m:r>
                  </m:oMath>
                </a14:m>
                <a:r>
                  <a:rPr lang="en-US" dirty="0"/>
                  <a:t>, is measured in seconds.</a:t>
                </a:r>
              </a:p>
              <a:p>
                <a:pPr marL="0" lvl="0" indent="0">
                  <a:buNone/>
                </a:pPr>
                <a:endParaRPr lang="en-US" dirty="0"/>
              </a:p>
              <a:p>
                <a:r>
                  <a:rPr lang="en-US" dirty="0"/>
                  <a:t>What do you notice about the structure of the quadratic expression in this problem?</a:t>
                </a:r>
              </a:p>
              <a:p>
                <a:pPr marL="0" indent="0">
                  <a:buNone/>
                </a:pPr>
                <a:endParaRPr lang="en-US" dirty="0"/>
              </a:p>
              <a:p>
                <a:r>
                  <a:rPr lang="en-US" dirty="0"/>
                  <a:t>In the equation, explain what the </a:t>
                </a:r>
                <a14:m>
                  <m:oMath xmlns:m="http://schemas.openxmlformats.org/officeDocument/2006/math">
                    <m:r>
                      <a:rPr lang="en-US" i="1">
                        <a:latin typeface="Cambria Math" panose="02040503050406030204" pitchFamily="18" charset="0"/>
                      </a:rPr>
                      <m:t>4</m:t>
                    </m:r>
                  </m:oMath>
                </a14:m>
                <a:r>
                  <a:rPr lang="en-US" dirty="0"/>
                  <a:t> represents.</a:t>
                </a:r>
              </a:p>
              <a:p>
                <a:pPr marL="0" indent="0">
                  <a:buNone/>
                </a:pPr>
                <a:r>
                  <a:rPr lang="en-US" dirty="0"/>
                  <a:t> </a:t>
                </a:r>
              </a:p>
              <a:p>
                <a:r>
                  <a:rPr lang="en-US" dirty="0"/>
                  <a:t>Explain how you would use the equation to determine the time it takes the ball to reach the floor.</a:t>
                </a:r>
              </a:p>
            </p:txBody>
          </p:sp>
        </mc:Choice>
        <mc:Fallback xmlns="">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486400"/>
              </a:xfrm>
              <a:blipFill>
                <a:blip r:embed="rId3"/>
                <a:stretch>
                  <a:fillRect l="-1010" t="-1386" r="-1587"/>
                </a:stretch>
              </a:blipFill>
            </p:spPr>
            <p:txBody>
              <a:bodyPr/>
              <a:lstStyle/>
              <a:p>
                <a:r>
                  <a:rPr lang="en-US">
                    <a:noFill/>
                  </a:rPr>
                  <a:t> </a:t>
                </a:r>
              </a:p>
            </p:txBody>
          </p:sp>
        </mc:Fallback>
      </mc:AlternateContent>
    </p:spTree>
    <p:extLst>
      <p:ext uri="{BB962C8B-B14F-4D97-AF65-F5344CB8AC3E}">
        <p14:creationId xmlns:p14="http://schemas.microsoft.com/office/powerpoint/2010/main" val="4064229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11211" y="125627"/>
            <a:ext cx="8229600" cy="990600"/>
          </a:xfrm>
        </p:spPr>
        <p:txBody>
          <a:bodyPr/>
          <a:lstStyle/>
          <a:p>
            <a:r>
              <a:rPr lang="en-US" dirty="0"/>
              <a:t>Example1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988354-E270-E64D-B313-FA4F21967E05}"/>
                  </a:ext>
                </a:extLst>
              </p:cNvPr>
              <p:cNvSpPr>
                <a:spLocks noGrp="1"/>
              </p:cNvSpPr>
              <p:nvPr>
                <p:ph sz="half" idx="1"/>
              </p:nvPr>
            </p:nvSpPr>
            <p:spPr>
              <a:xfrm>
                <a:off x="457200" y="1549057"/>
                <a:ext cx="4038600" cy="4842599"/>
              </a:xfrm>
            </p:spPr>
            <p:txBody>
              <a:bodyPr>
                <a:normAutofit lnSpcReduction="10000"/>
              </a:bodyPr>
              <a:lstStyle/>
              <a:p>
                <a:pPr marL="514350" indent="-514350">
                  <a:buAutoNum type="arabicParenR"/>
                </a:pPr>
                <a:r>
                  <a:rPr lang="en-US" sz="2200" dirty="0"/>
                  <a:t>Set equal to 0</a:t>
                </a:r>
                <a:br>
                  <a:rPr lang="en-US" sz="2200" dirty="0"/>
                </a:br>
                <a14:m>
                  <m:oMath xmlns:m="http://schemas.openxmlformats.org/officeDocument/2006/math">
                    <m:r>
                      <a:rPr lang="en-US" sz="2200" b="0" i="1" smtClean="0">
                        <a:latin typeface="Cambria Math" panose="02040503050406030204" pitchFamily="18" charset="0"/>
                      </a:rPr>
                      <m:t>−16</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+4=0</m:t>
                    </m:r>
                  </m:oMath>
                </a14:m>
                <a:br>
                  <a:rPr lang="en-US" sz="2200" dirty="0"/>
                </a:br>
                <a:endParaRPr lang="en-US" sz="2200" dirty="0"/>
              </a:p>
              <a:p>
                <a:pPr marL="514350" indent="-514350">
                  <a:buAutoNum type="arabicParenR"/>
                </a:pPr>
                <a:endParaRPr lang="en-US" sz="2200" dirty="0"/>
              </a:p>
              <a:p>
                <a:pPr marL="514350" indent="-514350">
                  <a:buAutoNum type="arabicParenR"/>
                </a:pPr>
                <a:r>
                  <a:rPr lang="en-US" sz="2200" dirty="0"/>
                  <a:t>Subtract 4 from both sides</a:t>
                </a:r>
                <a:br>
                  <a:rPr lang="en-US" sz="2200" dirty="0"/>
                </a:br>
                <a14:m>
                  <m:oMath xmlns:m="http://schemas.openxmlformats.org/officeDocument/2006/math">
                    <m:r>
                      <a:rPr lang="en-US" sz="2200" b="0" i="1" smtClean="0">
                        <a:latin typeface="Cambria Math" panose="02040503050406030204" pitchFamily="18" charset="0"/>
                      </a:rPr>
                      <m:t>−16</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=−4</m:t>
                    </m:r>
                  </m:oMath>
                </a14:m>
                <a:endParaRPr lang="en-US" sz="2200" dirty="0"/>
              </a:p>
              <a:p>
                <a:pPr marL="514350" indent="-514350">
                  <a:buAutoNum type="arabicParenR"/>
                </a:pPr>
                <a:endParaRPr lang="en-US" sz="2200" dirty="0"/>
              </a:p>
              <a:p>
                <a:pPr marL="514350" indent="-514350">
                  <a:buAutoNum type="arabicParenR"/>
                </a:pPr>
                <a:r>
                  <a:rPr lang="en-US" sz="2200" dirty="0"/>
                  <a:t>Divide both sides by -16</a:t>
                </a:r>
                <a:br>
                  <a:rPr lang="en-US" sz="2200" dirty="0"/>
                </a:b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−4</m:t>
                        </m:r>
                      </m:num>
                      <m:den>
                        <m:r>
                          <a:rPr lang="en-US" sz="2200" b="0" i="1" smtClean="0">
                            <a:latin typeface="Cambria Math" panose="02040503050406030204" pitchFamily="18" charset="0"/>
                          </a:rPr>
                          <m:t>−16</m:t>
                        </m:r>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4</m:t>
                        </m:r>
                      </m:den>
                    </m:f>
                  </m:oMath>
                </a14:m>
                <a:endParaRPr lang="en-US" sz="2200" dirty="0"/>
              </a:p>
              <a:p>
                <a:pPr marL="514350" indent="-514350">
                  <a:buAutoNum type="arabicParenR"/>
                </a:pPr>
                <a:endParaRPr lang="en-US" sz="2200" dirty="0"/>
              </a:p>
              <a:p>
                <a:pPr marL="514350" indent="-514350">
                  <a:buAutoNum type="arabicParenR"/>
                </a:pPr>
                <a:r>
                  <a:rPr lang="en-US" sz="2200" dirty="0"/>
                  <a:t>Square root  both sides</a:t>
                </a:r>
                <a:br>
                  <a:rPr lang="en-US" sz="2200" dirty="0"/>
                </a:b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rad>
                      <m:radPr>
                        <m:degHide m:val="on"/>
                        <m:ctrlPr>
                          <a:rPr lang="en-US" sz="2200" b="0" i="1" smtClean="0">
                            <a:latin typeface="Cambria Math" panose="02040503050406030204" pitchFamily="18" charset="0"/>
                          </a:rPr>
                        </m:ctrlPr>
                      </m:radPr>
                      <m:deg/>
                      <m:e>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4</m:t>
                            </m:r>
                          </m:den>
                        </m:f>
                      </m:e>
                    </m:rad>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1</m:t>
                        </m:r>
                      </m:num>
                      <m:den>
                        <m:r>
                          <a:rPr lang="en-US" sz="2200" b="0" i="1" smtClean="0">
                            <a:latin typeface="Cambria Math" panose="02040503050406030204" pitchFamily="18" charset="0"/>
                            <a:ea typeface="Cambria Math" panose="02040503050406030204" pitchFamily="18" charset="0"/>
                          </a:rPr>
                          <m:t>2</m:t>
                        </m:r>
                      </m:den>
                    </m:f>
                  </m:oMath>
                </a14:m>
                <a:endParaRPr lang="en-US" sz="2200" dirty="0"/>
              </a:p>
            </p:txBody>
          </p:sp>
        </mc:Choice>
        <mc:Fallback xmlns="">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sz="half" idx="1"/>
              </p:nvPr>
            </p:nvSpPr>
            <p:spPr>
              <a:xfrm>
                <a:off x="457200" y="1549057"/>
                <a:ext cx="4038600" cy="4842599"/>
              </a:xfrm>
              <a:blipFill>
                <a:blip r:embed="rId2"/>
                <a:stretch>
                  <a:fillRect l="-1258" t="-1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8AC7F57-1CDF-8D43-A00F-8845AA14808D}"/>
                  </a:ext>
                </a:extLst>
              </p:cNvPr>
              <p:cNvSpPr>
                <a:spLocks noGrp="1"/>
              </p:cNvSpPr>
              <p:nvPr>
                <p:ph sz="half" idx="2"/>
              </p:nvPr>
            </p:nvSpPr>
            <p:spPr>
              <a:xfrm>
                <a:off x="4648202" y="1549058"/>
                <a:ext cx="4038600" cy="4962954"/>
              </a:xfrm>
            </p:spPr>
            <p:txBody>
              <a:bodyPr>
                <a:normAutofit lnSpcReduction="10000"/>
              </a:bodyPr>
              <a:lstStyle/>
              <a:p>
                <a:pPr marL="514350" indent="-514350">
                  <a:buAutoNum type="arabicParenR"/>
                </a:pPr>
                <a:r>
                  <a:rPr lang="en-US" sz="2200" dirty="0"/>
                  <a:t>Set equal to 0</a:t>
                </a:r>
                <a:br>
                  <a:rPr lang="en-US" sz="2200" dirty="0"/>
                </a:br>
                <a14:m>
                  <m:oMath xmlns:m="http://schemas.openxmlformats.org/officeDocument/2006/math">
                    <m:r>
                      <a:rPr lang="en-US" sz="2200" i="1">
                        <a:latin typeface="Cambria Math" panose="02040503050406030204" pitchFamily="18" charset="0"/>
                      </a:rPr>
                      <m:t>−16</m:t>
                    </m:r>
                    <m:sSup>
                      <m:sSupPr>
                        <m:ctrlPr>
                          <a:rPr lang="en-US" sz="2200" i="1">
                            <a:latin typeface="Cambria Math" panose="02040503050406030204" pitchFamily="18" charset="0"/>
                          </a:rPr>
                        </m:ctrlPr>
                      </m:sSupPr>
                      <m:e>
                        <m:r>
                          <a:rPr lang="en-US" sz="2200" i="1">
                            <a:latin typeface="Cambria Math" panose="02040503050406030204" pitchFamily="18" charset="0"/>
                          </a:rPr>
                          <m:t>𝑡</m:t>
                        </m:r>
                      </m:e>
                      <m:sup>
                        <m:r>
                          <a:rPr lang="en-US" sz="2200" i="1">
                            <a:latin typeface="Cambria Math" panose="02040503050406030204" pitchFamily="18" charset="0"/>
                          </a:rPr>
                          <m:t>2</m:t>
                        </m:r>
                      </m:sup>
                    </m:sSup>
                    <m:r>
                      <a:rPr lang="en-US" sz="2200" i="1">
                        <a:latin typeface="Cambria Math" panose="02040503050406030204" pitchFamily="18" charset="0"/>
                      </a:rPr>
                      <m:t>+4=0</m:t>
                    </m:r>
                  </m:oMath>
                </a14:m>
                <a:endParaRPr lang="en-US" sz="2200" dirty="0"/>
              </a:p>
              <a:p>
                <a:pPr marL="514350" indent="-514350">
                  <a:buAutoNum type="arabicParenR"/>
                </a:pPr>
                <a:endParaRPr lang="en-US" sz="2200" dirty="0"/>
              </a:p>
              <a:p>
                <a:pPr marL="514350" indent="-514350">
                  <a:buAutoNum type="arabicParenR"/>
                </a:pPr>
                <a:r>
                  <a:rPr lang="en-US" sz="2200" dirty="0"/>
                  <a:t>Factor out the GCF</a:t>
                </a:r>
                <a:br>
                  <a:rPr lang="en-US" sz="2200" dirty="0"/>
                </a:br>
                <a14:m>
                  <m:oMath xmlns:m="http://schemas.openxmlformats.org/officeDocument/2006/math">
                    <m:r>
                      <a:rPr lang="en-US" sz="2200" b="0" i="1" smtClean="0">
                        <a:latin typeface="Cambria Math" panose="02040503050406030204" pitchFamily="18" charset="0"/>
                      </a:rPr>
                      <m:t>−4</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4</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𝑡</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−1</m:t>
                        </m:r>
                      </m:e>
                    </m:d>
                    <m:r>
                      <a:rPr lang="en-US" sz="2200" b="0" i="1" smtClean="0">
                        <a:latin typeface="Cambria Math" panose="02040503050406030204" pitchFamily="18" charset="0"/>
                      </a:rPr>
                      <m:t>=0</m:t>
                    </m:r>
                  </m:oMath>
                </a14:m>
                <a:endParaRPr lang="en-US" sz="2200" dirty="0"/>
              </a:p>
              <a:p>
                <a:pPr marL="514350" indent="-514350">
                  <a:buAutoNum type="arabicParenR"/>
                </a:pPr>
                <a:endParaRPr lang="en-US" sz="2200" dirty="0"/>
              </a:p>
              <a:p>
                <a:pPr marL="514350" indent="-514350">
                  <a:buAutoNum type="arabicParenR"/>
                </a:pPr>
                <a:r>
                  <a:rPr lang="en-US" sz="2200" dirty="0"/>
                  <a:t>Difference of squares</a:t>
                </a:r>
                <a:br>
                  <a:rPr lang="en-US" sz="2200" dirty="0"/>
                </a:br>
                <a14:m>
                  <m:oMath xmlns:m="http://schemas.openxmlformats.org/officeDocument/2006/math">
                    <m:r>
                      <a:rPr lang="en-US" sz="2200" b="0" i="1" smtClean="0">
                        <a:latin typeface="Cambria Math" panose="02040503050406030204" pitchFamily="18" charset="0"/>
                      </a:rPr>
                      <m:t>−4</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2</m:t>
                        </m:r>
                        <m:r>
                          <a:rPr lang="en-US" sz="2200" b="0" i="1" smtClean="0">
                            <a:latin typeface="Cambria Math" panose="02040503050406030204" pitchFamily="18" charset="0"/>
                          </a:rPr>
                          <m:t>𝑡</m:t>
                        </m:r>
                        <m:r>
                          <a:rPr lang="en-US" sz="2200" b="0" i="1" smtClean="0">
                            <a:latin typeface="Cambria Math" panose="02040503050406030204" pitchFamily="18" charset="0"/>
                          </a:rPr>
                          <m:t>+1</m:t>
                        </m:r>
                      </m:e>
                    </m:d>
                    <m:d>
                      <m:dPr>
                        <m:ctrlPr>
                          <a:rPr lang="en-US" sz="2200" b="0" i="1" smtClean="0">
                            <a:latin typeface="Cambria Math" panose="02040503050406030204" pitchFamily="18" charset="0"/>
                          </a:rPr>
                        </m:ctrlPr>
                      </m:dPr>
                      <m:e>
                        <m:r>
                          <a:rPr lang="en-US" sz="2200" b="0" i="1" smtClean="0">
                            <a:latin typeface="Cambria Math" panose="02040503050406030204" pitchFamily="18" charset="0"/>
                          </a:rPr>
                          <m:t>2</m:t>
                        </m:r>
                        <m:r>
                          <a:rPr lang="en-US" sz="2200" b="0" i="1" smtClean="0">
                            <a:latin typeface="Cambria Math" panose="02040503050406030204" pitchFamily="18" charset="0"/>
                          </a:rPr>
                          <m:t>𝑡</m:t>
                        </m:r>
                        <m:r>
                          <a:rPr lang="en-US" sz="2200" b="0" i="1" smtClean="0">
                            <a:latin typeface="Cambria Math" panose="02040503050406030204" pitchFamily="18" charset="0"/>
                          </a:rPr>
                          <m:t>−1</m:t>
                        </m:r>
                      </m:e>
                    </m:d>
                  </m:oMath>
                </a14:m>
                <a:endParaRPr lang="en-US" sz="2200" b="0" dirty="0"/>
              </a:p>
              <a:p>
                <a:pPr marL="514350" indent="-514350">
                  <a:buAutoNum type="arabicParenR"/>
                </a:pPr>
                <a:endParaRPr lang="en-US" sz="2200" dirty="0"/>
              </a:p>
              <a:p>
                <a:pPr marL="514350" indent="-514350">
                  <a:buAutoNum type="arabicParenR"/>
                </a:pPr>
                <a:r>
                  <a:rPr lang="en-US" sz="2200" dirty="0"/>
                  <a:t>Zero-product property</a:t>
                </a:r>
                <a:br>
                  <a:rPr lang="en-US" sz="2200" dirty="0"/>
                </a:br>
                <a14:m>
                  <m:oMath xmlns:m="http://schemas.openxmlformats.org/officeDocument/2006/math">
                    <m:r>
                      <a:rPr lang="en-US" sz="2200" b="0" i="1" smtClean="0">
                        <a:latin typeface="Cambria Math" panose="02040503050406030204" pitchFamily="18" charset="0"/>
                      </a:rPr>
                      <m:t>2</m:t>
                    </m:r>
                    <m:r>
                      <a:rPr lang="en-US" sz="2200" b="0" i="1" smtClean="0">
                        <a:latin typeface="Cambria Math" panose="02040503050406030204" pitchFamily="18" charset="0"/>
                      </a:rPr>
                      <m:t>𝑡</m:t>
                    </m:r>
                    <m:r>
                      <a:rPr lang="en-US" sz="2200" b="0" i="1" smtClean="0">
                        <a:latin typeface="Cambria Math" panose="02040503050406030204" pitchFamily="18" charset="0"/>
                      </a:rPr>
                      <m:t>−1=0</m:t>
                    </m:r>
                  </m:oMath>
                </a14:m>
                <a:r>
                  <a:rPr lang="en-US" sz="2200" dirty="0"/>
                  <a:t>  or  </a:t>
                </a:r>
                <a14:m>
                  <m:oMath xmlns:m="http://schemas.openxmlformats.org/officeDocument/2006/math">
                    <m:r>
                      <a:rPr lang="en-US" sz="2200" b="0" i="1" smtClean="0">
                        <a:latin typeface="Cambria Math" panose="02040503050406030204" pitchFamily="18" charset="0"/>
                      </a:rPr>
                      <m:t>2</m:t>
                    </m:r>
                    <m:r>
                      <a:rPr lang="en-US" sz="2200" b="0" i="1" smtClean="0">
                        <a:latin typeface="Cambria Math" panose="02040503050406030204" pitchFamily="18" charset="0"/>
                      </a:rPr>
                      <m:t>𝑡</m:t>
                    </m:r>
                    <m:r>
                      <a:rPr lang="en-US" sz="2200" b="0" i="1" smtClean="0">
                        <a:latin typeface="Cambria Math" panose="02040503050406030204" pitchFamily="18" charset="0"/>
                      </a:rPr>
                      <m:t>+1=0</m:t>
                    </m:r>
                  </m:oMath>
                </a14:m>
                <a:r>
                  <a:rPr lang="en-US" sz="2200" dirty="0"/>
                  <a:t>, </a:t>
                </a:r>
                <a:br>
                  <a:rPr lang="en-US" sz="2200" dirty="0"/>
                </a:br>
                <a:br>
                  <a:rPr lang="en-US" sz="2200" dirty="0"/>
                </a:br>
                <a:r>
                  <a:rPr lang="en-US" sz="2200" dirty="0"/>
                  <a:t>so </a:t>
                </a: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a14:m>
                <a:r>
                  <a:rPr lang="en-US" sz="2200" dirty="0"/>
                  <a:t> or </a:t>
                </a:r>
                <a14:m>
                  <m:oMath xmlns:m="http://schemas.openxmlformats.org/officeDocument/2006/math">
                    <m:r>
                      <a:rPr lang="en-US" sz="2200" b="0" i="1" smtClean="0">
                        <a:latin typeface="Cambria Math" panose="02040503050406030204" pitchFamily="18" charset="0"/>
                      </a:rPr>
                      <m:t>𝑡</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a14:m>
                <a:endParaRPr lang="en-US" sz="2200" dirty="0"/>
              </a:p>
            </p:txBody>
          </p:sp>
        </mc:Choice>
        <mc:Fallback xmlns="">
          <p:sp>
            <p:nvSpPr>
              <p:cNvPr id="5" name="Content Placeholder 4">
                <a:extLst>
                  <a:ext uri="{FF2B5EF4-FFF2-40B4-BE49-F238E27FC236}">
                    <a16:creationId xmlns:a16="http://schemas.microsoft.com/office/drawing/2014/main" id="{68AC7F57-1CDF-8D43-A00F-8845AA14808D}"/>
                  </a:ext>
                </a:extLst>
              </p:cNvPr>
              <p:cNvSpPr>
                <a:spLocks noGrp="1" noRot="1" noChangeAspect="1" noMove="1" noResize="1" noEditPoints="1" noAdjustHandles="1" noChangeArrowheads="1" noChangeShapeType="1" noTextEdit="1"/>
              </p:cNvSpPr>
              <p:nvPr>
                <p:ph sz="half" idx="2"/>
              </p:nvPr>
            </p:nvSpPr>
            <p:spPr>
              <a:xfrm>
                <a:off x="4648202" y="1549058"/>
                <a:ext cx="4038600" cy="4962954"/>
              </a:xfrm>
              <a:blipFill>
                <a:blip r:embed="rId3"/>
                <a:stretch>
                  <a:fillRect l="-940" t="-1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91EC36-91F5-E446-AE56-C510426D0A82}"/>
                  </a:ext>
                </a:extLst>
              </p:cNvPr>
              <p:cNvSpPr txBox="1"/>
              <p:nvPr/>
            </p:nvSpPr>
            <p:spPr>
              <a:xfrm>
                <a:off x="457200" y="852614"/>
                <a:ext cx="8229600" cy="461665"/>
              </a:xfrm>
              <a:prstGeom prst="rect">
                <a:avLst/>
              </a:prstGeom>
              <a:noFill/>
            </p:spPr>
            <p:txBody>
              <a:bodyPr wrap="square" rtlCol="0">
                <a:spAutoFit/>
              </a:bodyPr>
              <a:lstStyle/>
              <a:p>
                <a:pPr algn="ctr"/>
                <a:r>
                  <a:rPr lang="en-US" sz="2400" dirty="0"/>
                  <a:t>Two methods for solving: </a:t>
                </a:r>
                <a14:m>
                  <m:oMath xmlns:m="http://schemas.openxmlformats.org/officeDocument/2006/math">
                    <m:r>
                      <a:rPr lang="en-US" sz="2400" i="1">
                        <a:latin typeface="Cambria Math" panose="02040503050406030204" pitchFamily="18" charset="0"/>
                      </a:rPr>
                      <m:t>h</m:t>
                    </m:r>
                    <m:r>
                      <a:rPr lang="en-US" sz="2400" i="1">
                        <a:latin typeface="Cambria Math" panose="02040503050406030204" pitchFamily="18" charset="0"/>
                      </a:rPr>
                      <m:t>=−16</m:t>
                    </m:r>
                    <m:sSup>
                      <m:sSupPr>
                        <m:ctrlPr>
                          <a:rPr lang="en-US" sz="2400" i="1">
                            <a:latin typeface="Cambria Math" panose="02040503050406030204" pitchFamily="18" charset="0"/>
                          </a:rPr>
                        </m:ctrlPr>
                      </m:sSupPr>
                      <m:e>
                        <m:r>
                          <a:rPr lang="en-US" sz="2400" i="1">
                            <a:latin typeface="Cambria Math" panose="02040503050406030204" pitchFamily="18" charset="0"/>
                          </a:rPr>
                          <m:t>𝑡</m:t>
                        </m:r>
                      </m:e>
                      <m:sup>
                        <m:r>
                          <a:rPr lang="en-US" sz="2400" i="1">
                            <a:latin typeface="Cambria Math" panose="02040503050406030204" pitchFamily="18" charset="0"/>
                          </a:rPr>
                          <m:t>2</m:t>
                        </m:r>
                      </m:sup>
                    </m:sSup>
                    <m:r>
                      <a:rPr lang="en-US" sz="2400" i="1">
                        <a:latin typeface="Cambria Math" panose="02040503050406030204" pitchFamily="18" charset="0"/>
                      </a:rPr>
                      <m:t>+4</m:t>
                    </m:r>
                  </m:oMath>
                </a14:m>
                <a:endParaRPr lang="en-US" sz="2400" dirty="0"/>
              </a:p>
            </p:txBody>
          </p:sp>
        </mc:Choice>
        <mc:Fallback xmlns="">
          <p:sp>
            <p:nvSpPr>
              <p:cNvPr id="6" name="TextBox 5">
                <a:extLst>
                  <a:ext uri="{FF2B5EF4-FFF2-40B4-BE49-F238E27FC236}">
                    <a16:creationId xmlns:a16="http://schemas.microsoft.com/office/drawing/2014/main" id="{E791EC36-91F5-E446-AE56-C510426D0A82}"/>
                  </a:ext>
                </a:extLst>
              </p:cNvPr>
              <p:cNvSpPr txBox="1">
                <a:spLocks noRot="1" noChangeAspect="1" noMove="1" noResize="1" noEditPoints="1" noAdjustHandles="1" noChangeArrowheads="1" noChangeShapeType="1" noTextEdit="1"/>
              </p:cNvSpPr>
              <p:nvPr/>
            </p:nvSpPr>
            <p:spPr>
              <a:xfrm>
                <a:off x="457200" y="852614"/>
                <a:ext cx="8229600" cy="461665"/>
              </a:xfrm>
              <a:prstGeom prst="rect">
                <a:avLst/>
              </a:prstGeom>
              <a:blipFill>
                <a:blip r:embed="rId4"/>
                <a:stretch>
                  <a:fillRect t="-8108" b="-27027"/>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6B6768D5-3A45-4144-B51D-1584EFABD77A}"/>
              </a:ext>
            </a:extLst>
          </p:cNvPr>
          <p:cNvCxnSpPr/>
          <p:nvPr/>
        </p:nvCxnSpPr>
        <p:spPr>
          <a:xfrm>
            <a:off x="4495800" y="1549057"/>
            <a:ext cx="0" cy="496295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C2AE3C-63D6-FA44-81CE-CF5E12DED1A9}"/>
              </a:ext>
            </a:extLst>
          </p:cNvPr>
          <p:cNvSpPr txBox="1"/>
          <p:nvPr/>
        </p:nvSpPr>
        <p:spPr>
          <a:xfrm>
            <a:off x="111211" y="6391656"/>
            <a:ext cx="8896865" cy="369332"/>
          </a:xfrm>
          <a:prstGeom prst="rect">
            <a:avLst/>
          </a:prstGeom>
          <a:noFill/>
        </p:spPr>
        <p:txBody>
          <a:bodyPr wrap="square" rtlCol="0">
            <a:spAutoFit/>
          </a:bodyPr>
          <a:lstStyle/>
          <a:p>
            <a:r>
              <a:rPr lang="en-US" dirty="0">
                <a:solidFill>
                  <a:srgbClr val="00B0F0"/>
                </a:solidFill>
              </a:rPr>
              <a:t>In context, which answer actually makes sense?</a:t>
            </a:r>
          </a:p>
        </p:txBody>
      </p:sp>
    </p:spTree>
    <p:extLst>
      <p:ext uri="{BB962C8B-B14F-4D97-AF65-F5344CB8AC3E}">
        <p14:creationId xmlns:p14="http://schemas.microsoft.com/office/powerpoint/2010/main" val="44863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8ECC-7A69-F54D-83F9-2CEE57DCA526}"/>
              </a:ext>
            </a:extLst>
          </p:cNvPr>
          <p:cNvSpPr>
            <a:spLocks noGrp="1"/>
          </p:cNvSpPr>
          <p:nvPr>
            <p:ph type="title"/>
          </p:nvPr>
        </p:nvSpPr>
        <p:spPr>
          <a:xfrm>
            <a:off x="210062" y="150339"/>
            <a:ext cx="8723873" cy="990600"/>
          </a:xfrm>
        </p:spPr>
        <p:txBody>
          <a:bodyPr/>
          <a:lstStyle/>
          <a:p>
            <a:r>
              <a:rPr lang="en-US" dirty="0"/>
              <a:t>Notes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2D50CA-FE73-8444-9C60-F4BD78B57A6C}"/>
                  </a:ext>
                </a:extLst>
              </p:cNvPr>
              <p:cNvSpPr>
                <a:spLocks noGrp="1"/>
              </p:cNvSpPr>
              <p:nvPr>
                <p:ph idx="1"/>
              </p:nvPr>
            </p:nvSpPr>
            <p:spPr>
              <a:xfrm>
                <a:off x="210062" y="963827"/>
                <a:ext cx="8723873" cy="3855308"/>
              </a:xfrm>
            </p:spPr>
            <p:txBody>
              <a:bodyPr>
                <a:normAutofit/>
              </a:bodyPr>
              <a:lstStyle/>
              <a:p>
                <a:pPr marL="0" indent="0">
                  <a:buNone/>
                </a:pPr>
                <a:r>
                  <a:rPr lang="en-US" dirty="0"/>
                  <a:t>Mathematicians goal (and thus yours) is to find the most efficient, or most elegant, path to a solution.</a:t>
                </a:r>
              </a:p>
              <a:p>
                <a:pPr marL="0" indent="0">
                  <a:buNone/>
                </a:pPr>
                <a:endParaRPr lang="en-US" dirty="0"/>
              </a:p>
              <a:p>
                <a:pPr marL="0" indent="0">
                  <a:buNone/>
                </a:pPr>
                <a:r>
                  <a:rPr lang="en-US" dirty="0"/>
                  <a:t> Remember to apply CONTEXT to your solutions.</a:t>
                </a:r>
              </a:p>
              <a:p>
                <a:pPr marL="0" indent="0">
                  <a:buNone/>
                </a:pPr>
                <a:endParaRPr lang="en-US" dirty="0"/>
              </a:p>
              <a:p>
                <a:pPr marL="0" indent="0">
                  <a:buNone/>
                </a:pPr>
                <a:r>
                  <a:rPr lang="en-US" dirty="0"/>
                  <a:t>When taking square roots, if there is not a whole number solution it is fine to leave the answer in “radical form.”</a:t>
                </a:r>
              </a:p>
              <a:p>
                <a:pPr marL="0" indent="0">
                  <a:buNone/>
                </a:pPr>
                <a:r>
                  <a:rPr lang="en-US" i="1" dirty="0"/>
                  <a:t>(i.e.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i="1" dirty="0"/>
                  <a:t> is a final answer better than a rounded decimal)</a:t>
                </a:r>
              </a:p>
            </p:txBody>
          </p:sp>
        </mc:Choice>
        <mc:Fallback xmlns="">
          <p:sp>
            <p:nvSpPr>
              <p:cNvPr id="3" name="Content Placeholder 2">
                <a:extLst>
                  <a:ext uri="{FF2B5EF4-FFF2-40B4-BE49-F238E27FC236}">
                    <a16:creationId xmlns:a16="http://schemas.microsoft.com/office/drawing/2014/main" id="{802D50CA-FE73-8444-9C60-F4BD78B57A6C}"/>
                  </a:ext>
                </a:extLst>
              </p:cNvPr>
              <p:cNvSpPr>
                <a:spLocks noGrp="1" noRot="1" noChangeAspect="1" noMove="1" noResize="1" noEditPoints="1" noAdjustHandles="1" noChangeArrowheads="1" noChangeShapeType="1" noTextEdit="1"/>
              </p:cNvSpPr>
              <p:nvPr>
                <p:ph idx="1"/>
              </p:nvPr>
            </p:nvSpPr>
            <p:spPr>
              <a:xfrm>
                <a:off x="210062" y="963827"/>
                <a:ext cx="8723873" cy="3855308"/>
              </a:xfrm>
              <a:blipFill>
                <a:blip r:embed="rId2"/>
                <a:stretch>
                  <a:fillRect l="-1019" t="-987"/>
                </a:stretch>
              </a:blipFill>
            </p:spPr>
            <p:txBody>
              <a:bodyPr/>
              <a:lstStyle/>
              <a:p>
                <a:r>
                  <a:rPr lang="en-US">
                    <a:noFill/>
                  </a:rPr>
                  <a:t> </a:t>
                </a:r>
              </a:p>
            </p:txBody>
          </p:sp>
        </mc:Fallback>
      </mc:AlternateContent>
    </p:spTree>
    <p:extLst>
      <p:ext uri="{BB962C8B-B14F-4D97-AF65-F5344CB8AC3E}">
        <p14:creationId xmlns:p14="http://schemas.microsoft.com/office/powerpoint/2010/main" val="3813101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86496" y="150339"/>
            <a:ext cx="8921580" cy="990600"/>
          </a:xfrm>
        </p:spPr>
        <p:txBody>
          <a:bodyPr/>
          <a:lstStyle/>
          <a:p>
            <a:r>
              <a:rPr lang="en-US" dirty="0"/>
              <a:t>Example2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07F9D-CECA-8E40-B2B6-12978AAA5282}"/>
                  </a:ext>
                </a:extLst>
              </p:cNvPr>
              <p:cNvSpPr>
                <a:spLocks noGrp="1"/>
              </p:cNvSpPr>
              <p:nvPr>
                <p:ph idx="1"/>
              </p:nvPr>
            </p:nvSpPr>
            <p:spPr>
              <a:xfrm>
                <a:off x="86496" y="1019429"/>
                <a:ext cx="8921580" cy="5492582"/>
              </a:xfrm>
            </p:spPr>
            <p:txBody>
              <a:bodyPr>
                <a:normAutofit/>
              </a:bodyPr>
              <a:lstStyle/>
              <a:p>
                <a:pPr marL="0" indent="0">
                  <a:buNone/>
                </a:pPr>
                <a:r>
                  <a:rPr lang="en-US" sz="2200" dirty="0"/>
                  <a:t>Lord Byron is designing a set of square garden plots so some peasant families in his kingdom can grow vegetables.  The minimum size for a plot recommended for vegetable gardening is at least </a:t>
                </a:r>
                <a14:m>
                  <m:oMath xmlns:m="http://schemas.openxmlformats.org/officeDocument/2006/math">
                    <m:r>
                      <a:rPr lang="en-US" sz="2200" i="1">
                        <a:latin typeface="Cambria Math" panose="02040503050406030204" pitchFamily="18" charset="0"/>
                      </a:rPr>
                      <m:t>2</m:t>
                    </m:r>
                    <m:r>
                      <a:rPr lang="en-US" sz="2200">
                        <a:latin typeface="Cambria Math" panose="02040503050406030204" pitchFamily="18" charset="0"/>
                      </a:rPr>
                      <m:t> </m:t>
                    </m:r>
                    <m:r>
                      <m:rPr>
                        <m:sty m:val="p"/>
                      </m:rPr>
                      <a:rPr lang="en-US" sz="2200">
                        <a:latin typeface="Cambria Math" panose="02040503050406030204" pitchFamily="18" charset="0"/>
                      </a:rPr>
                      <m:t>m</m:t>
                    </m:r>
                  </m:oMath>
                </a14:m>
                <a:r>
                  <a:rPr lang="en-US" sz="2200" dirty="0"/>
                  <a:t> on each side.  Lord Byron has enough space around the castle to make bigger plots.  He decides that each side should be the minimum (</a:t>
                </a:r>
                <a14:m>
                  <m:oMath xmlns:m="http://schemas.openxmlformats.org/officeDocument/2006/math">
                    <m:r>
                      <a:rPr lang="en-US" sz="2200" i="1">
                        <a:latin typeface="Cambria Math" panose="02040503050406030204" pitchFamily="18" charset="0"/>
                      </a:rPr>
                      <m:t>2</m:t>
                    </m:r>
                    <m:r>
                      <a:rPr lang="en-US" sz="2200">
                        <a:latin typeface="Cambria Math" panose="02040503050406030204" pitchFamily="18" charset="0"/>
                      </a:rPr>
                      <m:t> </m:t>
                    </m:r>
                    <m:r>
                      <m:rPr>
                        <m:sty m:val="p"/>
                      </m:rPr>
                      <a:rPr lang="en-US" sz="2200">
                        <a:latin typeface="Cambria Math" panose="02040503050406030204" pitchFamily="18" charset="0"/>
                      </a:rPr>
                      <m:t>m</m:t>
                    </m:r>
                  </m:oMath>
                </a14:m>
                <a:r>
                  <a:rPr lang="en-US" sz="2200" dirty="0"/>
                  <a:t>) plus an additional </a:t>
                </a:r>
                <a14:m>
                  <m:oMath xmlns:m="http://schemas.openxmlformats.org/officeDocument/2006/math">
                    <m:r>
                      <a:rPr lang="en-US" sz="2200" i="1">
                        <a:latin typeface="Cambria Math" panose="02040503050406030204" pitchFamily="18" charset="0"/>
                      </a:rPr>
                      <m:t>𝑥</m:t>
                    </m:r>
                    <m:r>
                      <a:rPr lang="en-US" sz="2200">
                        <a:latin typeface="Cambria Math" panose="02040503050406030204" pitchFamily="18" charset="0"/>
                      </a:rPr>
                      <m:t> </m:t>
                    </m:r>
                    <m:r>
                      <m:rPr>
                        <m:sty m:val="p"/>
                      </m:rPr>
                      <a:rPr lang="en-US" sz="2200">
                        <a:latin typeface="Cambria Math" panose="02040503050406030204" pitchFamily="18" charset="0"/>
                      </a:rPr>
                      <m:t>m</m:t>
                    </m:r>
                  </m:oMath>
                </a14:m>
                <a:r>
                  <a:rPr lang="en-US" sz="2200" dirty="0"/>
                  <a:t>. </a:t>
                </a:r>
              </a:p>
              <a:p>
                <a:pPr marL="342900" indent="-342900">
                  <a:buAutoNum type="alphaLcParenR"/>
                </a:pPr>
                <a:r>
                  <a:rPr lang="en-US" sz="2000" dirty="0"/>
                  <a:t>What expression can represent the area of one individual garden based on the undecided additional length </a:t>
                </a:r>
                <a14:m>
                  <m:oMath xmlns:m="http://schemas.openxmlformats.org/officeDocument/2006/math">
                    <m:r>
                      <a:rPr lang="en-US" sz="2000" i="1">
                        <a:latin typeface="Cambria Math" panose="02040503050406030204" pitchFamily="18" charset="0"/>
                      </a:rPr>
                      <m:t>𝑥</m:t>
                    </m:r>
                  </m:oMath>
                </a14:m>
                <a:r>
                  <a:rPr lang="en-US" sz="2000" dirty="0"/>
                  <a:t>?</a:t>
                </a:r>
                <a:br>
                  <a:rPr lang="en-US" sz="2000" dirty="0"/>
                </a:br>
                <a:endParaRPr lang="en-US" sz="2000" dirty="0"/>
              </a:p>
              <a:p>
                <a:pPr marL="342900" indent="-342900">
                  <a:buAutoNum type="alphaLcParenR"/>
                </a:pPr>
                <a:endParaRPr lang="en-US" sz="2000" dirty="0"/>
              </a:p>
              <a:p>
                <a:pPr marL="342900" indent="-342900">
                  <a:buFont typeface="Arial" pitchFamily="34" charset="0"/>
                  <a:buAutoNum type="alphaLcParenR"/>
                </a:pPr>
                <a:r>
                  <a:rPr lang="en-US" sz="2000" dirty="0"/>
                  <a:t>There are </a:t>
                </a:r>
                <a14:m>
                  <m:oMath xmlns:m="http://schemas.openxmlformats.org/officeDocument/2006/math">
                    <m:r>
                      <a:rPr lang="en-US" sz="2000" i="1">
                        <a:latin typeface="Cambria Math" panose="02040503050406030204" pitchFamily="18" charset="0"/>
                      </a:rPr>
                      <m:t>12</m:t>
                    </m:r>
                  </m:oMath>
                </a14:m>
                <a:r>
                  <a:rPr lang="en-US" sz="2000" dirty="0"/>
                  <a:t> families in the kingdom who are interested in growing vegetables in the gardens.  What equation can represent the total area, </a:t>
                </a:r>
                <a14:m>
                  <m:oMath xmlns:m="http://schemas.openxmlformats.org/officeDocument/2006/math">
                    <m:r>
                      <a:rPr lang="en-US" sz="2000" i="1">
                        <a:latin typeface="Cambria Math" panose="02040503050406030204" pitchFamily="18" charset="0"/>
                      </a:rPr>
                      <m:t>𝐴</m:t>
                    </m:r>
                  </m:oMath>
                </a14:m>
                <a:r>
                  <a:rPr lang="en-US" sz="2000" dirty="0"/>
                  <a:t>, of the </a:t>
                </a:r>
                <a14:m>
                  <m:oMath xmlns:m="http://schemas.openxmlformats.org/officeDocument/2006/math">
                    <m:r>
                      <a:rPr lang="en-US" sz="2000" i="1">
                        <a:latin typeface="Cambria Math" panose="02040503050406030204" pitchFamily="18" charset="0"/>
                      </a:rPr>
                      <m:t>12</m:t>
                    </m:r>
                  </m:oMath>
                </a14:m>
                <a:r>
                  <a:rPr lang="en-US" sz="2000" dirty="0"/>
                  <a:t> gardens?</a:t>
                </a:r>
                <a:br>
                  <a:rPr lang="en-US" sz="1800" dirty="0"/>
                </a:br>
                <a:endParaRPr lang="en-US" sz="1800" dirty="0"/>
              </a:p>
              <a:p>
                <a:pPr marL="0" indent="0">
                  <a:buNone/>
                </a:pPr>
                <a:endParaRPr lang="en-US" sz="1800" dirty="0"/>
              </a:p>
              <a:p>
                <a:pPr marL="342900" indent="-342900">
                  <a:buAutoNum type="alphaLcParenR"/>
                </a:pPr>
                <a:endParaRPr lang="en-US" sz="1800" dirty="0"/>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99507F9D-CECA-8E40-B2B6-12978AAA5282}"/>
                  </a:ext>
                </a:extLst>
              </p:cNvPr>
              <p:cNvSpPr>
                <a:spLocks noGrp="1" noRot="1" noChangeAspect="1" noMove="1" noResize="1" noEditPoints="1" noAdjustHandles="1" noChangeArrowheads="1" noChangeShapeType="1" noTextEdit="1"/>
              </p:cNvSpPr>
              <p:nvPr>
                <p:ph idx="1"/>
              </p:nvPr>
            </p:nvSpPr>
            <p:spPr>
              <a:xfrm>
                <a:off x="86496" y="1019429"/>
                <a:ext cx="8921580" cy="5492582"/>
              </a:xfrm>
              <a:blipFill>
                <a:blip r:embed="rId2"/>
                <a:stretch>
                  <a:fillRect l="-853" t="-461" r="-1422"/>
                </a:stretch>
              </a:blipFill>
            </p:spPr>
            <p:txBody>
              <a:bodyPr/>
              <a:lstStyle/>
              <a:p>
                <a:r>
                  <a:rPr lang="en-US">
                    <a:noFill/>
                  </a:rPr>
                  <a:t> </a:t>
                </a:r>
              </a:p>
            </p:txBody>
          </p:sp>
        </mc:Fallback>
      </mc:AlternateContent>
    </p:spTree>
    <p:extLst>
      <p:ext uri="{BB962C8B-B14F-4D97-AF65-F5344CB8AC3E}">
        <p14:creationId xmlns:p14="http://schemas.microsoft.com/office/powerpoint/2010/main" val="216714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86496" y="150339"/>
            <a:ext cx="8921580" cy="990600"/>
          </a:xfrm>
        </p:spPr>
        <p:txBody>
          <a:bodyPr/>
          <a:lstStyle/>
          <a:p>
            <a:r>
              <a:rPr lang="en-US" dirty="0"/>
              <a:t>Example2,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07F9D-CECA-8E40-B2B6-12978AAA5282}"/>
                  </a:ext>
                </a:extLst>
              </p:cNvPr>
              <p:cNvSpPr>
                <a:spLocks noGrp="1"/>
              </p:cNvSpPr>
              <p:nvPr>
                <p:ph idx="1"/>
              </p:nvPr>
            </p:nvSpPr>
            <p:spPr>
              <a:xfrm>
                <a:off x="86496" y="1019429"/>
                <a:ext cx="8921580" cy="5492582"/>
              </a:xfrm>
            </p:spPr>
            <p:txBody>
              <a:bodyPr>
                <a:normAutofit/>
              </a:bodyPr>
              <a:lstStyle/>
              <a:p>
                <a:pPr marL="0" indent="0">
                  <a:buNone/>
                </a:pPr>
                <a:r>
                  <a:rPr lang="en-US" sz="2200" dirty="0"/>
                  <a:t>Lord Byron is designing a set of square garden plots so some peasant families in his kingdom can grow vegetables.  The minimum size for a plot recommended for vegetable gardening is at least </a:t>
                </a:r>
                <a14:m>
                  <m:oMath xmlns:m="http://schemas.openxmlformats.org/officeDocument/2006/math">
                    <m:r>
                      <a:rPr lang="en-US" sz="2200" i="1">
                        <a:latin typeface="Cambria Math" panose="02040503050406030204" pitchFamily="18" charset="0"/>
                      </a:rPr>
                      <m:t>2</m:t>
                    </m:r>
                    <m:r>
                      <a:rPr lang="en-US" sz="2200">
                        <a:latin typeface="Cambria Math" panose="02040503050406030204" pitchFamily="18" charset="0"/>
                      </a:rPr>
                      <m:t> </m:t>
                    </m:r>
                    <m:r>
                      <m:rPr>
                        <m:sty m:val="p"/>
                      </m:rPr>
                      <a:rPr lang="en-US" sz="2200">
                        <a:latin typeface="Cambria Math" panose="02040503050406030204" pitchFamily="18" charset="0"/>
                      </a:rPr>
                      <m:t>m</m:t>
                    </m:r>
                  </m:oMath>
                </a14:m>
                <a:r>
                  <a:rPr lang="en-US" sz="2200" dirty="0"/>
                  <a:t> on each side.  Lord Byron has enough space around the castle to make bigger plots.  He decides that each side should be the minimum (</a:t>
                </a:r>
                <a14:m>
                  <m:oMath xmlns:m="http://schemas.openxmlformats.org/officeDocument/2006/math">
                    <m:r>
                      <a:rPr lang="en-US" sz="2200" i="1">
                        <a:latin typeface="Cambria Math" panose="02040503050406030204" pitchFamily="18" charset="0"/>
                      </a:rPr>
                      <m:t>2</m:t>
                    </m:r>
                    <m:r>
                      <a:rPr lang="en-US" sz="2200">
                        <a:latin typeface="Cambria Math" panose="02040503050406030204" pitchFamily="18" charset="0"/>
                      </a:rPr>
                      <m:t> </m:t>
                    </m:r>
                    <m:r>
                      <m:rPr>
                        <m:sty m:val="p"/>
                      </m:rPr>
                      <a:rPr lang="en-US" sz="2200">
                        <a:latin typeface="Cambria Math" panose="02040503050406030204" pitchFamily="18" charset="0"/>
                      </a:rPr>
                      <m:t>m</m:t>
                    </m:r>
                  </m:oMath>
                </a14:m>
                <a:r>
                  <a:rPr lang="en-US" sz="2200" dirty="0"/>
                  <a:t>) plus an additional </a:t>
                </a:r>
                <a14:m>
                  <m:oMath xmlns:m="http://schemas.openxmlformats.org/officeDocument/2006/math">
                    <m:r>
                      <a:rPr lang="en-US" sz="2200" i="1">
                        <a:latin typeface="Cambria Math" panose="02040503050406030204" pitchFamily="18" charset="0"/>
                      </a:rPr>
                      <m:t>𝑥</m:t>
                    </m:r>
                    <m:r>
                      <a:rPr lang="en-US" sz="2200">
                        <a:latin typeface="Cambria Math" panose="02040503050406030204" pitchFamily="18" charset="0"/>
                      </a:rPr>
                      <m:t> </m:t>
                    </m:r>
                    <m:r>
                      <m:rPr>
                        <m:sty m:val="p"/>
                      </m:rPr>
                      <a:rPr lang="en-US" sz="2200">
                        <a:latin typeface="Cambria Math" panose="02040503050406030204" pitchFamily="18" charset="0"/>
                      </a:rPr>
                      <m:t>m</m:t>
                    </m:r>
                  </m:oMath>
                </a14:m>
                <a:r>
                  <a:rPr lang="en-US" sz="2200" dirty="0"/>
                  <a:t>. </a:t>
                </a:r>
                <a:br>
                  <a:rPr lang="en-US" sz="1800" dirty="0"/>
                </a:br>
                <a:endParaRPr lang="en-US" sz="1800" dirty="0"/>
              </a:p>
              <a:p>
                <a:pPr marL="0" indent="0">
                  <a:buNone/>
                </a:pPr>
                <a:r>
                  <a:rPr lang="en-US" sz="1800" dirty="0"/>
                  <a:t>c)   If the total area available for the gardens is </a:t>
                </a:r>
                <a14:m>
                  <m:oMath xmlns:m="http://schemas.openxmlformats.org/officeDocument/2006/math">
                    <m:r>
                      <a:rPr lang="en-US" sz="1800">
                        <a:latin typeface="Cambria Math" panose="02040503050406030204" pitchFamily="18" charset="0"/>
                      </a:rPr>
                      <m:t>300 </m:t>
                    </m:r>
                    <m:r>
                      <m:rPr>
                        <m:sty m:val="p"/>
                      </m:rPr>
                      <a:rPr lang="en-US" sz="1800">
                        <a:latin typeface="Cambria Math" panose="02040503050406030204" pitchFamily="18" charset="0"/>
                      </a:rPr>
                      <m:t>sq</m:t>
                    </m:r>
                    <m:r>
                      <a:rPr lang="en-US" sz="1800">
                        <a:latin typeface="Cambria Math" panose="02040503050406030204" pitchFamily="18" charset="0"/>
                      </a:rPr>
                      <m:t>  </m:t>
                    </m:r>
                    <m:r>
                      <m:rPr>
                        <m:sty m:val="p"/>
                      </m:rPr>
                      <a:rPr lang="en-US" sz="1800">
                        <a:latin typeface="Cambria Math" panose="02040503050406030204" pitchFamily="18" charset="0"/>
                      </a:rPr>
                      <m:t>m</m:t>
                    </m:r>
                  </m:oMath>
                </a14:m>
                <a:r>
                  <a:rPr lang="en-US" sz="1800" dirty="0"/>
                  <a:t>, what are the dimensions of each garden?</a:t>
                </a:r>
                <a:br>
                  <a:rPr lang="en-US" sz="1800" dirty="0"/>
                </a:br>
                <a:br>
                  <a:rPr lang="en-US" sz="1800" dirty="0"/>
                </a:br>
                <a:br>
                  <a:rPr lang="en-US" sz="1800" dirty="0"/>
                </a:br>
                <a:br>
                  <a:rPr lang="en-US" sz="1800" dirty="0"/>
                </a:br>
                <a:br>
                  <a:rPr lang="en-US" sz="1800" dirty="0"/>
                </a:br>
                <a:endParaRPr lang="en-US" sz="1800" dirty="0"/>
              </a:p>
              <a:p>
                <a:pPr marL="0" indent="0">
                  <a:buNone/>
                </a:pPr>
                <a:r>
                  <a:rPr lang="en-US" sz="1800" dirty="0"/>
                  <a:t>d)   Find both values for </a:t>
                </a:r>
                <a14:m>
                  <m:oMath xmlns:m="http://schemas.openxmlformats.org/officeDocument/2006/math">
                    <m:r>
                      <a:rPr lang="en-US" sz="1800" i="1">
                        <a:latin typeface="Cambria Math" panose="02040503050406030204" pitchFamily="18" charset="0"/>
                      </a:rPr>
                      <m:t>𝑥</m:t>
                    </m:r>
                  </m:oMath>
                </a14:m>
                <a:r>
                  <a:rPr lang="en-US" sz="1800" dirty="0"/>
                  <a:t> that make the equation in part (c) true (the solution set).  What value of </a:t>
                </a:r>
                <a14:m>
                  <m:oMath xmlns:m="http://schemas.openxmlformats.org/officeDocument/2006/math">
                    <m:r>
                      <a:rPr lang="en-US" sz="1800" i="1">
                        <a:latin typeface="Cambria Math" panose="02040503050406030204" pitchFamily="18" charset="0"/>
                      </a:rPr>
                      <m:t>𝑥</m:t>
                    </m:r>
                  </m:oMath>
                </a14:m>
                <a:r>
                  <a:rPr lang="en-US" sz="1800" dirty="0"/>
                  <a:t> does Lord Byron need to add to the </a:t>
                </a:r>
                <a14:m>
                  <m:oMath xmlns:m="http://schemas.openxmlformats.org/officeDocument/2006/math">
                    <m:r>
                      <a:rPr lang="en-US" sz="1800">
                        <a:latin typeface="Cambria Math" panose="02040503050406030204" pitchFamily="18" charset="0"/>
                      </a:rPr>
                      <m:t>2 </m:t>
                    </m:r>
                    <m:r>
                      <m:rPr>
                        <m:sty m:val="p"/>
                      </m:rPr>
                      <a:rPr lang="en-US" sz="1800">
                        <a:latin typeface="Cambria Math" panose="02040503050406030204" pitchFamily="18" charset="0"/>
                      </a:rPr>
                      <m:t>m</m:t>
                    </m:r>
                  </m:oMath>
                </a14:m>
                <a:r>
                  <a:rPr lang="en-US" sz="1800" dirty="0"/>
                  <a:t>?</a:t>
                </a:r>
              </a:p>
              <a:p>
                <a:pPr marL="342900" indent="-342900">
                  <a:buFont typeface="Arial" pitchFamily="34" charset="0"/>
                  <a:buAutoNum type="alphaLcParenR"/>
                </a:pPr>
                <a:endParaRPr lang="en-US" sz="1800" dirty="0"/>
              </a:p>
              <a:p>
                <a:pPr marL="342900" indent="-342900">
                  <a:buAutoNum type="alphaLcParenR"/>
                </a:pPr>
                <a:endParaRPr lang="en-US" sz="1800" dirty="0"/>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99507F9D-CECA-8E40-B2B6-12978AAA5282}"/>
                  </a:ext>
                </a:extLst>
              </p:cNvPr>
              <p:cNvSpPr>
                <a:spLocks noGrp="1" noRot="1" noChangeAspect="1" noMove="1" noResize="1" noEditPoints="1" noAdjustHandles="1" noChangeArrowheads="1" noChangeShapeType="1" noTextEdit="1"/>
              </p:cNvSpPr>
              <p:nvPr>
                <p:ph idx="1"/>
              </p:nvPr>
            </p:nvSpPr>
            <p:spPr>
              <a:xfrm>
                <a:off x="86496" y="1019429"/>
                <a:ext cx="8921580" cy="5492582"/>
              </a:xfrm>
              <a:blipFill>
                <a:blip r:embed="rId2"/>
                <a:stretch>
                  <a:fillRect l="-853" t="-461" r="-1280"/>
                </a:stretch>
              </a:blipFill>
            </p:spPr>
            <p:txBody>
              <a:bodyPr/>
              <a:lstStyle/>
              <a:p>
                <a:r>
                  <a:rPr lang="en-US">
                    <a:noFill/>
                  </a:rPr>
                  <a:t> </a:t>
                </a:r>
              </a:p>
            </p:txBody>
          </p:sp>
        </mc:Fallback>
      </mc:AlternateContent>
    </p:spTree>
    <p:extLst>
      <p:ext uri="{BB962C8B-B14F-4D97-AF65-F5344CB8AC3E}">
        <p14:creationId xmlns:p14="http://schemas.microsoft.com/office/powerpoint/2010/main" val="609069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Classwork6 #1-6</a:t>
            </a:r>
          </a:p>
          <a:p>
            <a:r>
              <a:rPr lang="en-US" dirty="0"/>
              <a:t>Summary/reflection questions</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Finish classwork5</a:t>
            </a:r>
          </a:p>
          <a:p>
            <a:r>
              <a:rPr lang="en-US" dirty="0"/>
              <a:t>Linear equation practice</a:t>
            </a:r>
          </a:p>
          <a:p>
            <a:r>
              <a:rPr lang="en-US" dirty="0"/>
              <a:t>Exponents review</a:t>
            </a:r>
          </a:p>
          <a:p>
            <a:r>
              <a:rPr lang="en-US" dirty="0"/>
              <a:t>Slope practice</a:t>
            </a:r>
          </a:p>
          <a:p>
            <a:r>
              <a:rPr lang="en-US" dirty="0"/>
              <a:t>Vocabulary section</a:t>
            </a:r>
          </a:p>
        </p:txBody>
      </p:sp>
    </p:spTree>
    <p:extLst>
      <p:ext uri="{BB962C8B-B14F-4D97-AF65-F5344CB8AC3E}">
        <p14:creationId xmlns:p14="http://schemas.microsoft.com/office/powerpoint/2010/main" val="153371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A38D-A488-C64C-8C97-51DBD3FB83D0}"/>
              </a:ext>
            </a:extLst>
          </p:cNvPr>
          <p:cNvSpPr>
            <a:spLocks noGrp="1"/>
          </p:cNvSpPr>
          <p:nvPr>
            <p:ph type="title"/>
          </p:nvPr>
        </p:nvSpPr>
        <p:spPr>
          <a:xfrm>
            <a:off x="210062" y="150339"/>
            <a:ext cx="8699159" cy="990600"/>
          </a:xfrm>
        </p:spPr>
        <p:txBody>
          <a:bodyPr/>
          <a:lstStyle/>
          <a:p>
            <a:r>
              <a:rPr lang="en-US" dirty="0"/>
              <a:t>Classwork part 1</a:t>
            </a:r>
          </a:p>
        </p:txBody>
      </p:sp>
      <p:sp>
        <p:nvSpPr>
          <p:cNvPr id="3" name="Content Placeholder 2">
            <a:extLst>
              <a:ext uri="{FF2B5EF4-FFF2-40B4-BE49-F238E27FC236}">
                <a16:creationId xmlns:a16="http://schemas.microsoft.com/office/drawing/2014/main" id="{14394BFB-3F39-414E-9092-E4E3155CFF19}"/>
              </a:ext>
            </a:extLst>
          </p:cNvPr>
          <p:cNvSpPr>
            <a:spLocks noGrp="1"/>
          </p:cNvSpPr>
          <p:nvPr>
            <p:ph idx="1"/>
          </p:nvPr>
        </p:nvSpPr>
        <p:spPr>
          <a:xfrm>
            <a:off x="210062" y="1217139"/>
            <a:ext cx="8699159" cy="4876800"/>
          </a:xfrm>
        </p:spPr>
        <p:txBody>
          <a:bodyPr/>
          <a:lstStyle/>
          <a:p>
            <a:r>
              <a:rPr lang="en-US" dirty="0"/>
              <a:t>Complete classwork problems #1-3</a:t>
            </a:r>
          </a:p>
        </p:txBody>
      </p:sp>
    </p:spTree>
    <p:extLst>
      <p:ext uri="{BB962C8B-B14F-4D97-AF65-F5344CB8AC3E}">
        <p14:creationId xmlns:p14="http://schemas.microsoft.com/office/powerpoint/2010/main" val="3663751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7</a:t>
            </a:r>
          </a:p>
        </p:txBody>
      </p:sp>
      <p:sp>
        <p:nvSpPr>
          <p:cNvPr id="3" name="Subtitle 2"/>
          <p:cNvSpPr>
            <a:spLocks noGrp="1"/>
          </p:cNvSpPr>
          <p:nvPr>
            <p:ph type="subTitle" idx="1"/>
          </p:nvPr>
        </p:nvSpPr>
        <p:spPr/>
        <p:txBody>
          <a:bodyPr/>
          <a:lstStyle/>
          <a:p>
            <a:r>
              <a:rPr lang="en-US" dirty="0"/>
              <a:t>Warm up, examples(2), classwork</a:t>
            </a:r>
          </a:p>
        </p:txBody>
      </p:sp>
    </p:spTree>
    <p:extLst>
      <p:ext uri="{BB962C8B-B14F-4D97-AF65-F5344CB8AC3E}">
        <p14:creationId xmlns:p14="http://schemas.microsoft.com/office/powerpoint/2010/main" val="2801461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AB7-4F26-E44F-9127-5817F9295CC4}"/>
              </a:ext>
            </a:extLst>
          </p:cNvPr>
          <p:cNvSpPr>
            <a:spLocks noGrp="1"/>
          </p:cNvSpPr>
          <p:nvPr>
            <p:ph type="title"/>
          </p:nvPr>
        </p:nvSpPr>
        <p:spPr>
          <a:xfrm>
            <a:off x="172995" y="43249"/>
            <a:ext cx="8723870" cy="990600"/>
          </a:xfrm>
        </p:spPr>
        <p:txBody>
          <a:bodyPr/>
          <a:lstStyle/>
          <a:p>
            <a:r>
              <a:rPr lang="en-US" dirty="0"/>
              <a:t>Review/Practice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9532C6-C3AC-D14D-A606-9985FC168C94}"/>
                  </a:ext>
                </a:extLst>
              </p:cNvPr>
              <p:cNvSpPr>
                <a:spLocks noGrp="1"/>
              </p:cNvSpPr>
              <p:nvPr>
                <p:ph idx="1"/>
              </p:nvPr>
            </p:nvSpPr>
            <p:spPr>
              <a:xfrm>
                <a:off x="172995" y="990600"/>
                <a:ext cx="8723870" cy="4876800"/>
              </a:xfrm>
            </p:spPr>
            <p:txBody>
              <a:bodyPr/>
              <a:lstStyle/>
              <a:p>
                <a:pPr marL="0" indent="0">
                  <a:buNone/>
                </a:pPr>
                <a:r>
                  <a:rPr lang="en-US" dirty="0"/>
                  <a:t>Solve using the best method:</a:t>
                </a:r>
              </a:p>
              <a:p>
                <a:pPr marL="0" indent="0">
                  <a:buNone/>
                </a:pPr>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−10=0</m:t>
                    </m:r>
                  </m:oMath>
                </a14:m>
                <a:r>
                  <a:rPr lang="en-US" dirty="0"/>
                  <a:t>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−25=0</m:t>
                    </m:r>
                  </m:oMath>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=9</m:t>
                      </m:r>
                    </m:oMath>
                  </m:oMathPara>
                </a14:m>
                <a:endParaRPr lang="en-US" dirty="0"/>
              </a:p>
            </p:txBody>
          </p:sp>
        </mc:Choice>
        <mc:Fallback xmlns="">
          <p:sp>
            <p:nvSpPr>
              <p:cNvPr id="3" name="Content Placeholder 2">
                <a:extLst>
                  <a:ext uri="{FF2B5EF4-FFF2-40B4-BE49-F238E27FC236}">
                    <a16:creationId xmlns:a16="http://schemas.microsoft.com/office/drawing/2014/main" id="{149532C6-C3AC-D14D-A606-9985FC168C94}"/>
                  </a:ext>
                </a:extLst>
              </p:cNvPr>
              <p:cNvSpPr>
                <a:spLocks noGrp="1" noRot="1" noChangeAspect="1" noMove="1" noResize="1" noEditPoints="1" noAdjustHandles="1" noChangeArrowheads="1" noChangeShapeType="1" noTextEdit="1"/>
              </p:cNvSpPr>
              <p:nvPr>
                <p:ph idx="1"/>
              </p:nvPr>
            </p:nvSpPr>
            <p:spPr>
              <a:xfrm>
                <a:off x="172995" y="990600"/>
                <a:ext cx="8723870" cy="4876800"/>
              </a:xfrm>
              <a:blipFill>
                <a:blip r:embed="rId2"/>
                <a:stretch>
                  <a:fillRect l="-1017" t="-1039"/>
                </a:stretch>
              </a:blipFill>
            </p:spPr>
            <p:txBody>
              <a:bodyPr/>
              <a:lstStyle/>
              <a:p>
                <a:r>
                  <a:rPr lang="en-US">
                    <a:noFill/>
                  </a:rPr>
                  <a:t> </a:t>
                </a:r>
              </a:p>
            </p:txBody>
          </p:sp>
        </mc:Fallback>
      </mc:AlternateContent>
    </p:spTree>
    <p:extLst>
      <p:ext uri="{BB962C8B-B14F-4D97-AF65-F5344CB8AC3E}">
        <p14:creationId xmlns:p14="http://schemas.microsoft.com/office/powerpoint/2010/main" val="3738494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3694672"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a:bodyPr>
              <a:lstStyle/>
              <a:p>
                <a:pPr marL="0" indent="0">
                  <a:buNone/>
                </a:pPr>
                <a:r>
                  <a:rPr lang="en-US" dirty="0"/>
                  <a:t>The length of a rectangle is </a:t>
                </a:r>
                <a14:m>
                  <m:oMath xmlns:m="http://schemas.openxmlformats.org/officeDocument/2006/math">
                    <m:r>
                      <a:rPr lang="en-US" i="1">
                        <a:latin typeface="Cambria Math" panose="02040503050406030204" pitchFamily="18" charset="0"/>
                      </a:rPr>
                      <m:t>5</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m:t>
                    </m:r>
                  </m:oMath>
                </a14:m>
                <a:r>
                  <a:rPr lang="en-US" dirty="0"/>
                  <a:t> more than twice a number.  The width is </a:t>
                </a:r>
                <a14:m>
                  <m:oMath xmlns:m="http://schemas.openxmlformats.org/officeDocument/2006/math">
                    <m:r>
                      <a:rPr lang="en-US" i="1">
                        <a:latin typeface="Cambria Math" panose="02040503050406030204" pitchFamily="18" charset="0"/>
                      </a:rPr>
                      <m:t>4</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m:t>
                    </m:r>
                  </m:oMath>
                </a14:m>
                <a:r>
                  <a:rPr lang="en-US" dirty="0"/>
                  <a:t> less than the same number.  The perimeter of the rectangle is </a:t>
                </a:r>
                <a14:m>
                  <m:oMath xmlns:m="http://schemas.openxmlformats.org/officeDocument/2006/math">
                    <m:r>
                      <a:rPr lang="en-US" i="1">
                        <a:latin typeface="Cambria Math" panose="02040503050406030204" pitchFamily="18" charset="0"/>
                      </a:rPr>
                      <m:t>44</m:t>
                    </m:r>
                    <m:r>
                      <a:rPr lang="en-US">
                        <a:latin typeface="Cambria Math" panose="02040503050406030204" pitchFamily="18" charset="0"/>
                      </a:rPr>
                      <m:t> </m:t>
                    </m:r>
                    <m:r>
                      <m:rPr>
                        <m:sty m:val="p"/>
                      </m:rPr>
                      <a:rPr lang="en-US">
                        <a:latin typeface="Cambria Math" panose="02040503050406030204" pitchFamily="18" charset="0"/>
                      </a:rPr>
                      <m:t>in</m:t>
                    </m:r>
                  </m:oMath>
                </a14:m>
                <a:r>
                  <a:rPr lang="en-US" dirty="0"/>
                  <a:t>.  Sketch a diagram of this situation, and find the unknown number.</a:t>
                </a:r>
              </a:p>
            </p:txBody>
          </p:sp>
        </mc:Choice>
        <mc:Fallback xmlns="">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486400"/>
              </a:xfrm>
              <a:blipFill>
                <a:blip r:embed="rId2"/>
                <a:stretch>
                  <a:fillRect l="-1010" t="-693" r="-722"/>
                </a:stretch>
              </a:blipFill>
            </p:spPr>
            <p:txBody>
              <a:bodyPr/>
              <a:lstStyle/>
              <a:p>
                <a:r>
                  <a:rPr lang="en-US">
                    <a:noFill/>
                  </a:rPr>
                  <a:t> </a:t>
                </a:r>
              </a:p>
            </p:txBody>
          </p:sp>
        </mc:Fallback>
      </mc:AlternateContent>
    </p:spTree>
    <p:extLst>
      <p:ext uri="{BB962C8B-B14F-4D97-AF65-F5344CB8AC3E}">
        <p14:creationId xmlns:p14="http://schemas.microsoft.com/office/powerpoint/2010/main" val="1254278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600"/>
                <a:ext cx="8711515" cy="4876800"/>
              </a:xfrm>
            </p:spPr>
            <p:txBody>
              <a:bodyPr/>
              <a:lstStyle/>
              <a:p>
                <a:pPr marL="0" indent="0">
                  <a:buNone/>
                </a:pPr>
                <a:r>
                  <a:rPr lang="en-US" dirty="0"/>
                  <a:t>The length of a rectangle is </a:t>
                </a:r>
                <a14:m>
                  <m:oMath xmlns:m="http://schemas.openxmlformats.org/officeDocument/2006/math">
                    <m:r>
                      <a:rPr lang="en-US" i="1">
                        <a:latin typeface="Cambria Math" panose="02040503050406030204" pitchFamily="18" charset="0"/>
                      </a:rPr>
                      <m:t>5</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m:t>
                    </m:r>
                  </m:oMath>
                </a14:m>
                <a:r>
                  <a:rPr lang="en-US" dirty="0"/>
                  <a:t> more than twice a number.  The width is </a:t>
                </a:r>
                <a14:m>
                  <m:oMath xmlns:m="http://schemas.openxmlformats.org/officeDocument/2006/math">
                    <m:r>
                      <a:rPr lang="en-US" i="1">
                        <a:latin typeface="Cambria Math" panose="02040503050406030204" pitchFamily="18" charset="0"/>
                      </a:rPr>
                      <m:t>4</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m:t>
                    </m:r>
                  </m:oMath>
                </a14:m>
                <a:r>
                  <a:rPr lang="en-US" dirty="0"/>
                  <a:t> less than the same number.  If the area of the rectangle is </a:t>
                </a:r>
                <a14:m>
                  <m:oMath xmlns:m="http://schemas.openxmlformats.org/officeDocument/2006/math">
                    <m:r>
                      <a:rPr lang="en-US" i="1">
                        <a:latin typeface="Cambria Math" panose="02040503050406030204" pitchFamily="18" charset="0"/>
                      </a:rPr>
                      <m:t>15</m:t>
                    </m:r>
                    <m:r>
                      <a:rPr lang="en-US">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in</m:t>
                        </m:r>
                      </m:e>
                      <m:sup>
                        <m:r>
                          <a:rPr lang="en-US" baseline="30000">
                            <a:latin typeface="Cambria Math" panose="02040503050406030204" pitchFamily="18" charset="0"/>
                          </a:rPr>
                          <m:t>2</m:t>
                        </m:r>
                      </m:sup>
                    </m:sSup>
                  </m:oMath>
                </a14:m>
                <a:r>
                  <a:rPr lang="en-US" dirty="0"/>
                  <a:t>, find the unknown number.</a:t>
                </a:r>
              </a:p>
              <a:p>
                <a:endParaRPr lang="en-US" dirty="0"/>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600"/>
                <a:ext cx="8711515" cy="4876800"/>
              </a:xfrm>
              <a:blipFill>
                <a:blip r:embed="rId2"/>
                <a:stretch>
                  <a:fillRect l="-1020" t="-1039" r="-1458"/>
                </a:stretch>
              </a:blipFill>
            </p:spPr>
            <p:txBody>
              <a:bodyPr/>
              <a:lstStyle/>
              <a:p>
                <a:r>
                  <a:rPr lang="en-US">
                    <a:noFill/>
                  </a:rPr>
                  <a:t> </a:t>
                </a:r>
              </a:p>
            </p:txBody>
          </p:sp>
        </mc:Fallback>
      </mc:AlternateContent>
    </p:spTree>
    <p:extLst>
      <p:ext uri="{BB962C8B-B14F-4D97-AF65-F5344CB8AC3E}">
        <p14:creationId xmlns:p14="http://schemas.microsoft.com/office/powerpoint/2010/main" val="2516304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B049-5CB2-7E40-86CF-960DA1F41CDF}"/>
              </a:ext>
            </a:extLst>
          </p:cNvPr>
          <p:cNvSpPr>
            <a:spLocks noGrp="1"/>
          </p:cNvSpPr>
          <p:nvPr>
            <p:ph type="title"/>
          </p:nvPr>
        </p:nvSpPr>
        <p:spPr>
          <a:xfrm>
            <a:off x="86496" y="150339"/>
            <a:ext cx="8921580" cy="990600"/>
          </a:xfrm>
        </p:spPr>
        <p:txBody>
          <a:bodyPr/>
          <a:lstStyle/>
          <a:p>
            <a:r>
              <a:rPr lang="en-US" dirty="0"/>
              <a:t>Example2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07F9D-CECA-8E40-B2B6-12978AAA5282}"/>
                  </a:ext>
                </a:extLst>
              </p:cNvPr>
              <p:cNvSpPr>
                <a:spLocks noGrp="1"/>
              </p:cNvSpPr>
              <p:nvPr>
                <p:ph idx="1"/>
              </p:nvPr>
            </p:nvSpPr>
            <p:spPr>
              <a:xfrm>
                <a:off x="86496" y="1019429"/>
                <a:ext cx="8921580" cy="5492582"/>
              </a:xfrm>
            </p:spPr>
            <p:txBody>
              <a:bodyPr>
                <a:normAutofit/>
              </a:bodyPr>
              <a:lstStyle/>
              <a:p>
                <a:pPr marL="0" indent="0">
                  <a:buNone/>
                </a:pPr>
                <a:r>
                  <a:rPr lang="en-US" dirty="0"/>
                  <a:t>A picture has a height and width of a ratio 4 : 3.  It is to be enlarged so that the ratio of height to width remains the same, but the area is </a:t>
                </a:r>
                <a14:m>
                  <m:oMath xmlns:m="http://schemas.openxmlformats.org/officeDocument/2006/math">
                    <m:r>
                      <a:rPr lang="en-US" i="1">
                        <a:latin typeface="Cambria Math" panose="02040503050406030204" pitchFamily="18" charset="0"/>
                      </a:rPr>
                      <m:t>192</m:t>
                    </m:r>
                    <m:r>
                      <a:rPr lang="en-US">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in</m:t>
                        </m:r>
                      </m:e>
                      <m:sup>
                        <m:r>
                          <a:rPr lang="en-US">
                            <a:latin typeface="Cambria Math" panose="02040503050406030204" pitchFamily="18" charset="0"/>
                          </a:rPr>
                          <m:t>2</m:t>
                        </m:r>
                      </m:sup>
                    </m:sSup>
                  </m:oMath>
                </a14:m>
                <a:r>
                  <a:rPr lang="en-US" dirty="0"/>
                  <a:t>.  What are the dimensions of the enlargement?</a:t>
                </a:r>
              </a:p>
              <a:p>
                <a:pPr marL="0" indent="0">
                  <a:buNone/>
                </a:pPr>
                <a:br>
                  <a:rPr lang="en-US" sz="1800" dirty="0"/>
                </a:br>
                <a:endParaRPr lang="en-US" sz="1800" dirty="0"/>
              </a:p>
              <a:p>
                <a:pPr marL="0" indent="0">
                  <a:buNone/>
                </a:pPr>
                <a:endParaRPr lang="en-US" sz="1800" dirty="0"/>
              </a:p>
              <a:p>
                <a:pPr marL="342900" indent="-342900">
                  <a:buAutoNum type="alphaLcParenR"/>
                </a:pPr>
                <a:endParaRPr lang="en-US" sz="1800" dirty="0"/>
              </a:p>
              <a:p>
                <a:pPr marL="0" indent="0">
                  <a:buNone/>
                </a:pPr>
                <a:endParaRPr lang="en-US" sz="2200" dirty="0"/>
              </a:p>
            </p:txBody>
          </p:sp>
        </mc:Choice>
        <mc:Fallback xmlns="">
          <p:sp>
            <p:nvSpPr>
              <p:cNvPr id="3" name="Content Placeholder 2">
                <a:extLst>
                  <a:ext uri="{FF2B5EF4-FFF2-40B4-BE49-F238E27FC236}">
                    <a16:creationId xmlns:a16="http://schemas.microsoft.com/office/drawing/2014/main" id="{99507F9D-CECA-8E40-B2B6-12978AAA5282}"/>
                  </a:ext>
                </a:extLst>
              </p:cNvPr>
              <p:cNvSpPr>
                <a:spLocks noGrp="1" noRot="1" noChangeAspect="1" noMove="1" noResize="1" noEditPoints="1" noAdjustHandles="1" noChangeArrowheads="1" noChangeShapeType="1" noTextEdit="1"/>
              </p:cNvSpPr>
              <p:nvPr>
                <p:ph idx="1"/>
              </p:nvPr>
            </p:nvSpPr>
            <p:spPr>
              <a:xfrm>
                <a:off x="86496" y="1019429"/>
                <a:ext cx="8921580" cy="5492582"/>
              </a:xfrm>
              <a:blipFill>
                <a:blip r:embed="rId2"/>
                <a:stretch>
                  <a:fillRect l="-853" t="-691"/>
                </a:stretch>
              </a:blipFill>
            </p:spPr>
            <p:txBody>
              <a:bodyPr/>
              <a:lstStyle/>
              <a:p>
                <a:r>
                  <a:rPr lang="en-US">
                    <a:noFill/>
                  </a:rPr>
                  <a:t> </a:t>
                </a:r>
              </a:p>
            </p:txBody>
          </p:sp>
        </mc:Fallback>
      </mc:AlternateContent>
    </p:spTree>
    <p:extLst>
      <p:ext uri="{BB962C8B-B14F-4D97-AF65-F5344CB8AC3E}">
        <p14:creationId xmlns:p14="http://schemas.microsoft.com/office/powerpoint/2010/main" val="3478993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strike="sngStrike" dirty="0"/>
              <a:t>Exit ticket 5-6</a:t>
            </a:r>
          </a:p>
          <a:p>
            <a:r>
              <a:rPr lang="en-US" dirty="0"/>
              <a:t>Classwork7 #1-5</a:t>
            </a:r>
          </a:p>
          <a:p>
            <a:r>
              <a:rPr lang="en-US" dirty="0"/>
              <a:t>Summary/reflection questions</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Finish classwork5-6</a:t>
            </a:r>
          </a:p>
          <a:p>
            <a:r>
              <a:rPr lang="en-US" dirty="0"/>
              <a:t>Classwork7 #6-7</a:t>
            </a:r>
          </a:p>
          <a:p>
            <a:r>
              <a:rPr lang="en-US" dirty="0"/>
              <a:t>Linear equation practice</a:t>
            </a:r>
          </a:p>
          <a:p>
            <a:r>
              <a:rPr lang="en-US" dirty="0"/>
              <a:t>Exponents review</a:t>
            </a:r>
          </a:p>
          <a:p>
            <a:r>
              <a:rPr lang="en-US" dirty="0"/>
              <a:t>Slope practice</a:t>
            </a:r>
          </a:p>
          <a:p>
            <a:r>
              <a:rPr lang="en-US" dirty="0"/>
              <a:t>Vocabulary section</a:t>
            </a:r>
          </a:p>
        </p:txBody>
      </p:sp>
    </p:spTree>
    <p:extLst>
      <p:ext uri="{BB962C8B-B14F-4D97-AF65-F5344CB8AC3E}">
        <p14:creationId xmlns:p14="http://schemas.microsoft.com/office/powerpoint/2010/main" val="3080249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8</a:t>
            </a:r>
          </a:p>
        </p:txBody>
      </p:sp>
      <p:sp>
        <p:nvSpPr>
          <p:cNvPr id="3" name="Subtitle 2"/>
          <p:cNvSpPr>
            <a:spLocks noGrp="1"/>
          </p:cNvSpPr>
          <p:nvPr>
            <p:ph type="subTitle" idx="1"/>
          </p:nvPr>
        </p:nvSpPr>
        <p:spPr/>
        <p:txBody>
          <a:bodyPr/>
          <a:lstStyle/>
          <a:p>
            <a:r>
              <a:rPr lang="en-US" dirty="0"/>
              <a:t>Lengthy notes, example, classwork</a:t>
            </a:r>
          </a:p>
        </p:txBody>
      </p:sp>
    </p:spTree>
    <p:extLst>
      <p:ext uri="{BB962C8B-B14F-4D97-AF65-F5344CB8AC3E}">
        <p14:creationId xmlns:p14="http://schemas.microsoft.com/office/powerpoint/2010/main" val="2330536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EEDB-C35D-864B-AA3E-2F2D469C6AFC}"/>
              </a:ext>
            </a:extLst>
          </p:cNvPr>
          <p:cNvSpPr>
            <a:spLocks noGrp="1"/>
          </p:cNvSpPr>
          <p:nvPr>
            <p:ph type="title"/>
          </p:nvPr>
        </p:nvSpPr>
        <p:spPr>
          <a:xfrm>
            <a:off x="172992" y="150339"/>
            <a:ext cx="8736229"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A8E8DD-FF59-CF45-B163-425BE9B4077B}"/>
                  </a:ext>
                </a:extLst>
              </p:cNvPr>
              <p:cNvSpPr>
                <a:spLocks noGrp="1"/>
              </p:cNvSpPr>
              <p:nvPr>
                <p:ph idx="1"/>
              </p:nvPr>
            </p:nvSpPr>
            <p:spPr>
              <a:xfrm>
                <a:off x="172992" y="1217139"/>
                <a:ext cx="8736229" cy="4876800"/>
              </a:xfrm>
            </p:spPr>
            <p:txBody>
              <a:bodyPr/>
              <a:lstStyle/>
              <a:p>
                <a:pPr marL="457200" indent="-457200">
                  <a:buAutoNum type="arabicParenR"/>
                </a:pPr>
                <a:r>
                  <a:rPr lang="en-US" dirty="0"/>
                  <a:t>What is the special name for the graph of a quadratic function?</a:t>
                </a:r>
              </a:p>
              <a:p>
                <a:pPr marL="457200" indent="-457200">
                  <a:buAutoNum type="arabicParenR"/>
                </a:pPr>
                <a:endParaRPr lang="en-US" dirty="0"/>
              </a:p>
              <a:p>
                <a:pPr marL="457200" indent="-457200">
                  <a:buAutoNum type="arabicParenR"/>
                </a:pPr>
                <a:endParaRPr lang="en-US" dirty="0"/>
              </a:p>
              <a:p>
                <a:pPr marL="457200" indent="-457200">
                  <a:buAutoNum type="arabicParenR"/>
                </a:pPr>
                <a:endParaRPr lang="en-US" dirty="0"/>
              </a:p>
              <a:p>
                <a:pPr marL="457200" indent="-457200">
                  <a:buAutoNum type="arabicParenR"/>
                </a:pPr>
                <a:r>
                  <a:rPr lang="en-US" dirty="0"/>
                  <a:t>Solve:</a:t>
                </a:r>
              </a:p>
              <a:p>
                <a:pPr marL="731520" lvl="1" indent="-457200">
                  <a:buAutoNum type="arabicParenR"/>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+5)</m:t>
                        </m:r>
                      </m:e>
                      <m:sup>
                        <m:r>
                          <a:rPr lang="en-US" b="0" i="1" smtClean="0">
                            <a:latin typeface="Cambria Math" panose="02040503050406030204" pitchFamily="18" charset="0"/>
                          </a:rPr>
                          <m:t>2</m:t>
                        </m:r>
                      </m:sup>
                    </m:sSup>
                    <m:r>
                      <a:rPr lang="en-US" b="0" i="1" smtClean="0">
                        <a:latin typeface="Cambria Math" panose="02040503050406030204" pitchFamily="18" charset="0"/>
                      </a:rPr>
                      <m:t>=5</m:t>
                    </m:r>
                  </m:oMath>
                </a14:m>
                <a:r>
                  <a:rPr lang="en-US" dirty="0"/>
                  <a:t>				2) </a:t>
                </a: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−1)</m:t>
                        </m:r>
                      </m:e>
                      <m:sup>
                        <m:r>
                          <a:rPr lang="en-US" b="0" i="1" smtClean="0">
                            <a:latin typeface="Cambria Math" panose="02040503050406030204" pitchFamily="18" charset="0"/>
                          </a:rPr>
                          <m:t>2</m:t>
                        </m:r>
                      </m:sup>
                    </m:sSup>
                    <m:r>
                      <a:rPr lang="en-US" b="0" i="1" smtClean="0">
                        <a:latin typeface="Cambria Math" panose="02040503050406030204" pitchFamily="18" charset="0"/>
                      </a:rPr>
                      <m:t>+6=13</m:t>
                    </m:r>
                  </m:oMath>
                </a14:m>
                <a:endParaRPr lang="en-US" dirty="0"/>
              </a:p>
            </p:txBody>
          </p:sp>
        </mc:Choice>
        <mc:Fallback xmlns="">
          <p:sp>
            <p:nvSpPr>
              <p:cNvPr id="3" name="Content Placeholder 2">
                <a:extLst>
                  <a:ext uri="{FF2B5EF4-FFF2-40B4-BE49-F238E27FC236}">
                    <a16:creationId xmlns:a16="http://schemas.microsoft.com/office/drawing/2014/main" id="{38A8E8DD-FF59-CF45-B163-425BE9B4077B}"/>
                  </a:ext>
                </a:extLst>
              </p:cNvPr>
              <p:cNvSpPr>
                <a:spLocks noGrp="1" noRot="1" noChangeAspect="1" noMove="1" noResize="1" noEditPoints="1" noAdjustHandles="1" noChangeArrowheads="1" noChangeShapeType="1" noTextEdit="1"/>
              </p:cNvSpPr>
              <p:nvPr>
                <p:ph idx="1"/>
              </p:nvPr>
            </p:nvSpPr>
            <p:spPr>
              <a:xfrm>
                <a:off x="172992" y="1217139"/>
                <a:ext cx="8736229" cy="4876800"/>
              </a:xfrm>
              <a:blipFill>
                <a:blip r:embed="rId2"/>
                <a:stretch>
                  <a:fillRect l="-581" t="-1042"/>
                </a:stretch>
              </a:blipFill>
            </p:spPr>
            <p:txBody>
              <a:bodyPr/>
              <a:lstStyle/>
              <a:p>
                <a:r>
                  <a:rPr lang="en-US">
                    <a:noFill/>
                  </a:rPr>
                  <a:t> </a:t>
                </a:r>
              </a:p>
            </p:txBody>
          </p:sp>
        </mc:Fallback>
      </mc:AlternateContent>
    </p:spTree>
    <p:extLst>
      <p:ext uri="{BB962C8B-B14F-4D97-AF65-F5344CB8AC3E}">
        <p14:creationId xmlns:p14="http://schemas.microsoft.com/office/powerpoint/2010/main" val="3607254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5" y="150339"/>
            <a:ext cx="7883613" cy="990600"/>
          </a:xfrm>
        </p:spPr>
        <p:txBody>
          <a:bodyPr>
            <a:normAutofit/>
          </a:bodyPr>
          <a:lstStyle/>
          <a:p>
            <a:r>
              <a:rPr lang="en-US" dirty="0"/>
              <a:t>Notes – parts of a quadratic graph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743834"/>
              </a:xfrm>
            </p:spPr>
            <p:txBody>
              <a:bodyPr>
                <a:normAutofit/>
              </a:bodyPr>
              <a:lstStyle/>
              <a:p>
                <a:pPr marL="0" indent="0">
                  <a:buNone/>
                </a:pPr>
                <a:r>
                  <a:rPr lang="en-US" cap="small" dirty="0"/>
                  <a:t>A </a:t>
                </a:r>
                <a:r>
                  <a:rPr lang="en-US" dirty="0"/>
                  <a:t>quadratic function is a polynomial of degree 2. </a:t>
                </a:r>
              </a:p>
              <a:p>
                <a:pPr marL="0" indent="0">
                  <a:buNone/>
                </a:pPr>
                <a:r>
                  <a:rPr lang="en-US" u="sng" dirty="0"/>
                  <a:t>Standard form</a:t>
                </a: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𝑏𝑥</m:t>
                    </m:r>
                    <m:r>
                      <a:rPr lang="en-US" i="1">
                        <a:latin typeface="Cambria Math" panose="02040503050406030204" pitchFamily="18" charset="0"/>
                      </a:rPr>
                      <m:t>+</m:t>
                    </m:r>
                    <m:r>
                      <a:rPr lang="en-US" i="1">
                        <a:latin typeface="Cambria Math" panose="02040503050406030204" pitchFamily="18" charset="0"/>
                      </a:rPr>
                      <m:t>𝑐</m:t>
                    </m:r>
                  </m:oMath>
                </a14:m>
                <a:r>
                  <a:rPr lang="en-US" dirty="0"/>
                  <a:t>.</a:t>
                </a:r>
              </a:p>
              <a:p>
                <a:pPr marL="0" indent="0">
                  <a:buNone/>
                </a:pPr>
                <a:endParaRPr lang="en-US" b="1" cap="small" dirty="0"/>
              </a:p>
              <a:p>
                <a:pPr marL="0" indent="0">
                  <a:buNone/>
                </a:pPr>
                <a:r>
                  <a:rPr lang="en-US" u="sng" dirty="0"/>
                  <a:t>Factored form</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marL="0" indent="0">
                  <a:buNone/>
                </a:pPr>
                <a:br>
                  <a:rPr lang="en-US" dirty="0"/>
                </a:br>
                <a:r>
                  <a:rPr lang="en-US" u="sng" dirty="0"/>
                  <a:t>Vertex Form</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pPr marL="0" indent="0">
                  <a:buNone/>
                </a:pPr>
                <a:br>
                  <a:rPr lang="en-US" b="1" cap="small" dirty="0"/>
                </a:br>
                <a:r>
                  <a:rPr lang="en-US" dirty="0"/>
                  <a:t>Quadratic functions create a symmetrical curve with either a highest (maximum) or lowest (minimum) point called the </a:t>
                </a:r>
                <a:r>
                  <a:rPr lang="en-US" u="sng" dirty="0"/>
                  <a:t>vertex</a:t>
                </a:r>
                <a:r>
                  <a:rPr lang="en-US" dirty="0"/>
                  <a:t>.</a:t>
                </a:r>
              </a:p>
              <a:p>
                <a:pPr marL="0" indent="0">
                  <a:buNone/>
                </a:pPr>
                <a:endParaRPr lang="en-US" dirty="0"/>
              </a:p>
              <a:p>
                <a:pPr marL="0" indent="0">
                  <a:buNone/>
                </a:pPr>
                <a:r>
                  <a:rPr lang="en-US" dirty="0"/>
                  <a:t>The </a:t>
                </a:r>
                <a:r>
                  <a:rPr lang="en-US" u="sng" dirty="0"/>
                  <a:t>x-intercepts</a:t>
                </a:r>
                <a:r>
                  <a:rPr lang="en-US" dirty="0"/>
                  <a:t> of quadratic functions are also called </a:t>
                </a:r>
                <a:r>
                  <a:rPr lang="en-US" u="sng" dirty="0"/>
                  <a:t>zeroes</a:t>
                </a:r>
                <a:r>
                  <a:rPr lang="en-US" dirty="0"/>
                  <a:t> and </a:t>
                </a:r>
                <a:r>
                  <a:rPr lang="en-US" u="sng" dirty="0"/>
                  <a:t>solutions</a:t>
                </a:r>
                <a:r>
                  <a:rPr lang="en-US" dirty="0"/>
                  <a:t> and </a:t>
                </a:r>
                <a:r>
                  <a:rPr lang="en-US" u="sng" dirty="0"/>
                  <a:t>roots</a:t>
                </a:r>
                <a:r>
                  <a:rPr lang="en-US" dirty="0"/>
                  <a:t>.</a:t>
                </a:r>
                <a:br>
                  <a:rPr lang="en-US" dirty="0"/>
                </a:br>
                <a:endParaRPr lang="en-US" i="1" dirty="0"/>
              </a:p>
            </p:txBody>
          </p:sp>
        </mc:Choice>
        <mc:Fallback xmlns="">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743834"/>
              </a:xfrm>
              <a:blipFill>
                <a:blip r:embed="rId2"/>
                <a:stretch>
                  <a:fillRect l="-1010" t="-662" r="-433"/>
                </a:stretch>
              </a:blipFill>
            </p:spPr>
            <p:txBody>
              <a:bodyPr/>
              <a:lstStyle/>
              <a:p>
                <a:r>
                  <a:rPr lang="en-US">
                    <a:noFill/>
                  </a:rPr>
                  <a:t> </a:t>
                </a:r>
              </a:p>
            </p:txBody>
          </p:sp>
        </mc:Fallback>
      </mc:AlternateContent>
    </p:spTree>
    <p:extLst>
      <p:ext uri="{BB962C8B-B14F-4D97-AF65-F5344CB8AC3E}">
        <p14:creationId xmlns:p14="http://schemas.microsoft.com/office/powerpoint/2010/main" val="399274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5" y="150339"/>
            <a:ext cx="7883613" cy="990600"/>
          </a:xfrm>
        </p:spPr>
        <p:txBody>
          <a:bodyPr>
            <a:normAutofit/>
          </a:bodyPr>
          <a:lstStyle/>
          <a:p>
            <a:r>
              <a:rPr lang="en-US" dirty="0"/>
              <a:t>Notes – parts of a quadratic graph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743834"/>
              </a:xfrm>
            </p:spPr>
            <p:txBody>
              <a:bodyPr>
                <a:normAutofit/>
              </a:bodyPr>
              <a:lstStyle/>
              <a:p>
                <a:pPr marL="0" indent="0">
                  <a:buNone/>
                </a:pPr>
                <a:r>
                  <a:rPr lang="en-US" u="sng" cap="small" dirty="0"/>
                  <a:t>Axis of symmetry</a:t>
                </a:r>
                <a:r>
                  <a:rPr lang="en-US" cap="small" dirty="0"/>
                  <a:t>:</a:t>
                </a:r>
                <a:r>
                  <a:rPr lang="en-US" dirty="0"/>
                  <a:t>  Given a quadratic function in standard form, the vertical line given by the graph of the equation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𝑎</m:t>
                        </m:r>
                      </m:den>
                    </m:f>
                  </m:oMath>
                </a14:m>
                <a:r>
                  <a:rPr lang="en-US" dirty="0"/>
                  <a:t> is called the </a:t>
                </a:r>
                <a:r>
                  <a:rPr lang="en-US" i="1" dirty="0"/>
                  <a:t>axis of symmetry </a:t>
                </a:r>
                <a:r>
                  <a:rPr lang="en-US" dirty="0"/>
                  <a:t>of the graph.</a:t>
                </a:r>
                <a:br>
                  <a:rPr lang="en-US" dirty="0"/>
                </a:br>
                <a:r>
                  <a:rPr lang="en-US" i="1" dirty="0"/>
                  <a:t>(i.e. the vertical line through the vertex is a line of symmetry)</a:t>
                </a:r>
                <a:br>
                  <a:rPr lang="en-US" i="1" dirty="0"/>
                </a:br>
                <a:endParaRPr lang="en-US" i="1" dirty="0"/>
              </a:p>
              <a:p>
                <a:pPr marL="0" indent="0">
                  <a:buNone/>
                </a:pPr>
                <a:r>
                  <a:rPr lang="en-US" u="sng" cap="small" dirty="0"/>
                  <a:t>Vertex</a:t>
                </a:r>
                <a:r>
                  <a:rPr lang="en-US" dirty="0"/>
                  <a:t>:  The point where the graph of a quadratic function and its axis of symmetry intersect is called the </a:t>
                </a:r>
                <a:r>
                  <a:rPr lang="en-US" i="1" dirty="0"/>
                  <a:t>vertex</a:t>
                </a:r>
                <a:r>
                  <a:rPr lang="en-US" dirty="0"/>
                  <a:t>. </a:t>
                </a:r>
                <a:br>
                  <a:rPr lang="en-US" dirty="0"/>
                </a:br>
                <a:r>
                  <a:rPr lang="en-US" dirty="0"/>
                  <a:t>The </a:t>
                </a:r>
                <a14:m>
                  <m:oMath xmlns:m="http://schemas.openxmlformats.org/officeDocument/2006/math">
                    <m:r>
                      <a:rPr lang="en-US" i="1">
                        <a:latin typeface="Cambria Math" panose="02040503050406030204" pitchFamily="18" charset="0"/>
                      </a:rPr>
                      <m:t>𝑥</m:t>
                    </m:r>
                  </m:oMath>
                </a14:m>
                <a:r>
                  <a:rPr lang="en-US" dirty="0"/>
                  <a:t>-coordinate of the vertex is the average of the </a:t>
                </a:r>
                <a14:m>
                  <m:oMath xmlns:m="http://schemas.openxmlformats.org/officeDocument/2006/math">
                    <m:r>
                      <a:rPr lang="en-US" i="1">
                        <a:latin typeface="Cambria Math" panose="02040503050406030204" pitchFamily="18" charset="0"/>
                      </a:rPr>
                      <m:t>𝑥</m:t>
                    </m:r>
                  </m:oMath>
                </a14:m>
                <a:r>
                  <a:rPr lang="en-US" dirty="0"/>
                  <a:t>-coordinates of the zeros (or any two symmetric points) on the graph. </a:t>
                </a:r>
                <a:br>
                  <a:rPr lang="en-US" dirty="0"/>
                </a:br>
                <a:endParaRPr lang="en-US" dirty="0"/>
              </a:p>
              <a:p>
                <a:pPr marL="0" indent="0">
                  <a:buNone/>
                </a:pPr>
                <a:r>
                  <a:rPr lang="en-US" u="sng" cap="small" dirty="0"/>
                  <a:t>End behavior </a:t>
                </a:r>
                <a:r>
                  <a:rPr lang="en-US" cap="small" dirty="0"/>
                  <a:t>of a graph</a:t>
                </a:r>
                <a:r>
                  <a:rPr lang="en-US" dirty="0"/>
                  <a:t>:  A quadratic function is said to </a:t>
                </a:r>
                <a:r>
                  <a:rPr lang="en-US" i="1" dirty="0"/>
                  <a:t>open up</a:t>
                </a:r>
                <a:r>
                  <a:rPr lang="en-US" dirty="0"/>
                  <a:t> if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&gt;0</m:t>
                    </m:r>
                  </m:oMath>
                </a14:m>
                <a:r>
                  <a:rPr lang="en-US" dirty="0"/>
                  <a:t> and </a:t>
                </a:r>
                <a:r>
                  <a:rPr lang="en-US" i="1" dirty="0"/>
                  <a:t>open down</a:t>
                </a:r>
                <a:r>
                  <a:rPr lang="en-US" dirty="0"/>
                  <a:t> if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&lt;0</m:t>
                    </m:r>
                  </m:oMath>
                </a14:m>
                <a:r>
                  <a:rPr lang="en-US" dirty="0"/>
                  <a:t>.  </a:t>
                </a:r>
                <a:endParaRPr lang="en-US" i="1" dirty="0"/>
              </a:p>
            </p:txBody>
          </p:sp>
        </mc:Choice>
        <mc:Fallback xmlns="">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743834"/>
              </a:xfrm>
              <a:blipFill>
                <a:blip r:embed="rId2"/>
                <a:stretch>
                  <a:fillRect l="-1010" t="-662" r="-722"/>
                </a:stretch>
              </a:blipFill>
            </p:spPr>
            <p:txBody>
              <a:bodyPr/>
              <a:lstStyle/>
              <a:p>
                <a:r>
                  <a:rPr lang="en-US">
                    <a:noFill/>
                  </a:rPr>
                  <a:t> </a:t>
                </a:r>
              </a:p>
            </p:txBody>
          </p:sp>
        </mc:Fallback>
      </mc:AlternateContent>
    </p:spTree>
    <p:extLst>
      <p:ext uri="{BB962C8B-B14F-4D97-AF65-F5344CB8AC3E}">
        <p14:creationId xmlns:p14="http://schemas.microsoft.com/office/powerpoint/2010/main" val="323590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 pt.1</a:t>
            </a:r>
          </a:p>
        </p:txBody>
      </p:sp>
      <p:sp>
        <p:nvSpPr>
          <p:cNvPr id="3" name="Content Placeholder 2"/>
          <p:cNvSpPr>
            <a:spLocks noGrp="1"/>
          </p:cNvSpPr>
          <p:nvPr>
            <p:ph idx="1"/>
          </p:nvPr>
        </p:nvSpPr>
        <p:spPr>
          <a:xfrm>
            <a:off x="247815" y="884850"/>
            <a:ext cx="8673538" cy="5619203"/>
          </a:xfrm>
        </p:spPr>
        <p:txBody>
          <a:bodyPr>
            <a:normAutofit/>
          </a:bodyPr>
          <a:lstStyle/>
          <a:p>
            <a:r>
              <a:rPr lang="en-US" u="sng" dirty="0"/>
              <a:t>Factoring</a:t>
            </a:r>
            <a:r>
              <a:rPr lang="en-US" dirty="0"/>
              <a:t> and </a:t>
            </a:r>
            <a:r>
              <a:rPr lang="en-US" u="sng" dirty="0"/>
              <a:t>distributing</a:t>
            </a:r>
            <a:r>
              <a:rPr lang="en-US" dirty="0"/>
              <a:t> are opposite processes.</a:t>
            </a:r>
          </a:p>
          <a:p>
            <a:r>
              <a:rPr lang="en-US" dirty="0"/>
              <a:t>The result of the distributive property is </a:t>
            </a:r>
            <a:r>
              <a:rPr lang="en-US" u="sng" dirty="0"/>
              <a:t>expanded form</a:t>
            </a:r>
            <a:r>
              <a:rPr lang="en-US" dirty="0"/>
              <a:t>; the result of factoring is </a:t>
            </a:r>
            <a:r>
              <a:rPr lang="en-US" u="sng" dirty="0"/>
              <a:t>factored form</a:t>
            </a:r>
            <a:r>
              <a:rPr lang="en-US" dirty="0"/>
              <a:t>.</a:t>
            </a:r>
          </a:p>
          <a:p>
            <a:r>
              <a:rPr lang="en-US" dirty="0"/>
              <a:t>Distributing is sometimes called </a:t>
            </a:r>
            <a:r>
              <a:rPr lang="en-US" u="sng" dirty="0"/>
              <a:t>expanding</a:t>
            </a:r>
            <a:r>
              <a:rPr lang="en-US" dirty="0"/>
              <a:t>.</a:t>
            </a:r>
          </a:p>
          <a:p>
            <a:r>
              <a:rPr lang="en-US" dirty="0"/>
              <a:t>By factoring out the GCF, you leave a </a:t>
            </a:r>
            <a:r>
              <a:rPr lang="en-US" u="sng" dirty="0"/>
              <a:t>prime polynomial</a:t>
            </a:r>
            <a:r>
              <a:rPr lang="en-US" dirty="0"/>
              <a:t> that is considered </a:t>
            </a:r>
            <a:r>
              <a:rPr lang="en-US" u="sng" dirty="0"/>
              <a:t>factored completely</a:t>
            </a:r>
            <a:r>
              <a:rPr lang="en-US" dirty="0"/>
              <a:t>.</a:t>
            </a:r>
          </a:p>
        </p:txBody>
      </p:sp>
      <p:pic>
        <p:nvPicPr>
          <p:cNvPr id="4" name="Picture 3">
            <a:extLst>
              <a:ext uri="{FF2B5EF4-FFF2-40B4-BE49-F238E27FC236}">
                <a16:creationId xmlns:a16="http://schemas.microsoft.com/office/drawing/2014/main" id="{52497CC4-913E-DE42-BA46-4E82C5B4762A}"/>
              </a:ext>
            </a:extLst>
          </p:cNvPr>
          <p:cNvPicPr>
            <a:picLocks noChangeAspect="1"/>
          </p:cNvPicPr>
          <p:nvPr/>
        </p:nvPicPr>
        <p:blipFill>
          <a:blip r:embed="rId2"/>
          <a:stretch>
            <a:fillRect/>
          </a:stretch>
        </p:blipFill>
        <p:spPr>
          <a:xfrm>
            <a:off x="12584" y="3661750"/>
            <a:ext cx="9144000" cy="2311400"/>
          </a:xfrm>
          <a:prstGeom prst="rect">
            <a:avLst/>
          </a:prstGeom>
        </p:spPr>
      </p:pic>
    </p:spTree>
    <p:extLst>
      <p:ext uri="{BB962C8B-B14F-4D97-AF65-F5344CB8AC3E}">
        <p14:creationId xmlns:p14="http://schemas.microsoft.com/office/powerpoint/2010/main" val="18273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FFF50-29E5-134A-B91C-329A40E44A8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5989" y="679622"/>
            <a:ext cx="6561438" cy="5103340"/>
          </a:xfrm>
          <a:prstGeom prst="rect">
            <a:avLst/>
          </a:prstGeom>
          <a:solidFill>
            <a:srgbClr val="FFFFFF"/>
          </a:solidFill>
          <a:ln>
            <a:noFill/>
          </a:ln>
          <a:extLst/>
        </p:spPr>
      </p:pic>
      <mc:AlternateContent xmlns:mc="http://schemas.openxmlformats.org/markup-compatibility/2006" xmlns:a14="http://schemas.microsoft.com/office/drawing/2010/main">
        <mc:Choice Requires="a14">
          <p:sp>
            <p:nvSpPr>
              <p:cNvPr id="3" name="Text Box 2">
                <a:extLst>
                  <a:ext uri="{FF2B5EF4-FFF2-40B4-BE49-F238E27FC236}">
                    <a16:creationId xmlns:a16="http://schemas.microsoft.com/office/drawing/2014/main" id="{3A2EB8F0-44D7-0844-91B5-8A355C48605F}"/>
                  </a:ext>
                </a:extLst>
              </p:cNvPr>
              <p:cNvSpPr txBox="1">
                <a:spLocks noChangeArrowheads="1"/>
              </p:cNvSpPr>
              <p:nvPr/>
            </p:nvSpPr>
            <p:spPr bwMode="auto">
              <a:xfrm>
                <a:off x="6406498" y="1075038"/>
                <a:ext cx="2737502" cy="20984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5000"/>
                  </a:lnSpc>
                  <a:spcBef>
                    <a:spcPts val="600"/>
                  </a:spcBef>
                  <a:spcAft>
                    <a:spcPts val="600"/>
                  </a:spcAft>
                </a:pPr>
                <a:r>
                  <a:rPr lang="en-US" sz="2000" dirty="0">
                    <a:solidFill>
                      <a:srgbClr val="231F20"/>
                    </a:solidFill>
                    <a:effectLst/>
                    <a:latin typeface="Calibri" panose="020F0502020204030204" pitchFamily="34" charset="0"/>
                    <a:ea typeface="Myriad Pro"/>
                    <a:cs typeface="Myriad Pro"/>
                  </a:rPr>
                  <a:t>End behavior:  This graph of a quadratic function opens up.  As the values of </a:t>
                </a:r>
                <a14:m>
                  <m:oMath xmlns:m="http://schemas.openxmlformats.org/officeDocument/2006/math">
                    <m:r>
                      <a:rPr lang="en-US" sz="2000" i="1">
                        <a:solidFill>
                          <a:srgbClr val="231F20"/>
                        </a:solidFill>
                        <a:effectLst/>
                        <a:latin typeface="Cambria Math" panose="02040503050406030204" pitchFamily="18" charset="0"/>
                        <a:ea typeface="Myriad Pro"/>
                        <a:cs typeface="Myriad Pro"/>
                      </a:rPr>
                      <m:t>𝑥</m:t>
                    </m:r>
                  </m:oMath>
                </a14:m>
                <a:r>
                  <a:rPr lang="en-US" sz="2000" dirty="0">
                    <a:solidFill>
                      <a:srgbClr val="231F20"/>
                    </a:solidFill>
                    <a:effectLst/>
                    <a:latin typeface="Calibri" panose="020F0502020204030204" pitchFamily="34" charset="0"/>
                    <a:ea typeface="Myriad Pro"/>
                    <a:cs typeface="Myriad Pro"/>
                  </a:rPr>
                  <a:t> approach </a:t>
                </a:r>
                <a14:m>
                  <m:oMath xmlns:m="http://schemas.openxmlformats.org/officeDocument/2006/math">
                    <m:r>
                      <a:rPr lang="en-US" sz="2000" i="1">
                        <a:solidFill>
                          <a:srgbClr val="231F20"/>
                        </a:solidFill>
                        <a:effectLst/>
                        <a:latin typeface="Cambria Math" panose="02040503050406030204" pitchFamily="18" charset="0"/>
                        <a:ea typeface="Myriad Pro"/>
                        <a:cs typeface="Myriad Pro"/>
                      </a:rPr>
                      <m:t>+∞</m:t>
                    </m:r>
                  </m:oMath>
                </a14:m>
                <a:r>
                  <a:rPr lang="en-US" sz="2000" dirty="0">
                    <a:solidFill>
                      <a:srgbClr val="231F20"/>
                    </a:solidFill>
                    <a:effectLst/>
                    <a:latin typeface="Calibri" panose="020F0502020204030204" pitchFamily="34" charset="0"/>
                    <a:ea typeface="Myriad Pro"/>
                    <a:cs typeface="Myriad Pro"/>
                  </a:rPr>
                  <a:t> and </a:t>
                </a:r>
                <a14:m>
                  <m:oMath xmlns:m="http://schemas.openxmlformats.org/officeDocument/2006/math">
                    <m:r>
                      <a:rPr lang="en-US" sz="2000" i="1">
                        <a:solidFill>
                          <a:srgbClr val="231F20"/>
                        </a:solidFill>
                        <a:effectLst/>
                        <a:latin typeface="Cambria Math" panose="02040503050406030204" pitchFamily="18" charset="0"/>
                        <a:ea typeface="Myriad Pro"/>
                        <a:cs typeface="Myriad Pro"/>
                      </a:rPr>
                      <m:t>−∞</m:t>
                    </m:r>
                  </m:oMath>
                </a14:m>
                <a:r>
                  <a:rPr lang="en-US" sz="2000" dirty="0">
                    <a:solidFill>
                      <a:srgbClr val="231F20"/>
                    </a:solidFill>
                    <a:effectLst/>
                    <a:latin typeface="Calibri" panose="020F0502020204030204" pitchFamily="34" charset="0"/>
                    <a:ea typeface="Myriad Pro"/>
                    <a:cs typeface="Myriad Pro"/>
                  </a:rPr>
                  <a:t>, the values of </a:t>
                </a:r>
                <a14:m>
                  <m:oMath xmlns:m="http://schemas.openxmlformats.org/officeDocument/2006/math">
                    <m:r>
                      <a:rPr lang="en-US" sz="2000" i="1">
                        <a:solidFill>
                          <a:srgbClr val="231F20"/>
                        </a:solidFill>
                        <a:effectLst/>
                        <a:latin typeface="Cambria Math" panose="02040503050406030204" pitchFamily="18" charset="0"/>
                        <a:ea typeface="Myriad Pro"/>
                        <a:cs typeface="Myriad Pro"/>
                      </a:rPr>
                      <m:t>𝑦</m:t>
                    </m:r>
                  </m:oMath>
                </a14:m>
                <a:r>
                  <a:rPr lang="en-US" sz="2000" dirty="0">
                    <a:solidFill>
                      <a:srgbClr val="231F20"/>
                    </a:solidFill>
                    <a:effectLst/>
                    <a:latin typeface="Calibri" panose="020F0502020204030204" pitchFamily="34" charset="0"/>
                    <a:ea typeface="Myriad Pro"/>
                    <a:cs typeface="Myriad Pro"/>
                  </a:rPr>
                  <a:t> approach </a:t>
                </a:r>
                <a14:m>
                  <m:oMath xmlns:m="http://schemas.openxmlformats.org/officeDocument/2006/math">
                    <m:r>
                      <a:rPr lang="en-US" sz="2000" i="1">
                        <a:solidFill>
                          <a:srgbClr val="231F20"/>
                        </a:solidFill>
                        <a:effectLst/>
                        <a:latin typeface="Cambria Math" panose="02040503050406030204" pitchFamily="18" charset="0"/>
                        <a:ea typeface="Myriad Pro"/>
                        <a:cs typeface="Myriad Pro"/>
                      </a:rPr>
                      <m:t>+∞</m:t>
                    </m:r>
                  </m:oMath>
                </a14:m>
                <a:r>
                  <a:rPr lang="en-US" sz="2000" dirty="0">
                    <a:solidFill>
                      <a:srgbClr val="231F20"/>
                    </a:solidFill>
                    <a:effectLst/>
                    <a:latin typeface="Calibri" panose="020F0502020204030204" pitchFamily="34" charset="0"/>
                    <a:ea typeface="Myriad Pro"/>
                    <a:cs typeface="Myriad Pro"/>
                  </a:rPr>
                  <a:t>.</a:t>
                </a:r>
              </a:p>
            </p:txBody>
          </p:sp>
        </mc:Choice>
        <mc:Fallback xmlns="">
          <p:sp>
            <p:nvSpPr>
              <p:cNvPr id="3" name="Text Box 2">
                <a:extLst>
                  <a:ext uri="{FF2B5EF4-FFF2-40B4-BE49-F238E27FC236}">
                    <a16:creationId xmlns:a16="http://schemas.microsoft.com/office/drawing/2014/main" id="{3A2EB8F0-44D7-0844-91B5-8A355C48605F}"/>
                  </a:ext>
                </a:extLst>
              </p:cNvPr>
              <p:cNvSpPr txBox="1">
                <a:spLocks noRot="1" noChangeAspect="1" noMove="1" noResize="1" noEditPoints="1" noAdjustHandles="1" noChangeArrowheads="1" noChangeShapeType="1" noTextEdit="1"/>
              </p:cNvSpPr>
              <p:nvPr/>
            </p:nvSpPr>
            <p:spPr bwMode="auto">
              <a:xfrm>
                <a:off x="6406498" y="1075038"/>
                <a:ext cx="2737502" cy="2098442"/>
              </a:xfrm>
              <a:prstGeom prst="rect">
                <a:avLst/>
              </a:prstGeom>
              <a:blipFill>
                <a:blip r:embed="rId3"/>
                <a:stretch>
                  <a:fillRect l="-2315" t="-1205" r="-41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1199520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 – don’t write</a:t>
            </a:r>
          </a:p>
        </p:txBody>
      </p:sp>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lstStyle/>
          <a:p>
            <a:pPr marL="0" lvl="0" indent="0">
              <a:buNone/>
            </a:pPr>
            <a:r>
              <a:rPr lang="en-US" sz="2000" dirty="0"/>
              <a:t>Below are some examples of curves found in architecture around the world.  Some of these might be represented by graphs of quadratic functions.  What are the key features these curves have in common with a graph of a quadratic function? </a:t>
            </a:r>
            <a:br>
              <a:rPr lang="en-US" dirty="0"/>
            </a:br>
            <a:br>
              <a:rPr lang="en-US" dirty="0"/>
            </a:br>
            <a:br>
              <a:rPr lang="en-US" dirty="0"/>
            </a:br>
            <a:br>
              <a:rPr lang="en-US" dirty="0"/>
            </a:br>
            <a:endParaRPr lang="en-US" dirty="0"/>
          </a:p>
          <a:p>
            <a:pPr marL="0" lvl="0" indent="0">
              <a:buNone/>
            </a:pPr>
            <a:endParaRPr lang="en-US" dirty="0"/>
          </a:p>
          <a:p>
            <a:pPr marL="0" lvl="0" indent="0">
              <a:buNone/>
            </a:pPr>
            <a:endParaRPr lang="en-US" dirty="0"/>
          </a:p>
          <a:p>
            <a:pPr marL="0" lvl="0" indent="0">
              <a:buNone/>
            </a:pPr>
            <a:endParaRPr lang="en-US" dirty="0"/>
          </a:p>
          <a:p>
            <a:endParaRPr lang="en-US" sz="2000" dirty="0"/>
          </a:p>
          <a:p>
            <a:endParaRPr lang="en-US" sz="2000" dirty="0"/>
          </a:p>
          <a:p>
            <a:r>
              <a:rPr lang="en-US" sz="2000" dirty="0"/>
              <a:t>Describe the overall shape of a graph of a quadratic function.</a:t>
            </a:r>
          </a:p>
          <a:p>
            <a:r>
              <a:rPr lang="en-US" sz="2000" dirty="0"/>
              <a:t>What is similar or different about the overall shape of the above curves? </a:t>
            </a:r>
          </a:p>
          <a:p>
            <a:pPr marL="0" indent="0">
              <a:buNone/>
            </a:pPr>
            <a:endParaRPr lang="en-US" dirty="0"/>
          </a:p>
          <a:p>
            <a:endParaRPr lang="en-US" dirty="0"/>
          </a:p>
        </p:txBody>
      </p:sp>
      <p:pic>
        <p:nvPicPr>
          <p:cNvPr id="3" name="Picture 2">
            <a:extLst>
              <a:ext uri="{FF2B5EF4-FFF2-40B4-BE49-F238E27FC236}">
                <a16:creationId xmlns:a16="http://schemas.microsoft.com/office/drawing/2014/main" id="{5B711967-F766-8540-88A0-7607835A5302}"/>
              </a:ext>
            </a:extLst>
          </p:cNvPr>
          <p:cNvPicPr>
            <a:picLocks noChangeAspect="1"/>
          </p:cNvPicPr>
          <p:nvPr/>
        </p:nvPicPr>
        <p:blipFill>
          <a:blip r:embed="rId2"/>
          <a:stretch>
            <a:fillRect/>
          </a:stretch>
        </p:blipFill>
        <p:spPr>
          <a:xfrm>
            <a:off x="2693773" y="1981199"/>
            <a:ext cx="4831492" cy="3673186"/>
          </a:xfrm>
          <a:prstGeom prst="rect">
            <a:avLst/>
          </a:prstGeom>
        </p:spPr>
      </p:pic>
    </p:spTree>
    <p:extLst>
      <p:ext uri="{BB962C8B-B14F-4D97-AF65-F5344CB8AC3E}">
        <p14:creationId xmlns:p14="http://schemas.microsoft.com/office/powerpoint/2010/main" val="2665013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Classwork8 #1-4</a:t>
            </a:r>
          </a:p>
          <a:p>
            <a:r>
              <a:rPr lang="en-US" dirty="0"/>
              <a:t>Summary/reflection questions</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Linear equation practice</a:t>
            </a:r>
          </a:p>
          <a:p>
            <a:r>
              <a:rPr lang="en-US" dirty="0"/>
              <a:t>Exponents review</a:t>
            </a:r>
          </a:p>
          <a:p>
            <a:r>
              <a:rPr lang="en-US" dirty="0"/>
              <a:t>Slope practice</a:t>
            </a:r>
          </a:p>
          <a:p>
            <a:r>
              <a:rPr lang="en-US" dirty="0"/>
              <a:t>Vocabulary section</a:t>
            </a:r>
          </a:p>
          <a:p>
            <a:r>
              <a:rPr lang="en-US" dirty="0"/>
              <a:t>Notes sheet</a:t>
            </a:r>
          </a:p>
          <a:p>
            <a:r>
              <a:rPr lang="en-US" dirty="0"/>
              <a:t>Folder organize</a:t>
            </a:r>
          </a:p>
          <a:p>
            <a:r>
              <a:rPr lang="en-US" dirty="0"/>
              <a:t>Complete all </a:t>
            </a:r>
            <a:r>
              <a:rPr lang="en-US" dirty="0" err="1"/>
              <a:t>cw</a:t>
            </a:r>
            <a:r>
              <a:rPr lang="en-US" dirty="0"/>
              <a:t>/</a:t>
            </a:r>
            <a:r>
              <a:rPr lang="en-US" dirty="0" err="1"/>
              <a:t>hw</a:t>
            </a:r>
            <a:r>
              <a:rPr lang="en-US" dirty="0"/>
              <a:t> 1-8</a:t>
            </a:r>
          </a:p>
          <a:p>
            <a:pPr marL="0" indent="0">
              <a:buNone/>
            </a:pPr>
            <a:endParaRPr lang="en-US" dirty="0"/>
          </a:p>
        </p:txBody>
      </p:sp>
    </p:spTree>
    <p:extLst>
      <p:ext uri="{BB962C8B-B14F-4D97-AF65-F5344CB8AC3E}">
        <p14:creationId xmlns:p14="http://schemas.microsoft.com/office/powerpoint/2010/main" val="2990786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9</a:t>
            </a:r>
          </a:p>
        </p:txBody>
      </p:sp>
      <p:sp>
        <p:nvSpPr>
          <p:cNvPr id="3" name="Subtitle 2"/>
          <p:cNvSpPr>
            <a:spLocks noGrp="1"/>
          </p:cNvSpPr>
          <p:nvPr>
            <p:ph type="subTitle" idx="1"/>
          </p:nvPr>
        </p:nvSpPr>
        <p:spPr/>
        <p:txBody>
          <a:bodyPr/>
          <a:lstStyle/>
          <a:p>
            <a:r>
              <a:rPr lang="en-US" dirty="0"/>
              <a:t>Warm up, notes, examples(3), classwork</a:t>
            </a:r>
          </a:p>
        </p:txBody>
      </p:sp>
    </p:spTree>
    <p:extLst>
      <p:ext uri="{BB962C8B-B14F-4D97-AF65-F5344CB8AC3E}">
        <p14:creationId xmlns:p14="http://schemas.microsoft.com/office/powerpoint/2010/main" val="4061692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EF27-CE28-744F-ABD6-75DE56CA51A6}"/>
              </a:ext>
            </a:extLst>
          </p:cNvPr>
          <p:cNvSpPr>
            <a:spLocks noGrp="1"/>
          </p:cNvSpPr>
          <p:nvPr>
            <p:ph type="title"/>
          </p:nvPr>
        </p:nvSpPr>
        <p:spPr>
          <a:xfrm>
            <a:off x="148281" y="127687"/>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EEF37F-5363-DE48-B16F-C9A4E02399FD}"/>
                  </a:ext>
                </a:extLst>
              </p:cNvPr>
              <p:cNvSpPr>
                <a:spLocks noGrp="1"/>
              </p:cNvSpPr>
              <p:nvPr>
                <p:ph idx="1"/>
              </p:nvPr>
            </p:nvSpPr>
            <p:spPr>
              <a:xfrm>
                <a:off x="308919" y="939114"/>
                <a:ext cx="8526162" cy="5055973"/>
              </a:xfrm>
            </p:spPr>
            <p:txBody>
              <a:bodyPr/>
              <a:lstStyle/>
              <a:p>
                <a:pPr marL="0" indent="0">
                  <a:buNone/>
                </a:pPr>
                <a:r>
                  <a:rPr lang="en-US" dirty="0"/>
                  <a:t>Solve the following equation:</a:t>
                </a:r>
              </a:p>
              <a:p>
                <a:pPr marL="0" indent="0" algn="ctr">
                  <a:buNone/>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40=0</m:t>
                    </m:r>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8EEF37F-5363-DE48-B16F-C9A4E02399FD}"/>
                  </a:ext>
                </a:extLst>
              </p:cNvPr>
              <p:cNvSpPr>
                <a:spLocks noGrp="1" noRot="1" noChangeAspect="1" noMove="1" noResize="1" noEditPoints="1" noAdjustHandles="1" noChangeArrowheads="1" noChangeShapeType="1" noTextEdit="1"/>
              </p:cNvSpPr>
              <p:nvPr>
                <p:ph idx="1"/>
              </p:nvPr>
            </p:nvSpPr>
            <p:spPr>
              <a:xfrm>
                <a:off x="308919" y="939114"/>
                <a:ext cx="8526162" cy="5055973"/>
              </a:xfrm>
              <a:blipFill>
                <a:blip r:embed="rId3"/>
                <a:stretch>
                  <a:fillRect l="-1190" t="-752"/>
                </a:stretch>
              </a:blipFill>
            </p:spPr>
            <p:txBody>
              <a:bodyPr/>
              <a:lstStyle/>
              <a:p>
                <a:r>
                  <a:rPr lang="en-US">
                    <a:noFill/>
                  </a:rPr>
                  <a:t> </a:t>
                </a:r>
              </a:p>
            </p:txBody>
          </p:sp>
        </mc:Fallback>
      </mc:AlternateContent>
    </p:spTree>
    <p:extLst>
      <p:ext uri="{BB962C8B-B14F-4D97-AF65-F5344CB8AC3E}">
        <p14:creationId xmlns:p14="http://schemas.microsoft.com/office/powerpoint/2010/main" val="2491448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EF27-CE28-744F-ABD6-75DE56CA51A6}"/>
              </a:ext>
            </a:extLst>
          </p:cNvPr>
          <p:cNvSpPr>
            <a:spLocks noGrp="1"/>
          </p:cNvSpPr>
          <p:nvPr>
            <p:ph type="title"/>
          </p:nvPr>
        </p:nvSpPr>
        <p:spPr>
          <a:xfrm>
            <a:off x="148281" y="127687"/>
            <a:ext cx="8229600" cy="990600"/>
          </a:xfrm>
        </p:spPr>
        <p:txBody>
          <a:bodyPr/>
          <a:lstStyle/>
          <a:p>
            <a:r>
              <a:rPr lang="en-US" dirty="0"/>
              <a:t>Notes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EEF37F-5363-DE48-B16F-C9A4E02399FD}"/>
                  </a:ext>
                </a:extLst>
              </p:cNvPr>
              <p:cNvSpPr>
                <a:spLocks noGrp="1"/>
              </p:cNvSpPr>
              <p:nvPr>
                <p:ph idx="1"/>
              </p:nvPr>
            </p:nvSpPr>
            <p:spPr>
              <a:xfrm>
                <a:off x="308919" y="939114"/>
                <a:ext cx="8526162" cy="5055973"/>
              </a:xfrm>
            </p:spPr>
            <p:txBody>
              <a:bodyPr>
                <a:normAutofit fontScale="92500"/>
              </a:bodyPr>
              <a:lstStyle/>
              <a:p>
                <a:pPr marL="0" lvl="0" indent="0">
                  <a:buNone/>
                </a:pPr>
                <a:r>
                  <a:rPr lang="en-US" dirty="0"/>
                  <a:t>When we have a quadratic function in </a:t>
                </a:r>
                <a:r>
                  <a:rPr lang="en-US" u="sng" dirty="0"/>
                  <a:t>factored form</a:t>
                </a:r>
                <a:r>
                  <a:rPr lang="en-US" dirty="0"/>
                  <a:t>, we can find its </a:t>
                </a:r>
                <a14:m>
                  <m:oMath xmlns:m="http://schemas.openxmlformats.org/officeDocument/2006/math">
                    <m:r>
                      <a:rPr lang="en-US" i="1">
                        <a:latin typeface="Cambria Math" panose="02040503050406030204" pitchFamily="18" charset="0"/>
                      </a:rPr>
                      <m:t>𝑥</m:t>
                    </m:r>
                  </m:oMath>
                </a14:m>
                <a:r>
                  <a:rPr lang="en-US" dirty="0"/>
                  <a:t>-intercepts, </a:t>
                </a:r>
                <a14:m>
                  <m:oMath xmlns:m="http://schemas.openxmlformats.org/officeDocument/2006/math">
                    <m:r>
                      <a:rPr lang="en-US" i="1">
                        <a:latin typeface="Cambria Math" panose="02040503050406030204" pitchFamily="18" charset="0"/>
                      </a:rPr>
                      <m:t>𝑦</m:t>
                    </m:r>
                  </m:oMath>
                </a14:m>
                <a:r>
                  <a:rPr lang="en-US" dirty="0"/>
                  <a:t>-intercept, axis of symmetry, and vertex.  </a:t>
                </a:r>
                <a:br>
                  <a:rPr lang="en-US" dirty="0"/>
                </a:br>
                <a:endParaRPr lang="en-US" dirty="0"/>
              </a:p>
              <a:p>
                <a:pPr lvl="0"/>
                <a:r>
                  <a:rPr lang="en-US" dirty="0"/>
                  <a:t>For a quadratic equation written factored form, </a:t>
                </a:r>
                <a14:m>
                  <m:oMath xmlns:m="http://schemas.openxmlformats.org/officeDocument/2006/math">
                    <m:r>
                      <a:rPr lang="en-US" i="1">
                        <a:latin typeface="Cambria Math" panose="02040503050406030204" pitchFamily="18" charset="0"/>
                      </a:rPr>
                      <m:t>𝑚</m:t>
                    </m:r>
                  </m:oMath>
                </a14:m>
                <a:r>
                  <a:rPr lang="en-US" dirty="0"/>
                  <a:t> and </a:t>
                </a:r>
                <a14:m>
                  <m:oMath xmlns:m="http://schemas.openxmlformats.org/officeDocument/2006/math">
                    <m:r>
                      <a:rPr lang="en-US" i="1">
                        <a:latin typeface="Cambria Math" panose="02040503050406030204" pitchFamily="18" charset="0"/>
                      </a:rPr>
                      <m:t>𝑛</m:t>
                    </m:r>
                  </m:oMath>
                </a14:m>
                <a:r>
                  <a:rPr lang="en-US" dirty="0"/>
                  <a:t> are the </a:t>
                </a:r>
                <a:r>
                  <a:rPr lang="en-US" u="sng" dirty="0"/>
                  <a:t>roots</a:t>
                </a:r>
                <a:r>
                  <a:rPr lang="en-US" dirty="0"/>
                  <a:t> of the function.  Since the </a:t>
                </a:r>
                <a14:m>
                  <m:oMath xmlns:m="http://schemas.openxmlformats.org/officeDocument/2006/math">
                    <m:r>
                      <a:rPr lang="en-US" i="1">
                        <a:latin typeface="Cambria Math" panose="02040503050406030204" pitchFamily="18" charset="0"/>
                      </a:rPr>
                      <m:t>𝑥</m:t>
                    </m:r>
                  </m:oMath>
                </a14:m>
                <a:r>
                  <a:rPr lang="en-US" dirty="0"/>
                  <a:t>-value of the vertex is the average of the </a:t>
                </a:r>
                <a14:m>
                  <m:oMath xmlns:m="http://schemas.openxmlformats.org/officeDocument/2006/math">
                    <m:r>
                      <a:rPr lang="en-US" i="1">
                        <a:latin typeface="Cambria Math" panose="02040503050406030204" pitchFamily="18" charset="0"/>
                      </a:rPr>
                      <m:t>𝑥</m:t>
                    </m:r>
                  </m:oMath>
                </a14:m>
                <a:r>
                  <a:rPr lang="en-US" dirty="0"/>
                  <a:t>-values of the two roots, we can substitute that value back into the equation to find the </a:t>
                </a:r>
                <a14:m>
                  <m:oMath xmlns:m="http://schemas.openxmlformats.org/officeDocument/2006/math">
                    <m:r>
                      <a:rPr lang="en-US" i="1">
                        <a:latin typeface="Cambria Math" panose="02040503050406030204" pitchFamily="18" charset="0"/>
                      </a:rPr>
                      <m:t>𝑦</m:t>
                    </m:r>
                  </m:oMath>
                </a14:m>
                <a:r>
                  <a:rPr lang="en-US" dirty="0"/>
                  <a:t>-value of the vertex.  </a:t>
                </a:r>
                <a:br>
                  <a:rPr lang="en-US" dirty="0"/>
                </a:br>
                <a:endParaRPr lang="en-US" dirty="0"/>
              </a:p>
              <a:p>
                <a:pPr lvl="0"/>
                <a:r>
                  <a:rPr lang="en-US" dirty="0"/>
                  <a:t>If we set </a:t>
                </a:r>
                <a14:m>
                  <m:oMath xmlns:m="http://schemas.openxmlformats.org/officeDocument/2006/math">
                    <m:r>
                      <a:rPr lang="en-US" i="1">
                        <a:latin typeface="Cambria Math" panose="02040503050406030204" pitchFamily="18" charset="0"/>
                      </a:rPr>
                      <m:t>𝑥</m:t>
                    </m:r>
                    <m:r>
                      <a:rPr lang="en-US">
                        <a:latin typeface="Cambria Math" panose="02040503050406030204" pitchFamily="18" charset="0"/>
                      </a:rPr>
                      <m:t>=0</m:t>
                    </m:r>
                  </m:oMath>
                </a14:m>
                <a:r>
                  <a:rPr lang="en-US" dirty="0"/>
                  <a:t>, we can find the </a:t>
                </a:r>
                <a14:m>
                  <m:oMath xmlns:m="http://schemas.openxmlformats.org/officeDocument/2006/math">
                    <m:r>
                      <a:rPr lang="en-US" i="1">
                        <a:latin typeface="Cambria Math" panose="02040503050406030204" pitchFamily="18" charset="0"/>
                      </a:rPr>
                      <m:t>𝑦</m:t>
                    </m:r>
                  </m:oMath>
                </a14:m>
                <a:r>
                  <a:rPr lang="en-US" dirty="0"/>
                  <a:t>-intercept (also the </a:t>
                </a:r>
                <a:r>
                  <a:rPr lang="en-US" i="1" dirty="0"/>
                  <a:t>c</a:t>
                </a:r>
                <a:r>
                  <a:rPr lang="en-US" dirty="0"/>
                  <a:t> in standard form).  </a:t>
                </a:r>
              </a:p>
            </p:txBody>
          </p:sp>
        </mc:Choice>
        <mc:Fallback xmlns="">
          <p:sp>
            <p:nvSpPr>
              <p:cNvPr id="3" name="Content Placeholder 2">
                <a:extLst>
                  <a:ext uri="{FF2B5EF4-FFF2-40B4-BE49-F238E27FC236}">
                    <a16:creationId xmlns:a16="http://schemas.microsoft.com/office/drawing/2014/main" id="{48EEF37F-5363-DE48-B16F-C9A4E02399FD}"/>
                  </a:ext>
                </a:extLst>
              </p:cNvPr>
              <p:cNvSpPr>
                <a:spLocks noGrp="1" noRot="1" noChangeAspect="1" noMove="1" noResize="1" noEditPoints="1" noAdjustHandles="1" noChangeArrowheads="1" noChangeShapeType="1" noTextEdit="1"/>
              </p:cNvSpPr>
              <p:nvPr>
                <p:ph idx="1"/>
              </p:nvPr>
            </p:nvSpPr>
            <p:spPr>
              <a:xfrm>
                <a:off x="308919" y="939114"/>
                <a:ext cx="8526162" cy="5055973"/>
              </a:xfrm>
              <a:blipFill>
                <a:blip r:embed="rId2"/>
                <a:stretch>
                  <a:fillRect l="-893" t="-501" r="-1488"/>
                </a:stretch>
              </a:blipFill>
            </p:spPr>
            <p:txBody>
              <a:bodyPr/>
              <a:lstStyle/>
              <a:p>
                <a:r>
                  <a:rPr lang="en-US">
                    <a:noFill/>
                  </a:rPr>
                  <a:t> </a:t>
                </a:r>
              </a:p>
            </p:txBody>
          </p:sp>
        </mc:Fallback>
      </mc:AlternateContent>
    </p:spTree>
    <p:extLst>
      <p:ext uri="{BB962C8B-B14F-4D97-AF65-F5344CB8AC3E}">
        <p14:creationId xmlns:p14="http://schemas.microsoft.com/office/powerpoint/2010/main" val="2360915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Example1</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normAutofit fontScale="70000" lnSpcReduction="20000"/>
              </a:bodyPr>
              <a:lstStyle/>
              <a:p>
                <a:pPr marL="0" indent="0">
                  <a:buNone/>
                </a:pPr>
                <a:r>
                  <a:rPr lang="en-US" dirty="0"/>
                  <a:t>Consider the equation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r>
                      <a:rPr lang="en-US" i="1">
                        <a:latin typeface="Cambria Math" panose="02040503050406030204" pitchFamily="18" charset="0"/>
                      </a:rPr>
                      <m:t>−40</m:t>
                    </m:r>
                  </m:oMath>
                </a14:m>
                <a:r>
                  <a:rPr lang="en-US" dirty="0"/>
                  <a:t>.</a:t>
                </a:r>
              </a:p>
              <a:p>
                <a:pPr lvl="0"/>
                <a:r>
                  <a:rPr lang="en-US" dirty="0"/>
                  <a:t>Given this quadratic equation, can you find the </a:t>
                </a:r>
                <a14:m>
                  <m:oMath xmlns:m="http://schemas.openxmlformats.org/officeDocument/2006/math">
                    <m:r>
                      <a:rPr lang="en-US" i="1">
                        <a:latin typeface="Cambria Math" panose="02040503050406030204" pitchFamily="18" charset="0"/>
                      </a:rPr>
                      <m:t>𝑥</m:t>
                    </m:r>
                  </m:oMath>
                </a14:m>
                <a:r>
                  <a:rPr lang="en-US" dirty="0"/>
                  <a:t>-intercepts?</a:t>
                </a:r>
              </a:p>
              <a:p>
                <a:pPr marL="0" indent="0">
                  <a:buNone/>
                </a:pPr>
                <a:r>
                  <a:rPr lang="en-US" dirty="0"/>
                  <a:t> </a:t>
                </a:r>
              </a:p>
              <a:p>
                <a:pPr marL="0" indent="0">
                  <a:buNone/>
                </a:pPr>
                <a:br>
                  <a:rPr lang="en-US" dirty="0"/>
                </a:br>
                <a:endParaRPr lang="en-US" dirty="0"/>
              </a:p>
              <a:p>
                <a:pPr lvl="0"/>
                <a:r>
                  <a:rPr lang="en-US" dirty="0"/>
                  <a:t>In the last lesson, we learned about the symmetrical nature of the graph of a quadratic function.  How can we use that information to find the vertex for the graph?</a:t>
                </a:r>
              </a:p>
              <a:p>
                <a:endParaRPr lang="en-US" dirty="0"/>
              </a:p>
              <a:p>
                <a:pPr marL="0" indent="0">
                  <a:buNone/>
                </a:pPr>
                <a:endParaRPr lang="en-US" dirty="0"/>
              </a:p>
              <a:p>
                <a:r>
                  <a:rPr lang="en-US" dirty="0"/>
                  <a:t> How could we find the </a:t>
                </a:r>
                <a14:m>
                  <m:oMath xmlns:m="http://schemas.openxmlformats.org/officeDocument/2006/math">
                    <m:r>
                      <a:rPr lang="en-US" i="1">
                        <a:latin typeface="Cambria Math" panose="02040503050406030204" pitchFamily="18" charset="0"/>
                      </a:rPr>
                      <m:t>𝑦</m:t>
                    </m:r>
                  </m:oMath>
                </a14:m>
                <a:r>
                  <a:rPr lang="en-US" dirty="0"/>
                  <a:t>-intercept (where the graph crosses the </a:t>
                </a:r>
                <a14:m>
                  <m:oMath xmlns:m="http://schemas.openxmlformats.org/officeDocument/2006/math">
                    <m:r>
                      <a:rPr lang="en-US" i="1">
                        <a:latin typeface="Cambria Math" panose="02040503050406030204" pitchFamily="18" charset="0"/>
                      </a:rPr>
                      <m:t>𝑦</m:t>
                    </m:r>
                  </m:oMath>
                </a14:m>
                <a:r>
                  <a:rPr lang="en-US" dirty="0"/>
                  <a:t>-axis and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r>
                  <a:rPr lang="en-US" dirty="0"/>
                  <a:t>)?</a:t>
                </a:r>
              </a:p>
              <a:p>
                <a:pPr marL="0" indent="0">
                  <a:buNone/>
                </a:pPr>
                <a:r>
                  <a:rPr lang="en-US" dirty="0"/>
                  <a:t> </a:t>
                </a:r>
              </a:p>
              <a:p>
                <a:pPr marL="0" indent="0">
                  <a:buNone/>
                </a:pPr>
                <a:br>
                  <a:rPr lang="en-US" dirty="0"/>
                </a:br>
                <a:endParaRPr lang="en-US" dirty="0"/>
              </a:p>
              <a:p>
                <a:pPr lvl="0"/>
                <a:r>
                  <a:rPr lang="en-US" dirty="0"/>
                  <a:t>What else can we say about the graph based on our knowledge of the symmetrical nature of the graph of a quadratic function?  Can we determine the coordinates of any other points?</a:t>
                </a:r>
                <a:br>
                  <a:rPr lang="en-US" dirty="0"/>
                </a:br>
                <a:endParaRPr lang="en-US" dirty="0"/>
              </a:p>
              <a:p>
                <a:pPr lvl="0"/>
                <a:endParaRPr lang="en-US" dirty="0"/>
              </a:p>
              <a:p>
                <a:pPr marL="0" lvl="0" indent="0">
                  <a:buNone/>
                </a:pPr>
                <a:endParaRPr lang="en-US" dirty="0"/>
              </a:p>
              <a:p>
                <a:r>
                  <a:rPr lang="en-US" dirty="0"/>
                  <a:t> Plot the points you know for this equation on graph paper, and connect them to show the graph of the equation. </a:t>
                </a:r>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599"/>
                <a:ext cx="8711515" cy="5583195"/>
              </a:xfrm>
              <a:blipFill>
                <a:blip r:embed="rId2"/>
                <a:stretch>
                  <a:fillRect l="-437" t="-1134"/>
                </a:stretch>
              </a:blipFill>
            </p:spPr>
            <p:txBody>
              <a:bodyPr/>
              <a:lstStyle/>
              <a:p>
                <a:r>
                  <a:rPr lang="en-US">
                    <a:noFill/>
                  </a:rPr>
                  <a:t> </a:t>
                </a:r>
              </a:p>
            </p:txBody>
          </p:sp>
        </mc:Fallback>
      </mc:AlternateContent>
    </p:spTree>
    <p:extLst>
      <p:ext uri="{BB962C8B-B14F-4D97-AF65-F5344CB8AC3E}">
        <p14:creationId xmlns:p14="http://schemas.microsoft.com/office/powerpoint/2010/main" val="1434712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8FBC-3A9A-EB4D-829E-CC9315D094B9}"/>
              </a:ext>
            </a:extLst>
          </p:cNvPr>
          <p:cNvSpPr>
            <a:spLocks noGrp="1"/>
          </p:cNvSpPr>
          <p:nvPr>
            <p:ph type="title"/>
          </p:nvPr>
        </p:nvSpPr>
        <p:spPr/>
        <p:txBody>
          <a:bodyPr/>
          <a:lstStyle/>
          <a:p>
            <a:r>
              <a:rPr lang="en-US" dirty="0"/>
              <a:t>Example 1</a:t>
            </a:r>
          </a:p>
        </p:txBody>
      </p:sp>
      <p:sp>
        <p:nvSpPr>
          <p:cNvPr id="4" name="Text Placeholder 3">
            <a:extLst>
              <a:ext uri="{FF2B5EF4-FFF2-40B4-BE49-F238E27FC236}">
                <a16:creationId xmlns:a16="http://schemas.microsoft.com/office/drawing/2014/main" id="{CC17B228-51DC-3A47-A7F4-377336532BFF}"/>
              </a:ext>
            </a:extLst>
          </p:cNvPr>
          <p:cNvSpPr>
            <a:spLocks noGrp="1"/>
          </p:cNvSpPr>
          <p:nvPr>
            <p:ph type="body" sz="half" idx="2"/>
          </p:nvPr>
        </p:nvSpPr>
        <p:spPr/>
        <p:txBody>
          <a:bodyPr/>
          <a:lstStyle/>
          <a:p>
            <a:r>
              <a:rPr lang="en-US" dirty="0"/>
              <a:t>Points:</a:t>
            </a:r>
          </a:p>
          <a:p>
            <a:r>
              <a:rPr lang="en-US" dirty="0"/>
              <a:t>(0, -40)</a:t>
            </a:r>
          </a:p>
          <a:p>
            <a:r>
              <a:rPr lang="en-US" dirty="0"/>
              <a:t>(4, 0)</a:t>
            </a:r>
          </a:p>
          <a:p>
            <a:r>
              <a:rPr lang="en-US" dirty="0"/>
              <a:t>(-10, 0)</a:t>
            </a:r>
          </a:p>
          <a:p>
            <a:r>
              <a:rPr lang="en-US" dirty="0"/>
              <a:t>(-3, -49)</a:t>
            </a:r>
          </a:p>
          <a:p>
            <a:r>
              <a:rPr lang="en-US" dirty="0"/>
              <a:t>(-6, 40)</a:t>
            </a:r>
          </a:p>
        </p:txBody>
      </p:sp>
      <p:pic>
        <p:nvPicPr>
          <p:cNvPr id="5" name="Picture 4">
            <a:extLst>
              <a:ext uri="{FF2B5EF4-FFF2-40B4-BE49-F238E27FC236}">
                <a16:creationId xmlns:a16="http://schemas.microsoft.com/office/drawing/2014/main" id="{E84050B9-5859-BC49-97D3-05A5AAA7FFE0}"/>
              </a:ext>
            </a:extLst>
          </p:cNvPr>
          <p:cNvPicPr>
            <a:picLocks noChangeAspect="1"/>
          </p:cNvPicPr>
          <p:nvPr/>
        </p:nvPicPr>
        <p:blipFill rotWithShape="1">
          <a:blip r:embed="rId2"/>
          <a:srcRect l="3003" t="1996" r="3765" b="3471"/>
          <a:stretch/>
        </p:blipFill>
        <p:spPr>
          <a:xfrm>
            <a:off x="3756455" y="512805"/>
            <a:ext cx="4534929" cy="6339017"/>
          </a:xfrm>
          <a:prstGeom prst="rect">
            <a:avLst/>
          </a:prstGeom>
        </p:spPr>
      </p:pic>
    </p:spTree>
    <p:extLst>
      <p:ext uri="{BB962C8B-B14F-4D97-AF65-F5344CB8AC3E}">
        <p14:creationId xmlns:p14="http://schemas.microsoft.com/office/powerpoint/2010/main" val="3312968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normAutofit/>
              </a:bodyPr>
              <a:lstStyle/>
              <a:p>
                <a:pPr marL="0" indent="0">
                  <a:buNone/>
                </a:pPr>
                <a:r>
                  <a:rPr lang="en-US" dirty="0"/>
                  <a:t>Consider the graph of the quadratic function shown below with </a:t>
                </a:r>
                <a14:m>
                  <m:oMath xmlns:m="http://schemas.openxmlformats.org/officeDocument/2006/math">
                    <m:r>
                      <a:rPr lang="en-US" i="1">
                        <a:latin typeface="Cambria Math" panose="02040503050406030204" pitchFamily="18" charset="0"/>
                      </a:rPr>
                      <m:t>𝑥</m:t>
                    </m:r>
                  </m:oMath>
                </a14:m>
                <a:r>
                  <a:rPr lang="en-US" dirty="0"/>
                  <a:t>-intercepts </a:t>
                </a:r>
                <a14:m>
                  <m:oMath xmlns:m="http://schemas.openxmlformats.org/officeDocument/2006/math">
                    <m:r>
                      <a:rPr lang="en-US" i="1">
                        <a:latin typeface="Cambria Math" panose="02040503050406030204" pitchFamily="18" charset="0"/>
                      </a:rPr>
                      <m:t>−4</m:t>
                    </m:r>
                  </m:oMath>
                </a14:m>
                <a:r>
                  <a:rPr lang="en-US" dirty="0"/>
                  <a:t> and </a:t>
                </a:r>
                <a14:m>
                  <m:oMath xmlns:m="http://schemas.openxmlformats.org/officeDocument/2006/math">
                    <m:r>
                      <a:rPr lang="en-US" i="1">
                        <a:latin typeface="Cambria Math" panose="02040503050406030204" pitchFamily="18" charset="0"/>
                      </a:rPr>
                      <m:t>2</m:t>
                    </m:r>
                  </m:oMath>
                </a14:m>
                <a:r>
                  <a:rPr lang="en-US" dirty="0"/>
                  <a:t>.</a:t>
                </a:r>
              </a:p>
              <a:p>
                <a:r>
                  <a:rPr lang="en-US" dirty="0"/>
                  <a:t>Write a formula for </a:t>
                </a:r>
                <a:r>
                  <a:rPr lang="en-US" i="1" dirty="0"/>
                  <a:t>a possible </a:t>
                </a:r>
                <a:r>
                  <a:rPr lang="en-US" dirty="0"/>
                  <a:t>quadratic function, in factored form, that the graph represents using </a:t>
                </a:r>
                <a14:m>
                  <m:oMath xmlns:m="http://schemas.openxmlformats.org/officeDocument/2006/math">
                    <m:r>
                      <a:rPr lang="en-US" i="1">
                        <a:latin typeface="Cambria Math" panose="02040503050406030204" pitchFamily="18" charset="0"/>
                      </a:rPr>
                      <m:t>𝑎</m:t>
                    </m:r>
                  </m:oMath>
                </a14:m>
                <a:r>
                  <a:rPr lang="en-US" dirty="0"/>
                  <a:t> as a constant factor.</a:t>
                </a:r>
              </a:p>
              <a:p>
                <a:pPr lvl="1"/>
                <a:r>
                  <a:rPr lang="en-US" dirty="0"/>
                  <a:t>Why is this not enough to be done with the equation?</a:t>
                </a:r>
                <a:br>
                  <a:rPr lang="en-US" dirty="0"/>
                </a:br>
                <a:br>
                  <a:rPr lang="en-US" dirty="0"/>
                </a:br>
                <a:endParaRPr lang="en-US" dirty="0"/>
              </a:p>
              <a:p>
                <a:pPr marL="0" indent="0">
                  <a:buNone/>
                </a:pPr>
                <a:endParaRPr lang="en-US" dirty="0"/>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599"/>
                <a:ext cx="8711515" cy="5583195"/>
              </a:xfrm>
              <a:blipFill>
                <a:blip r:embed="rId2"/>
                <a:stretch>
                  <a:fillRect l="-1020" t="-907" r="-72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B69805C-14F9-3D40-98FA-24F969B443C0}"/>
              </a:ext>
            </a:extLst>
          </p:cNvPr>
          <p:cNvPicPr/>
          <p:nvPr/>
        </p:nvPicPr>
        <p:blipFill>
          <a:blip r:embed="rId3">
            <a:extLst>
              <a:ext uri="{28A0092B-C50C-407E-A947-70E740481C1C}">
                <a14:useLocalDpi xmlns:a14="http://schemas.microsoft.com/office/drawing/2010/main" val="0"/>
              </a:ext>
            </a:extLst>
          </a:blip>
          <a:stretch>
            <a:fillRect/>
          </a:stretch>
        </p:blipFill>
        <p:spPr>
          <a:xfrm>
            <a:off x="222422" y="2953265"/>
            <a:ext cx="3336323" cy="362052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1E8BC38-F7BB-1848-8B49-EB9BDD95D52A}"/>
                  </a:ext>
                </a:extLst>
              </p:cNvPr>
              <p:cNvSpPr txBox="1"/>
              <p:nvPr/>
            </p:nvSpPr>
            <p:spPr>
              <a:xfrm>
                <a:off x="3744097" y="3429000"/>
                <a:ext cx="5399903" cy="1200329"/>
              </a:xfrm>
              <a:prstGeom prst="rect">
                <a:avLst/>
              </a:prstGeom>
              <a:noFill/>
            </p:spPr>
            <p:txBody>
              <a:bodyPr wrap="square" rtlCol="0">
                <a:spAutoFit/>
              </a:bodyPr>
              <a:lstStyle/>
              <a:p>
                <a:r>
                  <a:rPr lang="en-US" dirty="0"/>
                  <a:t>The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oMath>
                </a14:m>
                <a:r>
                  <a:rPr lang="en-US" dirty="0"/>
                  <a:t>intercept of the graph is </a:t>
                </a:r>
                <a14:m>
                  <m:oMath xmlns:m="http://schemas.openxmlformats.org/officeDocument/2006/math">
                    <m:r>
                      <a:rPr lang="en-US" i="1">
                        <a:latin typeface="Cambria Math" panose="02040503050406030204" pitchFamily="18" charset="0"/>
                      </a:rPr>
                      <m:t>−16</m:t>
                    </m:r>
                  </m:oMath>
                </a14:m>
                <a:r>
                  <a:rPr lang="en-US" dirty="0"/>
                  <a:t>.  Use the </a:t>
                </a:r>
                <a14:m>
                  <m:oMath xmlns:m="http://schemas.openxmlformats.org/officeDocument/2006/math">
                    <m:r>
                      <a:rPr lang="en-US" i="1">
                        <a:latin typeface="Cambria Math" panose="02040503050406030204" pitchFamily="18" charset="0"/>
                      </a:rPr>
                      <m:t>𝑦</m:t>
                    </m:r>
                  </m:oMath>
                </a14:m>
                <a:r>
                  <a:rPr lang="en-US" dirty="0"/>
                  <a:t>-intercept to adjust your function by finding the constant factor </a:t>
                </a:r>
                <a14:m>
                  <m:oMath xmlns:m="http://schemas.openxmlformats.org/officeDocument/2006/math">
                    <m:r>
                      <a:rPr lang="en-US" i="1">
                        <a:latin typeface="Cambria Math" panose="02040503050406030204" pitchFamily="18" charset="0"/>
                      </a:rPr>
                      <m:t>𝑎</m:t>
                    </m:r>
                  </m:oMath>
                </a14:m>
                <a:r>
                  <a:rPr lang="en-US" dirty="0"/>
                  <a:t>.</a:t>
                </a:r>
              </a:p>
              <a:p>
                <a:endParaRPr lang="en-US" dirty="0"/>
              </a:p>
            </p:txBody>
          </p:sp>
        </mc:Choice>
        <mc:Fallback xmlns="">
          <p:sp>
            <p:nvSpPr>
              <p:cNvPr id="3" name="TextBox 2">
                <a:extLst>
                  <a:ext uri="{FF2B5EF4-FFF2-40B4-BE49-F238E27FC236}">
                    <a16:creationId xmlns:a16="http://schemas.microsoft.com/office/drawing/2014/main" id="{81E8BC38-F7BB-1848-8B49-EB9BDD95D52A}"/>
                  </a:ext>
                </a:extLst>
              </p:cNvPr>
              <p:cNvSpPr txBox="1">
                <a:spLocks noRot="1" noChangeAspect="1" noMove="1" noResize="1" noEditPoints="1" noAdjustHandles="1" noChangeArrowheads="1" noChangeShapeType="1" noTextEdit="1"/>
              </p:cNvSpPr>
              <p:nvPr/>
            </p:nvSpPr>
            <p:spPr>
              <a:xfrm>
                <a:off x="3744097" y="3429000"/>
                <a:ext cx="5399903" cy="1200329"/>
              </a:xfrm>
              <a:prstGeom prst="rect">
                <a:avLst/>
              </a:prstGeom>
              <a:blipFill>
                <a:blip r:embed="rId4"/>
                <a:stretch>
                  <a:fillRect l="-939" t="-2083"/>
                </a:stretch>
              </a:blipFill>
            </p:spPr>
            <p:txBody>
              <a:bodyPr/>
              <a:lstStyle/>
              <a:p>
                <a:r>
                  <a:rPr lang="en-US">
                    <a:noFill/>
                  </a:rPr>
                  <a:t> </a:t>
                </a:r>
              </a:p>
            </p:txBody>
          </p:sp>
        </mc:Fallback>
      </mc:AlternateContent>
    </p:spTree>
    <p:extLst>
      <p:ext uri="{BB962C8B-B14F-4D97-AF65-F5344CB8AC3E}">
        <p14:creationId xmlns:p14="http://schemas.microsoft.com/office/powerpoint/2010/main" val="27384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Example3</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normAutofit fontScale="92500" lnSpcReduction="10000"/>
              </a:bodyPr>
              <a:lstStyle/>
              <a:p>
                <a:pPr marL="0" indent="0">
                  <a:buNone/>
                </a:pPr>
                <a:r>
                  <a:rPr lang="en-US" dirty="0"/>
                  <a:t>A science class designed a ball launcher and tested it by shooting a tennis ball straight up from the top of a </a:t>
                </a:r>
                <a14:m>
                  <m:oMath xmlns:m="http://schemas.openxmlformats.org/officeDocument/2006/math">
                    <m:r>
                      <a:rPr lang="en-US" i="1">
                        <a:latin typeface="Cambria Math" panose="02040503050406030204" pitchFamily="18" charset="0"/>
                      </a:rPr>
                      <m:t>15</m:t>
                    </m:r>
                  </m:oMath>
                </a14:m>
                <a:r>
                  <a:rPr lang="en-US" dirty="0"/>
                  <a:t>-story building.  They determined that the motion of the ball could be described by the function:  </a:t>
                </a:r>
              </a:p>
              <a:p>
                <a:pPr marL="0" indent="0" algn="ctr">
                  <a:buNone/>
                </a:pP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𝑡</m:t>
                        </m:r>
                      </m:e>
                    </m:d>
                    <m:r>
                      <a:rPr lang="en-US">
                        <a:latin typeface="Cambria Math" panose="02040503050406030204" pitchFamily="18" charset="0"/>
                      </a:rPr>
                      <m:t>=</m:t>
                    </m:r>
                    <m:r>
                      <a:rPr lang="en-US" i="1">
                        <a:latin typeface="Cambria Math" panose="02040503050406030204" pitchFamily="18" charset="0"/>
                      </a:rPr>
                      <m:t>−</m:t>
                    </m:r>
                    <m:r>
                      <a:rPr lang="en-US">
                        <a:latin typeface="Cambria Math" panose="02040503050406030204" pitchFamily="18" charset="0"/>
                      </a:rPr>
                      <m:t>16</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r>
                      <a:rPr lang="en-US">
                        <a:latin typeface="Cambria Math" panose="02040503050406030204" pitchFamily="18" charset="0"/>
                      </a:rPr>
                      <m:t>+144</m:t>
                    </m:r>
                    <m:r>
                      <a:rPr lang="en-US" i="1">
                        <a:latin typeface="Cambria Math" panose="02040503050406030204" pitchFamily="18" charset="0"/>
                      </a:rPr>
                      <m:t>𝑡</m:t>
                    </m:r>
                    <m:r>
                      <a:rPr lang="en-US">
                        <a:latin typeface="Cambria Math" panose="02040503050406030204" pitchFamily="18" charset="0"/>
                      </a:rPr>
                      <m:t>+160</m:t>
                    </m:r>
                  </m:oMath>
                </a14:m>
                <a:r>
                  <a:rPr lang="en-US" dirty="0"/>
                  <a:t>,</a:t>
                </a:r>
              </a:p>
              <a:p>
                <a:pPr marL="0" indent="0">
                  <a:buNone/>
                </a:pPr>
                <a:r>
                  <a:rPr lang="en-US" dirty="0"/>
                  <a:t>where</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𝑡</m:t>
                    </m:r>
                  </m:oMath>
                </a14:m>
                <a:r>
                  <a:rPr lang="en-US" dirty="0"/>
                  <a:t> represents the time the ball is in the air in seconds and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represents the height, in feet, of the ball above the ground at time </a:t>
                </a:r>
                <a14:m>
                  <m:oMath xmlns:m="http://schemas.openxmlformats.org/officeDocument/2006/math">
                    <m:r>
                      <a:rPr lang="en-US" i="1">
                        <a:latin typeface="Cambria Math" panose="02040503050406030204" pitchFamily="18" charset="0"/>
                      </a:rPr>
                      <m:t>𝑡</m:t>
                    </m:r>
                  </m:oMath>
                </a14:m>
                <a:r>
                  <a:rPr lang="en-US" dirty="0"/>
                  <a:t>.  What is the maximum height of the ball?  At what time will the ball hit the ground?  </a:t>
                </a:r>
              </a:p>
              <a:p>
                <a:pPr marL="0" indent="0">
                  <a:buNone/>
                </a:pPr>
                <a:endParaRPr lang="en-US" dirty="0"/>
              </a:p>
              <a:p>
                <a:pPr lvl="0"/>
                <a:r>
                  <a:rPr lang="en-US" dirty="0"/>
                  <a:t>With a graph, we can see the number of seconds it takes for the ball to reach its peak and how long it takes to hit the ground.  How can factoring the expression help us graph this function?</a:t>
                </a:r>
                <a:br>
                  <a:rPr lang="en-US" dirty="0"/>
                </a:br>
                <a:br>
                  <a:rPr lang="en-US" dirty="0"/>
                </a:br>
                <a:endParaRPr lang="en-US" dirty="0"/>
              </a:p>
              <a:p>
                <a:r>
                  <a:rPr lang="en-US" dirty="0"/>
                  <a:t>Once we have the function in its factored form, what do we need to know in order to graph it?  Now graph the function.</a:t>
                </a:r>
                <a:r>
                  <a:rPr lang="en-US" dirty="0">
                    <a:effectLst/>
                  </a:rPr>
                  <a:t> </a:t>
                </a:r>
              </a:p>
              <a:p>
                <a:endParaRPr lang="en-US" dirty="0"/>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599"/>
                <a:ext cx="8711515" cy="5583195"/>
              </a:xfrm>
              <a:blipFill>
                <a:blip r:embed="rId2"/>
                <a:stretch>
                  <a:fillRect l="-875" t="-1134" r="-1020" b="-1587"/>
                </a:stretch>
              </a:blipFill>
            </p:spPr>
            <p:txBody>
              <a:bodyPr/>
              <a:lstStyle/>
              <a:p>
                <a:r>
                  <a:rPr lang="en-US">
                    <a:noFill/>
                  </a:rPr>
                  <a:t> </a:t>
                </a:r>
              </a:p>
            </p:txBody>
          </p:sp>
        </mc:Fallback>
      </mc:AlternateContent>
    </p:spTree>
    <p:extLst>
      <p:ext uri="{BB962C8B-B14F-4D97-AF65-F5344CB8AC3E}">
        <p14:creationId xmlns:p14="http://schemas.microsoft.com/office/powerpoint/2010/main" val="212914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3 – Multiplying 2 Binomials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7815" y="884850"/>
                <a:ext cx="8673538" cy="5527825"/>
              </a:xfrm>
            </p:spPr>
            <p:txBody>
              <a:bodyPr>
                <a:normAutofit/>
              </a:bodyPr>
              <a:lstStyle/>
              <a:p>
                <a:pPr marL="0" indent="0">
                  <a:buNone/>
                </a:pPr>
                <a:r>
                  <a:rPr lang="en-US" dirty="0"/>
                  <a:t>Write the product of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+5)</m:t>
                    </m:r>
                  </m:oMath>
                </a14:m>
                <a:r>
                  <a:rPr lang="en-US" dirty="0"/>
                  <a:t> in standard form:</a:t>
                </a:r>
              </a:p>
              <a:p>
                <a:pPr marL="0" indent="0">
                  <a:buNone/>
                </a:pPr>
                <a:endParaRPr lang="en-US" sz="2800" dirty="0"/>
              </a:p>
              <a:p>
                <a:pPr marL="0" indent="0">
                  <a:buNone/>
                </a:pPr>
                <a:r>
                  <a:rPr lang="en-US" sz="2800" dirty="0"/>
                  <a:t>With area model:</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Without area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7815" y="884850"/>
                <a:ext cx="8673538" cy="5527825"/>
              </a:xfrm>
              <a:blipFill>
                <a:blip r:embed="rId2"/>
                <a:stretch>
                  <a:fillRect l="-1464" t="-91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924DE21-A8AD-F343-9118-DA35330AA533}"/>
              </a:ext>
            </a:extLst>
          </p:cNvPr>
          <p:cNvPicPr>
            <a:picLocks noChangeAspect="1"/>
          </p:cNvPicPr>
          <p:nvPr/>
        </p:nvPicPr>
        <p:blipFill>
          <a:blip r:embed="rId3"/>
          <a:stretch>
            <a:fillRect/>
          </a:stretch>
        </p:blipFill>
        <p:spPr>
          <a:xfrm>
            <a:off x="3916268" y="3648762"/>
            <a:ext cx="4851400" cy="2095500"/>
          </a:xfrm>
          <a:prstGeom prst="rect">
            <a:avLst/>
          </a:prstGeom>
        </p:spPr>
      </p:pic>
    </p:spTree>
    <p:extLst>
      <p:ext uri="{BB962C8B-B14F-4D97-AF65-F5344CB8AC3E}">
        <p14:creationId xmlns:p14="http://schemas.microsoft.com/office/powerpoint/2010/main" val="32811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Example3, continued</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normAutofit/>
              </a:bodyPr>
              <a:lstStyle/>
              <a:p>
                <a:pPr marL="0" indent="0">
                  <a:buNone/>
                </a:pPr>
                <a:r>
                  <a:rPr lang="en-US" sz="1900" dirty="0"/>
                  <a:t>A science class designed a ball launcher and tested it by shooting a tennis ball straight up from the top of a </a:t>
                </a:r>
                <a14:m>
                  <m:oMath xmlns:m="http://schemas.openxmlformats.org/officeDocument/2006/math">
                    <m:r>
                      <a:rPr lang="en-US" sz="1900" i="1">
                        <a:latin typeface="Cambria Math" panose="02040503050406030204" pitchFamily="18" charset="0"/>
                      </a:rPr>
                      <m:t>15</m:t>
                    </m:r>
                  </m:oMath>
                </a14:m>
                <a:r>
                  <a:rPr lang="en-US" sz="1900" dirty="0"/>
                  <a:t>-story building.  They determined that the motion of the ball could be described by the function:  </a:t>
                </a:r>
              </a:p>
              <a:p>
                <a:pPr marL="0" indent="0" algn="ctr">
                  <a:buNone/>
                </a:pPr>
                <a14:m>
                  <m:oMath xmlns:m="http://schemas.openxmlformats.org/officeDocument/2006/math">
                    <m:r>
                      <a:rPr lang="en-US" sz="1900" i="1">
                        <a:latin typeface="Cambria Math" panose="02040503050406030204" pitchFamily="18" charset="0"/>
                      </a:rPr>
                      <m:t>h</m:t>
                    </m:r>
                    <m:d>
                      <m:dPr>
                        <m:ctrlPr>
                          <a:rPr lang="en-US" sz="1900" i="1">
                            <a:latin typeface="Cambria Math" panose="02040503050406030204" pitchFamily="18" charset="0"/>
                          </a:rPr>
                        </m:ctrlPr>
                      </m:dPr>
                      <m:e>
                        <m:r>
                          <a:rPr lang="en-US" sz="1900" i="1">
                            <a:latin typeface="Cambria Math" panose="02040503050406030204" pitchFamily="18" charset="0"/>
                          </a:rPr>
                          <m:t>𝑡</m:t>
                        </m:r>
                      </m:e>
                    </m:d>
                    <m:r>
                      <a:rPr lang="en-US" sz="1900">
                        <a:latin typeface="Cambria Math" panose="02040503050406030204" pitchFamily="18" charset="0"/>
                      </a:rPr>
                      <m:t>=</m:t>
                    </m:r>
                    <m:r>
                      <a:rPr lang="en-US" sz="1900" i="1">
                        <a:latin typeface="Cambria Math" panose="02040503050406030204" pitchFamily="18" charset="0"/>
                      </a:rPr>
                      <m:t>−</m:t>
                    </m:r>
                    <m:r>
                      <a:rPr lang="en-US" sz="1900">
                        <a:latin typeface="Cambria Math" panose="02040503050406030204" pitchFamily="18" charset="0"/>
                      </a:rPr>
                      <m:t>16</m:t>
                    </m:r>
                    <m:sSup>
                      <m:sSupPr>
                        <m:ctrlPr>
                          <a:rPr lang="en-US" sz="1900" i="1">
                            <a:latin typeface="Cambria Math" panose="02040503050406030204" pitchFamily="18" charset="0"/>
                          </a:rPr>
                        </m:ctrlPr>
                      </m:sSupPr>
                      <m:e>
                        <m:r>
                          <a:rPr lang="en-US" sz="1900" i="1">
                            <a:latin typeface="Cambria Math" panose="02040503050406030204" pitchFamily="18" charset="0"/>
                          </a:rPr>
                          <m:t>𝑡</m:t>
                        </m:r>
                      </m:e>
                      <m:sup>
                        <m:r>
                          <a:rPr lang="en-US" sz="1900">
                            <a:latin typeface="Cambria Math" panose="02040503050406030204" pitchFamily="18" charset="0"/>
                          </a:rPr>
                          <m:t>2</m:t>
                        </m:r>
                      </m:sup>
                    </m:sSup>
                    <m:r>
                      <a:rPr lang="en-US" sz="1900">
                        <a:latin typeface="Cambria Math" panose="02040503050406030204" pitchFamily="18" charset="0"/>
                      </a:rPr>
                      <m:t>+144</m:t>
                    </m:r>
                    <m:r>
                      <a:rPr lang="en-US" sz="1900" i="1">
                        <a:latin typeface="Cambria Math" panose="02040503050406030204" pitchFamily="18" charset="0"/>
                      </a:rPr>
                      <m:t>𝑡</m:t>
                    </m:r>
                    <m:r>
                      <a:rPr lang="en-US" sz="1900">
                        <a:latin typeface="Cambria Math" panose="02040503050406030204" pitchFamily="18" charset="0"/>
                      </a:rPr>
                      <m:t>+160</m:t>
                    </m:r>
                  </m:oMath>
                </a14:m>
                <a:r>
                  <a:rPr lang="en-US" sz="1900"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lvl="0"/>
                <a:r>
                  <a:rPr lang="en-US" sz="1800" dirty="0"/>
                  <a:t>Using the graph, at what time does the ball hit the ground?</a:t>
                </a:r>
              </a:p>
              <a:p>
                <a:pPr lvl="0"/>
                <a:r>
                  <a:rPr lang="en-US" sz="1800" dirty="0"/>
                  <a:t>Over what domain is the ball rising?  Over what domain is the ball falling?</a:t>
                </a:r>
              </a:p>
              <a:p>
                <a:r>
                  <a:rPr lang="en-US" sz="1800" dirty="0"/>
                  <a:t> Using the graph, what is the maximum height the ball reaches?</a:t>
                </a:r>
              </a:p>
              <a:p>
                <a:endParaRPr lang="en-US" dirty="0"/>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599"/>
                <a:ext cx="8711515" cy="5583195"/>
              </a:xfrm>
              <a:blipFill>
                <a:blip r:embed="rId2"/>
                <a:stretch>
                  <a:fillRect l="-583" t="-454" r="-875"/>
                </a:stretch>
              </a:blipFill>
            </p:spPr>
            <p:txBody>
              <a:bodyPr/>
              <a:lstStyle/>
              <a:p>
                <a:r>
                  <a:rPr lang="en-US">
                    <a:noFill/>
                  </a:rPr>
                  <a:t> </a:t>
                </a:r>
              </a:p>
            </p:txBody>
          </p:sp>
        </mc:Fallback>
      </mc:AlternateContent>
      <p:pic>
        <p:nvPicPr>
          <p:cNvPr id="4" name="Picture 3" descr="http://www4a.wolframalpha.com/Calculate/MSP/MSP1870217f2h28457a6f8300004i5c9iga5a99g9f9?MSPStoreType=image/gif&amp;s=31&amp;w=300.&amp;h=187.&amp;cdf=RangeControl">
            <a:extLst>
              <a:ext uri="{FF2B5EF4-FFF2-40B4-BE49-F238E27FC236}">
                <a16:creationId xmlns:a16="http://schemas.microsoft.com/office/drawing/2014/main" id="{DEB93B11-7792-314C-94BA-C772442AEF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38817" y="2423519"/>
            <a:ext cx="4499053" cy="2791031"/>
          </a:xfrm>
          <a:prstGeom prst="rect">
            <a:avLst/>
          </a:prstGeom>
          <a:noFill/>
          <a:ln>
            <a:noFill/>
          </a:ln>
        </p:spPr>
      </p:pic>
    </p:spTree>
    <p:extLst>
      <p:ext uri="{BB962C8B-B14F-4D97-AF65-F5344CB8AC3E}">
        <p14:creationId xmlns:p14="http://schemas.microsoft.com/office/powerpoint/2010/main" val="129187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Classwork9 #1-4</a:t>
            </a:r>
          </a:p>
          <a:p>
            <a:r>
              <a:rPr lang="en-US" dirty="0"/>
              <a:t>Summary/reflection questions</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Linear equation practice</a:t>
            </a:r>
          </a:p>
          <a:p>
            <a:r>
              <a:rPr lang="en-US" dirty="0"/>
              <a:t>Exponents review</a:t>
            </a:r>
          </a:p>
          <a:p>
            <a:r>
              <a:rPr lang="en-US" dirty="0"/>
              <a:t>Slope practice</a:t>
            </a:r>
          </a:p>
          <a:p>
            <a:r>
              <a:rPr lang="en-US" dirty="0"/>
              <a:t>Vocabulary section</a:t>
            </a:r>
          </a:p>
          <a:p>
            <a:r>
              <a:rPr lang="en-US" dirty="0"/>
              <a:t>Notes sheet</a:t>
            </a:r>
          </a:p>
          <a:p>
            <a:r>
              <a:rPr lang="en-US" dirty="0"/>
              <a:t>Folder organize</a:t>
            </a:r>
          </a:p>
          <a:p>
            <a:r>
              <a:rPr lang="en-US" dirty="0"/>
              <a:t>Complete all </a:t>
            </a:r>
            <a:r>
              <a:rPr lang="en-US" dirty="0" err="1"/>
              <a:t>cw</a:t>
            </a:r>
            <a:r>
              <a:rPr lang="en-US" dirty="0"/>
              <a:t>/</a:t>
            </a:r>
            <a:r>
              <a:rPr lang="en-US" dirty="0" err="1"/>
              <a:t>hw</a:t>
            </a:r>
            <a:r>
              <a:rPr lang="en-US" dirty="0"/>
              <a:t> 1-10</a:t>
            </a:r>
          </a:p>
          <a:p>
            <a:pPr marL="0" indent="0">
              <a:buNone/>
            </a:pPr>
            <a:endParaRPr lang="en-US" dirty="0"/>
          </a:p>
        </p:txBody>
      </p:sp>
    </p:spTree>
    <p:extLst>
      <p:ext uri="{BB962C8B-B14F-4D97-AF65-F5344CB8AC3E}">
        <p14:creationId xmlns:p14="http://schemas.microsoft.com/office/powerpoint/2010/main" val="36397270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10</a:t>
            </a:r>
          </a:p>
        </p:txBody>
      </p:sp>
      <p:sp>
        <p:nvSpPr>
          <p:cNvPr id="3" name="Subtitle 2"/>
          <p:cNvSpPr>
            <a:spLocks noGrp="1"/>
          </p:cNvSpPr>
          <p:nvPr>
            <p:ph type="subTitle" idx="1"/>
          </p:nvPr>
        </p:nvSpPr>
        <p:spPr/>
        <p:txBody>
          <a:bodyPr/>
          <a:lstStyle/>
          <a:p>
            <a:r>
              <a:rPr lang="en-US" dirty="0"/>
              <a:t>Examples(2), short notes, classwork</a:t>
            </a:r>
          </a:p>
        </p:txBody>
      </p:sp>
    </p:spTree>
    <p:extLst>
      <p:ext uri="{BB962C8B-B14F-4D97-AF65-F5344CB8AC3E}">
        <p14:creationId xmlns:p14="http://schemas.microsoft.com/office/powerpoint/2010/main" val="17749719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EF27-CE28-744F-ABD6-75DE56CA51A6}"/>
              </a:ext>
            </a:extLst>
          </p:cNvPr>
          <p:cNvSpPr>
            <a:spLocks noGrp="1"/>
          </p:cNvSpPr>
          <p:nvPr>
            <p:ph type="title"/>
          </p:nvPr>
        </p:nvSpPr>
        <p:spPr>
          <a:xfrm>
            <a:off x="148281" y="127687"/>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EEF37F-5363-DE48-B16F-C9A4E02399FD}"/>
                  </a:ext>
                </a:extLst>
              </p:cNvPr>
              <p:cNvSpPr>
                <a:spLocks noGrp="1"/>
              </p:cNvSpPr>
              <p:nvPr>
                <p:ph idx="1"/>
              </p:nvPr>
            </p:nvSpPr>
            <p:spPr>
              <a:xfrm>
                <a:off x="308919" y="939114"/>
                <a:ext cx="8526162" cy="5055973"/>
              </a:xfrm>
            </p:spPr>
            <p:txBody>
              <a:bodyPr>
                <a:normAutofit/>
              </a:bodyPr>
              <a:lstStyle/>
              <a:p>
                <a:pPr marL="0" indent="0">
                  <a:buNone/>
                </a:pPr>
                <a:r>
                  <a:rPr lang="en-US" sz="1800" dirty="0"/>
                  <a:t>In a study of the activities of dolphins, a marine biologist made a </a:t>
                </a:r>
                <a14:m>
                  <m:oMath xmlns:m="http://schemas.openxmlformats.org/officeDocument/2006/math">
                    <m:r>
                      <a:rPr lang="en-US" sz="1800" i="1">
                        <a:latin typeface="Cambria Math" panose="02040503050406030204" pitchFamily="18" charset="0"/>
                      </a:rPr>
                      <m:t>24</m:t>
                    </m:r>
                  </m:oMath>
                </a14:m>
                <a:r>
                  <a:rPr lang="en-US" sz="1800" dirty="0"/>
                  <a:t>-second video of a dolphin swimming and jumping in the ocean with a specially equipped camera that recorded one dolphin’s position with respect to time.  This graph represents a </a:t>
                </a:r>
                <a:r>
                  <a:rPr lang="en-US" sz="1800" u="sng" dirty="0"/>
                  <a:t>piecewise function</a:t>
                </a:r>
                <a:r>
                  <a:rPr lang="en-US" sz="1800" dirty="0"/>
                  <a:t>, </a:t>
                </a:r>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𝑓</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m:t>
                    </m:r>
                  </m:oMath>
                </a14:m>
                <a:r>
                  <a:rPr lang="en-US" sz="1800" i="1" dirty="0"/>
                  <a:t>,</a:t>
                </a:r>
                <a:r>
                  <a:rPr lang="en-US" sz="1800" dirty="0"/>
                  <a:t> that is defined by quadratic functions on each interval.  It relates the dolphin’s vertical distance from the surface of the water, in feet, to the time from the start of the video, in seconds.  Use the graph to answer the questions.</a:t>
                </a:r>
                <a:r>
                  <a:rPr lang="en-US" sz="1800" dirty="0">
                    <a:effectLst/>
                  </a:rPr>
                  <a:t> </a:t>
                </a:r>
                <a:endParaRPr lang="en-US" sz="1800" dirty="0"/>
              </a:p>
            </p:txBody>
          </p:sp>
        </mc:Choice>
        <mc:Fallback xmlns="">
          <p:sp>
            <p:nvSpPr>
              <p:cNvPr id="3" name="Content Placeholder 2">
                <a:extLst>
                  <a:ext uri="{FF2B5EF4-FFF2-40B4-BE49-F238E27FC236}">
                    <a16:creationId xmlns:a16="http://schemas.microsoft.com/office/drawing/2014/main" id="{48EEF37F-5363-DE48-B16F-C9A4E02399FD}"/>
                  </a:ext>
                </a:extLst>
              </p:cNvPr>
              <p:cNvSpPr>
                <a:spLocks noGrp="1" noRot="1" noChangeAspect="1" noMove="1" noResize="1" noEditPoints="1" noAdjustHandles="1" noChangeArrowheads="1" noChangeShapeType="1" noTextEdit="1"/>
              </p:cNvSpPr>
              <p:nvPr>
                <p:ph idx="1"/>
              </p:nvPr>
            </p:nvSpPr>
            <p:spPr>
              <a:xfrm>
                <a:off x="308919" y="939114"/>
                <a:ext cx="8526162" cy="5055973"/>
              </a:xfrm>
              <a:blipFill>
                <a:blip r:embed="rId2"/>
                <a:stretch>
                  <a:fillRect l="-595" t="-251" r="-74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E692D10-9C56-1344-B252-BD1117E4F509}"/>
              </a:ext>
            </a:extLst>
          </p:cNvPr>
          <p:cNvGrpSpPr/>
          <p:nvPr/>
        </p:nvGrpSpPr>
        <p:grpSpPr>
          <a:xfrm>
            <a:off x="1777382" y="2809292"/>
            <a:ext cx="5772596" cy="3542081"/>
            <a:chOff x="0" y="0"/>
            <a:chExt cx="5267960" cy="3186146"/>
          </a:xfrm>
        </p:grpSpPr>
        <p:grpSp>
          <p:nvGrpSpPr>
            <p:cNvPr id="5" name="Group 4">
              <a:extLst>
                <a:ext uri="{FF2B5EF4-FFF2-40B4-BE49-F238E27FC236}">
                  <a16:creationId xmlns:a16="http://schemas.microsoft.com/office/drawing/2014/main" id="{58EAD415-68AE-C147-ACD0-1636B4F304A8}"/>
                </a:ext>
              </a:extLst>
            </p:cNvPr>
            <p:cNvGrpSpPr/>
            <p:nvPr/>
          </p:nvGrpSpPr>
          <p:grpSpPr>
            <a:xfrm>
              <a:off x="0" y="60960"/>
              <a:ext cx="5267960" cy="3125186"/>
              <a:chOff x="195159" y="120015"/>
              <a:chExt cx="5675339" cy="3367622"/>
            </a:xfrm>
          </p:grpSpPr>
          <p:pic>
            <p:nvPicPr>
              <p:cNvPr id="7" name="Picture 6">
                <a:extLst>
                  <a:ext uri="{FF2B5EF4-FFF2-40B4-BE49-F238E27FC236}">
                    <a16:creationId xmlns:a16="http://schemas.microsoft.com/office/drawing/2014/main" id="{D30E0210-F054-614D-8A69-62D93170A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2751" y="120015"/>
                <a:ext cx="5226766" cy="3081491"/>
              </a:xfrm>
              <a:prstGeom prst="rect">
                <a:avLst/>
              </a:prstGeom>
              <a:noFill/>
              <a:ln>
                <a:noFill/>
              </a:ln>
            </p:spPr>
          </p:pic>
          <mc:AlternateContent xmlns:mc="http://schemas.openxmlformats.org/markup-compatibility/2006" xmlns:a14="http://schemas.microsoft.com/office/drawing/2010/main">
            <mc:Choice Requires="a14">
              <p:sp>
                <p:nvSpPr>
                  <p:cNvPr id="8" name="Text Box 31">
                    <a:extLst>
                      <a:ext uri="{FF2B5EF4-FFF2-40B4-BE49-F238E27FC236}">
                        <a16:creationId xmlns:a16="http://schemas.microsoft.com/office/drawing/2014/main" id="{B0280FA0-A4F3-664A-B882-C0586A88391B}"/>
                      </a:ext>
                    </a:extLst>
                  </p:cNvPr>
                  <p:cNvSpPr txBox="1"/>
                  <p:nvPr/>
                </p:nvSpPr>
                <p:spPr>
                  <a:xfrm>
                    <a:off x="5291377" y="951564"/>
                    <a:ext cx="579121" cy="33528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000" i="1">
                              <a:effectLst/>
                              <a:latin typeface="Cambria Math" panose="02040503050406030204" pitchFamily="18" charset="0"/>
                              <a:ea typeface="Calibri" panose="020F0502020204030204" pitchFamily="34" charset="0"/>
                              <a:cs typeface="Times New Roman" panose="02020603050405020304" pitchFamily="18" charset="0"/>
                            </a:rPr>
                            <m:t>𝑡</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8" name="Text Box 31">
                    <a:extLst>
                      <a:ext uri="{FF2B5EF4-FFF2-40B4-BE49-F238E27FC236}">
                        <a16:creationId xmlns:a16="http://schemas.microsoft.com/office/drawing/2014/main" id="{B0280FA0-A4F3-664A-B882-C0586A88391B}"/>
                      </a:ext>
                    </a:extLst>
                  </p:cNvPr>
                  <p:cNvSpPr txBox="1">
                    <a:spLocks noRot="1" noChangeAspect="1" noMove="1" noResize="1" noEditPoints="1" noAdjustHandles="1" noChangeArrowheads="1" noChangeShapeType="1" noTextEdit="1"/>
                  </p:cNvSpPr>
                  <p:nvPr/>
                </p:nvSpPr>
                <p:spPr>
                  <a:xfrm>
                    <a:off x="5291377" y="951564"/>
                    <a:ext cx="579121" cy="335280"/>
                  </a:xfrm>
                  <a:prstGeom prst="rect">
                    <a:avLst/>
                  </a:prstGeom>
                  <a:blipFill>
                    <a:blip r:embed="rId4"/>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33">
                    <a:extLst>
                      <a:ext uri="{FF2B5EF4-FFF2-40B4-BE49-F238E27FC236}">
                        <a16:creationId xmlns:a16="http://schemas.microsoft.com/office/drawing/2014/main" id="{2E17B6A7-8C3B-F644-B398-C11D106B719F}"/>
                      </a:ext>
                    </a:extLst>
                  </p:cNvPr>
                  <p:cNvSpPr txBox="1"/>
                  <p:nvPr/>
                </p:nvSpPr>
                <p:spPr>
                  <a:xfrm>
                    <a:off x="1603927" y="518602"/>
                    <a:ext cx="758478" cy="437322"/>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000" i="1">
                              <a:effectLst/>
                              <a:latin typeface="Cambria Math" panose="02040503050406030204" pitchFamily="18" charset="0"/>
                              <a:ea typeface="Calibri" panose="020F0502020204030204" pitchFamily="34" charset="0"/>
                              <a:cs typeface="Times New Roman" panose="02020603050405020304" pitchFamily="18" charset="0"/>
                            </a:rPr>
                            <m:t>=</m:t>
                          </m:r>
                          <m:r>
                            <a:rPr lang="en-US" sz="10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000" i="1">
                              <a:effectLst/>
                              <a:latin typeface="Cambria Math" panose="02040503050406030204" pitchFamily="18" charset="0"/>
                              <a:ea typeface="Calibri" panose="020F0502020204030204" pitchFamily="34" charset="0"/>
                              <a:cs typeface="Times New Roman" panose="02020603050405020304" pitchFamily="18" charset="0"/>
                            </a:rPr>
                            <m:t>(</m:t>
                          </m:r>
                          <m:r>
                            <a:rPr lang="en-US" sz="1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9" name="Text Box 33">
                    <a:extLst>
                      <a:ext uri="{FF2B5EF4-FFF2-40B4-BE49-F238E27FC236}">
                        <a16:creationId xmlns:a16="http://schemas.microsoft.com/office/drawing/2014/main" id="{2E17B6A7-8C3B-F644-B398-C11D106B719F}"/>
                      </a:ext>
                    </a:extLst>
                  </p:cNvPr>
                  <p:cNvSpPr txBox="1">
                    <a:spLocks noRot="1" noChangeAspect="1" noMove="1" noResize="1" noEditPoints="1" noAdjustHandles="1" noChangeArrowheads="1" noChangeShapeType="1" noTextEdit="1"/>
                  </p:cNvSpPr>
                  <p:nvPr/>
                </p:nvSpPr>
                <p:spPr>
                  <a:xfrm>
                    <a:off x="1603927" y="518602"/>
                    <a:ext cx="758478" cy="437322"/>
                  </a:xfrm>
                  <a:prstGeom prst="rect">
                    <a:avLst/>
                  </a:prstGeom>
                  <a:blipFill>
                    <a:blip r:embed="rId5"/>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a:lstStyle/>
                  <a:p>
                    <a:r>
                      <a:rPr lang="en-US">
                        <a:noFill/>
                      </a:rPr>
                      <a:t> </a:t>
                    </a:r>
                  </a:p>
                </p:txBody>
              </p:sp>
            </mc:Fallback>
          </mc:AlternateContent>
          <p:sp>
            <p:nvSpPr>
              <p:cNvPr id="10" name="Text Box 36">
                <a:extLst>
                  <a:ext uri="{FF2B5EF4-FFF2-40B4-BE49-F238E27FC236}">
                    <a16:creationId xmlns:a16="http://schemas.microsoft.com/office/drawing/2014/main" id="{9301CC59-8407-1546-AE4C-AA6BF01D2997}"/>
                  </a:ext>
                </a:extLst>
              </p:cNvPr>
              <p:cNvSpPr txBox="1"/>
              <p:nvPr/>
            </p:nvSpPr>
            <p:spPr>
              <a:xfrm>
                <a:off x="195159" y="122336"/>
                <a:ext cx="377592" cy="3021691"/>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a:effectLst/>
                    <a:ea typeface="Calibri" panose="020F0502020204030204" pitchFamily="34" charset="0"/>
                    <a:cs typeface="Times New Roman" panose="02020603050405020304" pitchFamily="18" charset="0"/>
                  </a:rPr>
                  <a:t>Height of the dolphin in feet (distance from water surface)</a:t>
                </a:r>
                <a:endParaRPr lang="en-US" sz="1100">
                  <a:effectLst/>
                  <a:ea typeface="Calibri" panose="020F0502020204030204" pitchFamily="34" charset="0"/>
                  <a:cs typeface="Times New Roman" panose="02020603050405020304" pitchFamily="18" charset="0"/>
                </a:endParaRPr>
              </a:p>
            </p:txBody>
          </p:sp>
          <p:sp>
            <p:nvSpPr>
              <p:cNvPr id="11" name="Text Box 37">
                <a:extLst>
                  <a:ext uri="{FF2B5EF4-FFF2-40B4-BE49-F238E27FC236}">
                    <a16:creationId xmlns:a16="http://schemas.microsoft.com/office/drawing/2014/main" id="{CB4EAA3B-84AF-1F4C-AA6A-46E020C5A390}"/>
                  </a:ext>
                </a:extLst>
              </p:cNvPr>
              <p:cNvSpPr txBox="1"/>
              <p:nvPr/>
            </p:nvSpPr>
            <p:spPr>
              <a:xfrm>
                <a:off x="2040807" y="3201506"/>
                <a:ext cx="1839973" cy="286131"/>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a:effectLst/>
                    <a:ea typeface="Calibri" panose="020F0502020204030204" pitchFamily="34" charset="0"/>
                    <a:cs typeface="Times New Roman" panose="02020603050405020304" pitchFamily="18" charset="0"/>
                  </a:rPr>
                  <a:t>Time in seconds</a:t>
                </a:r>
                <a:endParaRPr lang="en-US" sz="1100">
                  <a:effectLst/>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4F12AC1F-87D6-BF42-B52F-6E50264480B8}"/>
                    </a:ext>
                  </a:extLst>
                </p:cNvPr>
                <p:cNvSpPr txBox="1"/>
                <p:nvPr/>
              </p:nvSpPr>
              <p:spPr>
                <a:xfrm>
                  <a:off x="426720" y="0"/>
                  <a:ext cx="537210" cy="310515"/>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000" i="1">
                            <a:effectLst/>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6" name="Text Box 4">
                  <a:extLst>
                    <a:ext uri="{FF2B5EF4-FFF2-40B4-BE49-F238E27FC236}">
                      <a16:creationId xmlns:a16="http://schemas.microsoft.com/office/drawing/2014/main" id="{4F12AC1F-87D6-BF42-B52F-6E50264480B8}"/>
                    </a:ext>
                  </a:extLst>
                </p:cNvPr>
                <p:cNvSpPr txBox="1">
                  <a:spLocks noRot="1" noChangeAspect="1" noMove="1" noResize="1" noEditPoints="1" noAdjustHandles="1" noChangeArrowheads="1" noChangeShapeType="1" noTextEdit="1"/>
                </p:cNvSpPr>
                <p:nvPr/>
              </p:nvSpPr>
              <p:spPr>
                <a:xfrm>
                  <a:off x="426720" y="0"/>
                  <a:ext cx="537210" cy="310515"/>
                </a:xfrm>
                <a:prstGeom prst="rect">
                  <a:avLst/>
                </a:prstGeom>
                <a:blipFill>
                  <a:blip r:embed="rId6"/>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a:lstStyle/>
                <a:p>
                  <a:r>
                    <a:rPr lang="en-US">
                      <a:noFill/>
                    </a:rPr>
                    <a:t> </a:t>
                  </a:r>
                </a:p>
              </p:txBody>
            </p:sp>
          </mc:Fallback>
        </mc:AlternateContent>
      </p:grpSp>
    </p:spTree>
    <p:extLst>
      <p:ext uri="{BB962C8B-B14F-4D97-AF65-F5344CB8AC3E}">
        <p14:creationId xmlns:p14="http://schemas.microsoft.com/office/powerpoint/2010/main" val="784855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EF27-CE28-744F-ABD6-75DE56CA51A6}"/>
              </a:ext>
            </a:extLst>
          </p:cNvPr>
          <p:cNvSpPr>
            <a:spLocks noGrp="1"/>
          </p:cNvSpPr>
          <p:nvPr>
            <p:ph type="title"/>
          </p:nvPr>
        </p:nvSpPr>
        <p:spPr>
          <a:xfrm>
            <a:off x="148281" y="127687"/>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EEF37F-5363-DE48-B16F-C9A4E02399FD}"/>
                  </a:ext>
                </a:extLst>
              </p:cNvPr>
              <p:cNvSpPr>
                <a:spLocks noGrp="1"/>
              </p:cNvSpPr>
              <p:nvPr>
                <p:ph idx="1"/>
              </p:nvPr>
            </p:nvSpPr>
            <p:spPr>
              <a:xfrm>
                <a:off x="308919" y="939114"/>
                <a:ext cx="8526162" cy="5671751"/>
              </a:xfrm>
            </p:spPr>
            <p:txBody>
              <a:bodyPr>
                <a:noAutofit/>
              </a:bodyPr>
              <a:lstStyle/>
              <a:p>
                <a:pPr marL="0" lvl="0" indent="0">
                  <a:buNone/>
                </a:pPr>
                <a:r>
                  <a:rPr lang="en-US" sz="1600" dirty="0"/>
                  <a:t>Describe what you know for </a:t>
                </a:r>
                <a:br>
                  <a:rPr lang="en-US" sz="1600" dirty="0"/>
                </a:br>
                <a:r>
                  <a:rPr lang="en-US" sz="1600" dirty="0"/>
                  <a:t>sure about the actions of the </a:t>
                </a:r>
                <a:br>
                  <a:rPr lang="en-US" sz="1600" dirty="0"/>
                </a:br>
                <a:r>
                  <a:rPr lang="en-US" sz="1600" dirty="0"/>
                  <a:t>dolphin in the time interval </a:t>
                </a:r>
                <a:br>
                  <a:rPr lang="en-US" sz="1600" dirty="0"/>
                </a:br>
                <a:r>
                  <a:rPr lang="en-US" sz="1600" dirty="0"/>
                  <a:t>from </a:t>
                </a:r>
                <a14:m>
                  <m:oMath xmlns:m="http://schemas.openxmlformats.org/officeDocument/2006/math">
                    <m:r>
                      <a:rPr lang="en-US" sz="1600" i="1">
                        <a:latin typeface="Cambria Math" panose="02040503050406030204" pitchFamily="18" charset="0"/>
                      </a:rPr>
                      <m:t>0</m:t>
                    </m:r>
                  </m:oMath>
                </a14:m>
                <a:r>
                  <a:rPr lang="en-US" sz="1600" dirty="0"/>
                  <a:t>–</a:t>
                </a:r>
                <a14:m>
                  <m:oMath xmlns:m="http://schemas.openxmlformats.org/officeDocument/2006/math">
                    <m:r>
                      <a:rPr lang="en-US" sz="1600" i="1">
                        <a:latin typeface="Cambria Math" panose="02040503050406030204" pitchFamily="18" charset="0"/>
                      </a:rPr>
                      <m:t>6</m:t>
                    </m:r>
                  </m:oMath>
                </a14:m>
                <a:r>
                  <a:rPr lang="en-US" sz="1600" dirty="0"/>
                  <a:t> sec.  </a:t>
                </a:r>
              </a:p>
              <a:p>
                <a:pPr marL="0" indent="0">
                  <a:buNone/>
                </a:pPr>
                <a:endParaRPr lang="en-US" sz="1600" dirty="0"/>
              </a:p>
              <a:p>
                <a:pPr marL="0" indent="0">
                  <a:buNone/>
                </a:pPr>
                <a:endParaRPr lang="en-US" sz="1600" dirty="0"/>
              </a:p>
              <a:p>
                <a:pPr marL="0" indent="0">
                  <a:buNone/>
                </a:pPr>
                <a:endParaRPr lang="en-US" sz="1600" dirty="0"/>
              </a:p>
              <a:p>
                <a:pPr marL="0" lvl="0" indent="0">
                  <a:buNone/>
                </a:pPr>
                <a:r>
                  <a:rPr lang="en-US" sz="1600" dirty="0"/>
                  <a:t>Where do you find the values </a:t>
                </a:r>
                <a:br>
                  <a:rPr lang="en-US" sz="1600" dirty="0"/>
                </a:br>
                <a:r>
                  <a:rPr lang="en-US" sz="1600" dirty="0"/>
                  <a:t>for which </a:t>
                </a:r>
                <a14:m>
                  <m:oMath xmlns:m="http://schemas.openxmlformats.org/officeDocument/2006/math">
                    <m:r>
                      <a:rPr lang="en-US" sz="1600" i="1">
                        <a:latin typeface="Cambria Math" panose="02040503050406030204" pitchFamily="18" charset="0"/>
                      </a:rPr>
                      <m:t>𝑓</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)=0</m:t>
                    </m:r>
                  </m:oMath>
                </a14:m>
                <a:r>
                  <a:rPr lang="en-US" sz="1600" dirty="0"/>
                  <a:t>?  </a:t>
                </a:r>
                <a:br>
                  <a:rPr lang="en-US" sz="1600" dirty="0"/>
                </a:br>
                <a:r>
                  <a:rPr lang="en-US" sz="1600" dirty="0"/>
                  <a:t>Explain what they mean in </a:t>
                </a:r>
                <a:br>
                  <a:rPr lang="en-US" sz="1600" dirty="0"/>
                </a:br>
                <a:r>
                  <a:rPr lang="en-US" sz="1600" dirty="0"/>
                  <a:t>the context of this problem.</a:t>
                </a:r>
              </a:p>
              <a:p>
                <a:pPr marL="0" indent="0">
                  <a:buNone/>
                </a:pPr>
                <a:r>
                  <a:rPr lang="en-US" sz="1600" dirty="0"/>
                  <a:t> </a:t>
                </a:r>
              </a:p>
              <a:p>
                <a:pPr marL="0" indent="0">
                  <a:buNone/>
                </a:pPr>
                <a:endParaRPr lang="en-US" sz="1600" dirty="0"/>
              </a:p>
              <a:p>
                <a:pPr marL="0" lvl="0" indent="0">
                  <a:buNone/>
                </a:pPr>
                <a:r>
                  <a:rPr lang="en-US" sz="1600" dirty="0"/>
                  <a:t>How long was the dolphin swimming under water in the recorded time period?  </a:t>
                </a:r>
                <a:br>
                  <a:rPr lang="en-US" sz="1600" dirty="0"/>
                </a:br>
                <a:endParaRPr lang="en-US" sz="1600" dirty="0"/>
              </a:p>
              <a:p>
                <a:pPr marL="0" lvl="0" indent="0">
                  <a:buNone/>
                </a:pPr>
                <a:r>
                  <a:rPr lang="en-US" sz="1600" dirty="0"/>
                  <a:t>Estimate the maximum height that the dolphin jumped in the recorded time period.</a:t>
                </a:r>
              </a:p>
              <a:p>
                <a:pPr marL="0" indent="0">
                  <a:buNone/>
                </a:pPr>
                <a:r>
                  <a:rPr lang="en-US" sz="1600" dirty="0"/>
                  <a:t> </a:t>
                </a:r>
              </a:p>
              <a:p>
                <a:pPr marL="0" lvl="0" indent="0">
                  <a:buNone/>
                </a:pPr>
                <a:r>
                  <a:rPr lang="en-US" sz="1600" dirty="0"/>
                  <a:t>Locate the point on the graph where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i="1">
                        <a:latin typeface="Cambria Math" panose="02040503050406030204" pitchFamily="18" charset="0"/>
                      </a:rPr>
                      <m:t>=−50</m:t>
                    </m:r>
                  </m:oMath>
                </a14:m>
                <a:r>
                  <a:rPr lang="en-US" sz="1600" dirty="0"/>
                  <a:t>, and explain what information the coordinates of that point give you in the context of this problem. </a:t>
                </a:r>
              </a:p>
            </p:txBody>
          </p:sp>
        </mc:Choice>
        <mc:Fallback xmlns="">
          <p:sp>
            <p:nvSpPr>
              <p:cNvPr id="3" name="Content Placeholder 2">
                <a:extLst>
                  <a:ext uri="{FF2B5EF4-FFF2-40B4-BE49-F238E27FC236}">
                    <a16:creationId xmlns:a16="http://schemas.microsoft.com/office/drawing/2014/main" id="{48EEF37F-5363-DE48-B16F-C9A4E02399FD}"/>
                  </a:ext>
                </a:extLst>
              </p:cNvPr>
              <p:cNvSpPr>
                <a:spLocks noGrp="1" noRot="1" noChangeAspect="1" noMove="1" noResize="1" noEditPoints="1" noAdjustHandles="1" noChangeArrowheads="1" noChangeShapeType="1" noTextEdit="1"/>
              </p:cNvSpPr>
              <p:nvPr>
                <p:ph idx="1"/>
              </p:nvPr>
            </p:nvSpPr>
            <p:spPr>
              <a:xfrm>
                <a:off x="308919" y="939114"/>
                <a:ext cx="8526162" cy="5671751"/>
              </a:xfrm>
              <a:blipFill>
                <a:blip r:embed="rId2"/>
                <a:stretch>
                  <a:fillRect l="-446" t="-22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E692D10-9C56-1344-B252-BD1117E4F509}"/>
              </a:ext>
            </a:extLst>
          </p:cNvPr>
          <p:cNvGrpSpPr/>
          <p:nvPr/>
        </p:nvGrpSpPr>
        <p:grpSpPr>
          <a:xfrm>
            <a:off x="3223123" y="554676"/>
            <a:ext cx="5772596" cy="3542081"/>
            <a:chOff x="0" y="0"/>
            <a:chExt cx="5267960" cy="3186146"/>
          </a:xfrm>
        </p:grpSpPr>
        <p:grpSp>
          <p:nvGrpSpPr>
            <p:cNvPr id="5" name="Group 4">
              <a:extLst>
                <a:ext uri="{FF2B5EF4-FFF2-40B4-BE49-F238E27FC236}">
                  <a16:creationId xmlns:a16="http://schemas.microsoft.com/office/drawing/2014/main" id="{58EAD415-68AE-C147-ACD0-1636B4F304A8}"/>
                </a:ext>
              </a:extLst>
            </p:cNvPr>
            <p:cNvGrpSpPr/>
            <p:nvPr/>
          </p:nvGrpSpPr>
          <p:grpSpPr>
            <a:xfrm>
              <a:off x="0" y="60960"/>
              <a:ext cx="5267960" cy="3125186"/>
              <a:chOff x="195159" y="120015"/>
              <a:chExt cx="5675339" cy="3367622"/>
            </a:xfrm>
          </p:grpSpPr>
          <p:pic>
            <p:nvPicPr>
              <p:cNvPr id="7" name="Picture 6">
                <a:extLst>
                  <a:ext uri="{FF2B5EF4-FFF2-40B4-BE49-F238E27FC236}">
                    <a16:creationId xmlns:a16="http://schemas.microsoft.com/office/drawing/2014/main" id="{D30E0210-F054-614D-8A69-62D93170A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2751" y="120015"/>
                <a:ext cx="5226766" cy="3081491"/>
              </a:xfrm>
              <a:prstGeom prst="rect">
                <a:avLst/>
              </a:prstGeom>
              <a:noFill/>
              <a:ln>
                <a:noFill/>
              </a:ln>
            </p:spPr>
          </p:pic>
          <mc:AlternateContent xmlns:mc="http://schemas.openxmlformats.org/markup-compatibility/2006" xmlns:a14="http://schemas.microsoft.com/office/drawing/2010/main">
            <mc:Choice Requires="a14">
              <p:sp>
                <p:nvSpPr>
                  <p:cNvPr id="8" name="Text Box 31">
                    <a:extLst>
                      <a:ext uri="{FF2B5EF4-FFF2-40B4-BE49-F238E27FC236}">
                        <a16:creationId xmlns:a16="http://schemas.microsoft.com/office/drawing/2014/main" id="{B0280FA0-A4F3-664A-B882-C0586A88391B}"/>
                      </a:ext>
                    </a:extLst>
                  </p:cNvPr>
                  <p:cNvSpPr txBox="1"/>
                  <p:nvPr/>
                </p:nvSpPr>
                <p:spPr>
                  <a:xfrm>
                    <a:off x="5291377" y="951564"/>
                    <a:ext cx="579121" cy="33528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000" i="1">
                              <a:effectLst/>
                              <a:latin typeface="Cambria Math" panose="02040503050406030204" pitchFamily="18" charset="0"/>
                              <a:ea typeface="Calibri" panose="020F0502020204030204" pitchFamily="34" charset="0"/>
                              <a:cs typeface="Times New Roman" panose="02020603050405020304" pitchFamily="18" charset="0"/>
                            </a:rPr>
                            <m:t>𝑡</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8" name="Text Box 31">
                    <a:extLst>
                      <a:ext uri="{FF2B5EF4-FFF2-40B4-BE49-F238E27FC236}">
                        <a16:creationId xmlns:a16="http://schemas.microsoft.com/office/drawing/2014/main" id="{B0280FA0-A4F3-664A-B882-C0586A88391B}"/>
                      </a:ext>
                    </a:extLst>
                  </p:cNvPr>
                  <p:cNvSpPr txBox="1">
                    <a:spLocks noRot="1" noChangeAspect="1" noMove="1" noResize="1" noEditPoints="1" noAdjustHandles="1" noChangeArrowheads="1" noChangeShapeType="1" noTextEdit="1"/>
                  </p:cNvSpPr>
                  <p:nvPr/>
                </p:nvSpPr>
                <p:spPr>
                  <a:xfrm>
                    <a:off x="5291377" y="951564"/>
                    <a:ext cx="579121" cy="335280"/>
                  </a:xfrm>
                  <a:prstGeom prst="rect">
                    <a:avLst/>
                  </a:prstGeom>
                  <a:blipFill>
                    <a:blip r:embed="rId4"/>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33">
                    <a:extLst>
                      <a:ext uri="{FF2B5EF4-FFF2-40B4-BE49-F238E27FC236}">
                        <a16:creationId xmlns:a16="http://schemas.microsoft.com/office/drawing/2014/main" id="{2E17B6A7-8C3B-F644-B398-C11D106B719F}"/>
                      </a:ext>
                    </a:extLst>
                  </p:cNvPr>
                  <p:cNvSpPr txBox="1"/>
                  <p:nvPr/>
                </p:nvSpPr>
                <p:spPr>
                  <a:xfrm>
                    <a:off x="1603927" y="518602"/>
                    <a:ext cx="758478" cy="437322"/>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000" i="1">
                              <a:effectLst/>
                              <a:latin typeface="Cambria Math" panose="02040503050406030204" pitchFamily="18" charset="0"/>
                              <a:ea typeface="Calibri" panose="020F0502020204030204" pitchFamily="34" charset="0"/>
                              <a:cs typeface="Times New Roman" panose="02020603050405020304" pitchFamily="18" charset="0"/>
                            </a:rPr>
                            <m:t>=</m:t>
                          </m:r>
                          <m:r>
                            <a:rPr lang="en-US" sz="10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000" i="1">
                              <a:effectLst/>
                              <a:latin typeface="Cambria Math" panose="02040503050406030204" pitchFamily="18" charset="0"/>
                              <a:ea typeface="Calibri" panose="020F0502020204030204" pitchFamily="34" charset="0"/>
                              <a:cs typeface="Times New Roman" panose="02020603050405020304" pitchFamily="18" charset="0"/>
                            </a:rPr>
                            <m:t>(</m:t>
                          </m:r>
                          <m:r>
                            <a:rPr lang="en-US" sz="1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9" name="Text Box 33">
                    <a:extLst>
                      <a:ext uri="{FF2B5EF4-FFF2-40B4-BE49-F238E27FC236}">
                        <a16:creationId xmlns:a16="http://schemas.microsoft.com/office/drawing/2014/main" id="{2E17B6A7-8C3B-F644-B398-C11D106B719F}"/>
                      </a:ext>
                    </a:extLst>
                  </p:cNvPr>
                  <p:cNvSpPr txBox="1">
                    <a:spLocks noRot="1" noChangeAspect="1" noMove="1" noResize="1" noEditPoints="1" noAdjustHandles="1" noChangeArrowheads="1" noChangeShapeType="1" noTextEdit="1"/>
                  </p:cNvSpPr>
                  <p:nvPr/>
                </p:nvSpPr>
                <p:spPr>
                  <a:xfrm>
                    <a:off x="1603927" y="518602"/>
                    <a:ext cx="758478" cy="437322"/>
                  </a:xfrm>
                  <a:prstGeom prst="rect">
                    <a:avLst/>
                  </a:prstGeom>
                  <a:blipFill>
                    <a:blip r:embed="rId5"/>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a:lstStyle/>
                  <a:p>
                    <a:r>
                      <a:rPr lang="en-US">
                        <a:noFill/>
                      </a:rPr>
                      <a:t> </a:t>
                    </a:r>
                  </a:p>
                </p:txBody>
              </p:sp>
            </mc:Fallback>
          </mc:AlternateContent>
          <p:sp>
            <p:nvSpPr>
              <p:cNvPr id="10" name="Text Box 36">
                <a:extLst>
                  <a:ext uri="{FF2B5EF4-FFF2-40B4-BE49-F238E27FC236}">
                    <a16:creationId xmlns:a16="http://schemas.microsoft.com/office/drawing/2014/main" id="{9301CC59-8407-1546-AE4C-AA6BF01D2997}"/>
                  </a:ext>
                </a:extLst>
              </p:cNvPr>
              <p:cNvSpPr txBox="1"/>
              <p:nvPr/>
            </p:nvSpPr>
            <p:spPr>
              <a:xfrm>
                <a:off x="195159" y="122336"/>
                <a:ext cx="377592" cy="3021691"/>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a:effectLst/>
                    <a:ea typeface="Calibri" panose="020F0502020204030204" pitchFamily="34" charset="0"/>
                    <a:cs typeface="Times New Roman" panose="02020603050405020304" pitchFamily="18" charset="0"/>
                  </a:rPr>
                  <a:t>Height of the dolphin in feet (distance from water surface)</a:t>
                </a:r>
                <a:endParaRPr lang="en-US" sz="1100">
                  <a:effectLst/>
                  <a:ea typeface="Calibri" panose="020F0502020204030204" pitchFamily="34" charset="0"/>
                  <a:cs typeface="Times New Roman" panose="02020603050405020304" pitchFamily="18" charset="0"/>
                </a:endParaRPr>
              </a:p>
            </p:txBody>
          </p:sp>
          <p:sp>
            <p:nvSpPr>
              <p:cNvPr id="11" name="Text Box 37">
                <a:extLst>
                  <a:ext uri="{FF2B5EF4-FFF2-40B4-BE49-F238E27FC236}">
                    <a16:creationId xmlns:a16="http://schemas.microsoft.com/office/drawing/2014/main" id="{CB4EAA3B-84AF-1F4C-AA6A-46E020C5A390}"/>
                  </a:ext>
                </a:extLst>
              </p:cNvPr>
              <p:cNvSpPr txBox="1"/>
              <p:nvPr/>
            </p:nvSpPr>
            <p:spPr>
              <a:xfrm>
                <a:off x="2040807" y="3201506"/>
                <a:ext cx="1839973" cy="286131"/>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900">
                    <a:effectLst/>
                    <a:ea typeface="Calibri" panose="020F0502020204030204" pitchFamily="34" charset="0"/>
                    <a:cs typeface="Times New Roman" panose="02020603050405020304" pitchFamily="18" charset="0"/>
                  </a:rPr>
                  <a:t>Time in seconds</a:t>
                </a:r>
                <a:endParaRPr lang="en-US" sz="1100">
                  <a:effectLst/>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4F12AC1F-87D6-BF42-B52F-6E50264480B8}"/>
                    </a:ext>
                  </a:extLst>
                </p:cNvPr>
                <p:cNvSpPr txBox="1"/>
                <p:nvPr/>
              </p:nvSpPr>
              <p:spPr>
                <a:xfrm>
                  <a:off x="426720" y="0"/>
                  <a:ext cx="537210" cy="310515"/>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000" i="1">
                            <a:effectLst/>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sz="1100">
                    <a:effectLst/>
                    <a:ea typeface="Calibri" panose="020F0502020204030204" pitchFamily="34" charset="0"/>
                    <a:cs typeface="Times New Roman" panose="02020603050405020304" pitchFamily="18" charset="0"/>
                  </a:endParaRPr>
                </a:p>
              </p:txBody>
            </p:sp>
          </mc:Choice>
          <mc:Fallback xmlns="">
            <p:sp>
              <p:nvSpPr>
                <p:cNvPr id="6" name="Text Box 4">
                  <a:extLst>
                    <a:ext uri="{FF2B5EF4-FFF2-40B4-BE49-F238E27FC236}">
                      <a16:creationId xmlns:a16="http://schemas.microsoft.com/office/drawing/2014/main" id="{4F12AC1F-87D6-BF42-B52F-6E50264480B8}"/>
                    </a:ext>
                  </a:extLst>
                </p:cNvPr>
                <p:cNvSpPr txBox="1">
                  <a:spLocks noRot="1" noChangeAspect="1" noMove="1" noResize="1" noEditPoints="1" noAdjustHandles="1" noChangeArrowheads="1" noChangeShapeType="1" noTextEdit="1"/>
                </p:cNvSpPr>
                <p:nvPr/>
              </p:nvSpPr>
              <p:spPr>
                <a:xfrm>
                  <a:off x="426720" y="0"/>
                  <a:ext cx="537210" cy="310515"/>
                </a:xfrm>
                <a:prstGeom prst="rect">
                  <a:avLst/>
                </a:prstGeom>
                <a:blipFill>
                  <a:blip r:embed="rId6"/>
                  <a:stretch>
                    <a:fillRect/>
                  </a:stretch>
                </a:blipFill>
                <a:ln>
                  <a:noFill/>
                </a:ln>
                <a:effectLst/>
                <a:extLst>
                  <a:ext uri="{C572A759-6A51-4108-AA02-DFA0A04FC94B}">
                    <ma14:wrappingTextBoxFlag xmlns:wpc="http://schemas.microsoft.com/office/word/2010/wordprocessingCanvas"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a:lstStyle/>
                <a:p>
                  <a:r>
                    <a:rPr lang="en-US">
                      <a:noFill/>
                    </a:rPr>
                    <a:t> </a:t>
                  </a:r>
                </a:p>
              </p:txBody>
            </p:sp>
          </mc:Fallback>
        </mc:AlternateContent>
      </p:grpSp>
    </p:spTree>
    <p:extLst>
      <p:ext uri="{BB962C8B-B14F-4D97-AF65-F5344CB8AC3E}">
        <p14:creationId xmlns:p14="http://schemas.microsoft.com/office/powerpoint/2010/main" val="465791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normAutofit/>
              </a:bodyPr>
              <a:lstStyle/>
              <a:p>
                <a:pPr marL="0" indent="0">
                  <a:buNone/>
                </a:pPr>
                <a:r>
                  <a:rPr lang="en-US" dirty="0"/>
                  <a:t>The table below represents the value of Andrew’s stock portfolio, where </a:t>
                </a:r>
                <a14:m>
                  <m:oMath xmlns:m="http://schemas.openxmlformats.org/officeDocument/2006/math">
                    <m:r>
                      <a:rPr lang="en-US" i="1">
                        <a:latin typeface="Cambria Math" panose="02040503050406030204" pitchFamily="18" charset="0"/>
                      </a:rPr>
                      <m:t>𝑉</m:t>
                    </m:r>
                  </m:oMath>
                </a14:m>
                <a:r>
                  <a:rPr lang="en-US" i="1" dirty="0"/>
                  <a:t> </a:t>
                </a:r>
                <a:r>
                  <a:rPr lang="en-US" dirty="0"/>
                  <a:t>represents the value of the portfolio in hundreds of dollars and </a:t>
                </a:r>
                <a14:m>
                  <m:oMath xmlns:m="http://schemas.openxmlformats.org/officeDocument/2006/math">
                    <m:r>
                      <a:rPr lang="en-US" i="1">
                        <a:latin typeface="Cambria Math" panose="02040503050406030204" pitchFamily="18" charset="0"/>
                      </a:rPr>
                      <m:t>𝑡</m:t>
                    </m:r>
                  </m:oMath>
                </a14:m>
                <a:r>
                  <a:rPr lang="en-US" i="1" dirty="0"/>
                  <a:t> </a:t>
                </a:r>
                <a:r>
                  <a:rPr lang="en-US" dirty="0"/>
                  <a:t>is the time in months since he started investing.  Answer the questions that follow based on the table of values.</a:t>
                </a:r>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599"/>
                <a:ext cx="8711515" cy="5583195"/>
              </a:xfrm>
              <a:blipFill>
                <a:blip r:embed="rId2"/>
                <a:stretch>
                  <a:fillRect l="-1020" t="-907" r="-189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2E54545-ACB0-2E45-A2CF-4261211744B4}"/>
              </a:ext>
            </a:extLst>
          </p:cNvPr>
          <p:cNvPicPr>
            <a:picLocks noChangeAspect="1"/>
          </p:cNvPicPr>
          <p:nvPr/>
        </p:nvPicPr>
        <p:blipFill>
          <a:blip r:embed="rId3"/>
          <a:stretch>
            <a:fillRect/>
          </a:stretch>
        </p:blipFill>
        <p:spPr>
          <a:xfrm>
            <a:off x="2546518" y="2728269"/>
            <a:ext cx="4664449" cy="3388326"/>
          </a:xfrm>
          <a:prstGeom prst="rect">
            <a:avLst/>
          </a:prstGeom>
        </p:spPr>
      </p:pic>
    </p:spTree>
    <p:extLst>
      <p:ext uri="{BB962C8B-B14F-4D97-AF65-F5344CB8AC3E}">
        <p14:creationId xmlns:p14="http://schemas.microsoft.com/office/powerpoint/2010/main" val="717400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210062" y="150339"/>
            <a:ext cx="8711515" cy="990600"/>
          </a:xfrm>
        </p:spPr>
        <p:txBody>
          <a:bodyPr/>
          <a:lstStyle/>
          <a:p>
            <a:r>
              <a:rPr lang="en-US" dirty="0"/>
              <a:t>Example2</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3A57F024-FF94-2044-AFEF-4D402B7A1B93}"/>
                  </a:ext>
                </a:extLst>
              </p:cNvPr>
              <p:cNvSpPr>
                <a:spLocks noGrp="1"/>
              </p:cNvSpPr>
              <p:nvPr>
                <p:ph idx="1"/>
              </p:nvPr>
            </p:nvSpPr>
            <p:spPr>
              <a:xfrm>
                <a:off x="210062" y="990599"/>
                <a:ext cx="8711515" cy="5583195"/>
              </a:xfrm>
            </p:spPr>
            <p:txBody>
              <a:bodyPr>
                <a:noAutofit/>
              </a:bodyPr>
              <a:lstStyle/>
              <a:p>
                <a:pPr marL="0" indent="0">
                  <a:buNone/>
                </a:pPr>
                <a:r>
                  <a:rPr lang="en-US" sz="2000" dirty="0"/>
                  <a:t>What kind of function could model </a:t>
                </a:r>
                <a:br>
                  <a:rPr lang="en-US" sz="2000" dirty="0"/>
                </a:br>
                <a:r>
                  <a:rPr lang="en-US" sz="2000" dirty="0"/>
                  <a:t>the data in this table?  </a:t>
                </a:r>
                <a:br>
                  <a:rPr lang="en-US" sz="2000" dirty="0"/>
                </a:br>
                <a:r>
                  <a:rPr lang="en-US" sz="2000" dirty="0"/>
                  <a:t> </a:t>
                </a:r>
              </a:p>
              <a:p>
                <a:pPr marL="0" indent="0">
                  <a:buNone/>
                </a:pPr>
                <a:r>
                  <a:rPr lang="en-US" sz="2000" dirty="0"/>
                  <a:t>How much did Andrew </a:t>
                </a:r>
                <a:br>
                  <a:rPr lang="en-US" sz="2000" dirty="0"/>
                </a:br>
                <a:r>
                  <a:rPr lang="en-US" sz="2000" dirty="0"/>
                  <a:t>invest in his stock initially?  </a:t>
                </a:r>
              </a:p>
              <a:p>
                <a:pPr marL="0" indent="0">
                  <a:buNone/>
                </a:pPr>
                <a:r>
                  <a:rPr lang="en-US" sz="2000" dirty="0"/>
                  <a:t> </a:t>
                </a:r>
              </a:p>
              <a:p>
                <a:pPr marL="0" indent="0">
                  <a:buNone/>
                </a:pPr>
                <a:r>
                  <a:rPr lang="en-US" sz="2000" dirty="0"/>
                  <a:t>What is the maximum value of his </a:t>
                </a:r>
                <a:br>
                  <a:rPr lang="en-US" sz="2000" dirty="0"/>
                </a:br>
                <a:r>
                  <a:rPr lang="en-US" sz="2000" dirty="0"/>
                  <a:t>stock, and how long did it take to </a:t>
                </a:r>
                <a:br>
                  <a:rPr lang="en-US" sz="2000" dirty="0"/>
                </a:br>
                <a:r>
                  <a:rPr lang="en-US" sz="2000" dirty="0"/>
                  <a:t>reach the maximum value?</a:t>
                </a:r>
                <a:br>
                  <a:rPr lang="en-US" sz="2000" dirty="0"/>
                </a:br>
                <a:r>
                  <a:rPr lang="en-US" sz="2000" dirty="0"/>
                  <a:t> </a:t>
                </a:r>
              </a:p>
              <a:p>
                <a:pPr marL="0" indent="0">
                  <a:buNone/>
                </a:pPr>
                <a:r>
                  <a:rPr lang="en-US" sz="2000" dirty="0"/>
                  <a:t>How fast is Andrew’s stock value decreasing between </a:t>
                </a:r>
                <a14:m>
                  <m:oMath xmlns:m="http://schemas.openxmlformats.org/officeDocument/2006/math">
                    <m:r>
                      <a:rPr lang="en-US" sz="2000" i="1">
                        <a:latin typeface="Cambria Math" panose="02040503050406030204" pitchFamily="18" charset="0"/>
                      </a:rPr>
                      <m:t>[10, 12]</m:t>
                    </m:r>
                  </m:oMath>
                </a14:m>
                <a:r>
                  <a:rPr lang="en-US" sz="2000" dirty="0"/>
                  <a:t>?  Find another two-month interval where the average rate of change is faster.</a:t>
                </a:r>
                <a:br>
                  <a:rPr lang="en-US" sz="2000" dirty="0"/>
                </a:br>
                <a:r>
                  <a:rPr lang="en-US" sz="2000" dirty="0"/>
                  <a:t> </a:t>
                </a:r>
              </a:p>
              <a:p>
                <a:pPr marL="0" indent="0">
                  <a:buNone/>
                </a:pPr>
                <a:r>
                  <a:rPr lang="en-US" sz="2000" dirty="0"/>
                  <a:t> Are there other two-month intervals where the rate of change is the same as </a:t>
                </a:r>
                <a14:m>
                  <m:oMath xmlns:m="http://schemas.openxmlformats.org/officeDocument/2006/math">
                    <m:r>
                      <a:rPr lang="en-US" sz="2000" i="1">
                        <a:latin typeface="Cambria Math" panose="02040503050406030204" pitchFamily="18" charset="0"/>
                      </a:rPr>
                      <m:t>[10, 12]</m:t>
                    </m:r>
                  </m:oMath>
                </a14:m>
                <a:r>
                  <a:rPr lang="en-US" sz="2000" dirty="0"/>
                  <a:t>?</a:t>
                </a:r>
              </a:p>
            </p:txBody>
          </p:sp>
        </mc:Choice>
        <mc:Fallback xmlns="">
          <p:sp>
            <p:nvSpPr>
              <p:cNvPr id="12" name="Content Placeholder 11">
                <a:extLst>
                  <a:ext uri="{FF2B5EF4-FFF2-40B4-BE49-F238E27FC236}">
                    <a16:creationId xmlns:a16="http://schemas.microsoft.com/office/drawing/2014/main" id="{3A57F024-FF94-2044-AFEF-4D402B7A1B93}"/>
                  </a:ext>
                </a:extLst>
              </p:cNvPr>
              <p:cNvSpPr>
                <a:spLocks noGrp="1" noRot="1" noChangeAspect="1" noMove="1" noResize="1" noEditPoints="1" noAdjustHandles="1" noChangeArrowheads="1" noChangeShapeType="1" noTextEdit="1"/>
              </p:cNvSpPr>
              <p:nvPr>
                <p:ph idx="1"/>
              </p:nvPr>
            </p:nvSpPr>
            <p:spPr>
              <a:xfrm>
                <a:off x="210062" y="990599"/>
                <a:ext cx="8711515" cy="5583195"/>
              </a:xfrm>
              <a:blipFill>
                <a:blip r:embed="rId2"/>
                <a:stretch>
                  <a:fillRect l="-729" t="-45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2E54545-ACB0-2E45-A2CF-4261211744B4}"/>
              </a:ext>
            </a:extLst>
          </p:cNvPr>
          <p:cNvPicPr>
            <a:picLocks noChangeAspect="1"/>
          </p:cNvPicPr>
          <p:nvPr/>
        </p:nvPicPr>
        <p:blipFill>
          <a:blip r:embed="rId3"/>
          <a:stretch>
            <a:fillRect/>
          </a:stretch>
        </p:blipFill>
        <p:spPr>
          <a:xfrm>
            <a:off x="4257128" y="393870"/>
            <a:ext cx="4664449" cy="3388326"/>
          </a:xfrm>
          <a:prstGeom prst="rect">
            <a:avLst/>
          </a:prstGeom>
        </p:spPr>
      </p:pic>
    </p:spTree>
    <p:extLst>
      <p:ext uri="{BB962C8B-B14F-4D97-AF65-F5344CB8AC3E}">
        <p14:creationId xmlns:p14="http://schemas.microsoft.com/office/powerpoint/2010/main" val="19945120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EF27-CE28-744F-ABD6-75DE56CA51A6}"/>
              </a:ext>
            </a:extLst>
          </p:cNvPr>
          <p:cNvSpPr>
            <a:spLocks noGrp="1"/>
          </p:cNvSpPr>
          <p:nvPr>
            <p:ph type="title"/>
          </p:nvPr>
        </p:nvSpPr>
        <p:spPr>
          <a:xfrm>
            <a:off x="148281" y="127687"/>
            <a:ext cx="8229600" cy="990600"/>
          </a:xfrm>
        </p:spPr>
        <p:txBody>
          <a:bodyPr/>
          <a:lstStyle/>
          <a:p>
            <a:r>
              <a:rPr lang="en-US" dirty="0"/>
              <a:t>Notes (not on mid-unit test)</a:t>
            </a:r>
          </a:p>
        </p:txBody>
      </p:sp>
      <p:sp>
        <p:nvSpPr>
          <p:cNvPr id="3" name="Content Placeholder 2">
            <a:extLst>
              <a:ext uri="{FF2B5EF4-FFF2-40B4-BE49-F238E27FC236}">
                <a16:creationId xmlns:a16="http://schemas.microsoft.com/office/drawing/2014/main" id="{48EEF37F-5363-DE48-B16F-C9A4E02399FD}"/>
              </a:ext>
            </a:extLst>
          </p:cNvPr>
          <p:cNvSpPr>
            <a:spLocks noGrp="1"/>
          </p:cNvSpPr>
          <p:nvPr>
            <p:ph idx="1"/>
          </p:nvPr>
        </p:nvSpPr>
        <p:spPr>
          <a:xfrm>
            <a:off x="308919" y="939114"/>
            <a:ext cx="8526162" cy="5055973"/>
          </a:xfrm>
        </p:spPr>
        <p:txBody>
          <a:bodyPr>
            <a:normAutofit/>
          </a:bodyPr>
          <a:lstStyle/>
          <a:p>
            <a:pPr marL="0" lvl="0" indent="0">
              <a:buNone/>
            </a:pPr>
            <a:r>
              <a:rPr lang="en-US" dirty="0"/>
              <a:t>In the table of a quadratic function, the </a:t>
            </a:r>
            <a:r>
              <a:rPr lang="en-US" u="sng" dirty="0"/>
              <a:t>second differences </a:t>
            </a:r>
            <a:r>
              <a:rPr lang="en-US" dirty="0"/>
              <a:t>are constant. The creates a predictable pattern of change in the table.</a:t>
            </a:r>
          </a:p>
          <a:p>
            <a:pPr marL="0" lvl="0" indent="0">
              <a:buNone/>
            </a:pPr>
            <a:endParaRPr lang="en-US" dirty="0"/>
          </a:p>
          <a:p>
            <a:pPr marL="0" lvl="0" indent="0">
              <a:buNone/>
            </a:pPr>
            <a:r>
              <a:rPr lang="en-US" i="1" dirty="0"/>
              <a:t>(Linear equations have constant first differences – the slope or rate of change).</a:t>
            </a:r>
          </a:p>
          <a:p>
            <a:pPr marL="0" indent="0">
              <a:buNone/>
            </a:pPr>
            <a:endParaRPr lang="en-US" dirty="0"/>
          </a:p>
        </p:txBody>
      </p:sp>
    </p:spTree>
    <p:extLst>
      <p:ext uri="{BB962C8B-B14F-4D97-AF65-F5344CB8AC3E}">
        <p14:creationId xmlns:p14="http://schemas.microsoft.com/office/powerpoint/2010/main" val="3497961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7-9?</a:t>
            </a:r>
          </a:p>
          <a:p>
            <a:r>
              <a:rPr lang="en-US" dirty="0"/>
              <a:t>Classwork10 #1-2</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Linear equation practice</a:t>
            </a:r>
          </a:p>
          <a:p>
            <a:r>
              <a:rPr lang="en-US" dirty="0"/>
              <a:t>Exponents review</a:t>
            </a:r>
          </a:p>
          <a:p>
            <a:r>
              <a:rPr lang="en-US" dirty="0"/>
              <a:t>Slope practice</a:t>
            </a:r>
          </a:p>
          <a:p>
            <a:r>
              <a:rPr lang="en-US" dirty="0"/>
              <a:t>Vocabulary section</a:t>
            </a:r>
          </a:p>
          <a:p>
            <a:r>
              <a:rPr lang="en-US" dirty="0"/>
              <a:t>Notes sheet</a:t>
            </a:r>
          </a:p>
          <a:p>
            <a:r>
              <a:rPr lang="en-US" dirty="0"/>
              <a:t>Folder organize</a:t>
            </a:r>
          </a:p>
          <a:p>
            <a:r>
              <a:rPr lang="en-US" dirty="0"/>
              <a:t>Complete all </a:t>
            </a:r>
            <a:r>
              <a:rPr lang="en-US" dirty="0" err="1"/>
              <a:t>cw</a:t>
            </a:r>
            <a:r>
              <a:rPr lang="en-US" dirty="0"/>
              <a:t>/</a:t>
            </a:r>
            <a:r>
              <a:rPr lang="en-US" dirty="0" err="1"/>
              <a:t>hw</a:t>
            </a:r>
            <a:r>
              <a:rPr lang="en-US" dirty="0"/>
              <a:t> 1-10</a:t>
            </a:r>
          </a:p>
        </p:txBody>
      </p:sp>
    </p:spTree>
    <p:extLst>
      <p:ext uri="{BB962C8B-B14F-4D97-AF65-F5344CB8AC3E}">
        <p14:creationId xmlns:p14="http://schemas.microsoft.com/office/powerpoint/2010/main" val="2341411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5633-9D64-1441-BC96-9A5783D997BA}"/>
              </a:ext>
            </a:extLst>
          </p:cNvPr>
          <p:cNvSpPr>
            <a:spLocks noGrp="1"/>
          </p:cNvSpPr>
          <p:nvPr>
            <p:ph type="title"/>
          </p:nvPr>
        </p:nvSpPr>
        <p:spPr>
          <a:xfrm>
            <a:off x="205740" y="99060"/>
            <a:ext cx="8755380" cy="990600"/>
          </a:xfrm>
        </p:spPr>
        <p:txBody>
          <a:bodyPr/>
          <a:lstStyle/>
          <a:p>
            <a:r>
              <a:rPr lang="en-US" dirty="0"/>
              <a:t>Test Content</a:t>
            </a:r>
          </a:p>
        </p:txBody>
      </p:sp>
      <p:sp>
        <p:nvSpPr>
          <p:cNvPr id="3" name="Content Placeholder 2">
            <a:extLst>
              <a:ext uri="{FF2B5EF4-FFF2-40B4-BE49-F238E27FC236}">
                <a16:creationId xmlns:a16="http://schemas.microsoft.com/office/drawing/2014/main" id="{CE97E65D-81CB-0348-9098-337C25BDF9A4}"/>
              </a:ext>
            </a:extLst>
          </p:cNvPr>
          <p:cNvSpPr>
            <a:spLocks noGrp="1"/>
          </p:cNvSpPr>
          <p:nvPr>
            <p:ph idx="1"/>
          </p:nvPr>
        </p:nvSpPr>
        <p:spPr>
          <a:xfrm>
            <a:off x="182880" y="990600"/>
            <a:ext cx="8755380" cy="5570220"/>
          </a:xfrm>
        </p:spPr>
        <p:txBody>
          <a:bodyPr>
            <a:normAutofit/>
          </a:bodyPr>
          <a:lstStyle/>
          <a:p>
            <a:r>
              <a:rPr lang="en-US" dirty="0"/>
              <a:t>Factoring. Solving, Word problems, Graphing</a:t>
            </a:r>
          </a:p>
          <a:p>
            <a:endParaRPr lang="en-US" dirty="0"/>
          </a:p>
          <a:p>
            <a:pPr marL="0" indent="0">
              <a:buNone/>
            </a:pPr>
            <a:r>
              <a:rPr lang="en-US" dirty="0"/>
              <a:t>1ab) Area/perimeter of rectangle</a:t>
            </a:r>
          </a:p>
          <a:p>
            <a:pPr marL="0" indent="0">
              <a:buNone/>
            </a:pPr>
            <a:r>
              <a:rPr lang="en-US" dirty="0"/>
              <a:t>1c)  Solve quadratic</a:t>
            </a:r>
          </a:p>
          <a:p>
            <a:pPr marL="0" indent="0">
              <a:buNone/>
            </a:pPr>
            <a:r>
              <a:rPr lang="en-US" dirty="0"/>
              <a:t>1d) Factor/Solve quadratic</a:t>
            </a:r>
          </a:p>
          <a:p>
            <a:pPr marL="0" indent="0">
              <a:buNone/>
            </a:pPr>
            <a:r>
              <a:rPr lang="en-US" dirty="0"/>
              <a:t>2a) Factor quadratic</a:t>
            </a:r>
          </a:p>
          <a:p>
            <a:pPr marL="0" indent="0">
              <a:buNone/>
            </a:pPr>
            <a:r>
              <a:rPr lang="en-US" dirty="0"/>
              <a:t>2b) Distribute</a:t>
            </a:r>
          </a:p>
          <a:p>
            <a:pPr marL="0" indent="0">
              <a:buNone/>
            </a:pPr>
            <a:r>
              <a:rPr lang="en-US" dirty="0"/>
              <a:t>2c) Combine like terms AND distribute</a:t>
            </a:r>
          </a:p>
          <a:p>
            <a:pPr marL="0" indent="0">
              <a:buNone/>
            </a:pPr>
            <a:r>
              <a:rPr lang="en-US" dirty="0"/>
              <a:t>3) Falling object problem: relate equation to graph, max/min, hit ground, increasing/decreasing, meaning of a point in context, domain, graph it with all key features identified</a:t>
            </a:r>
          </a:p>
          <a:p>
            <a:pPr marL="0" indent="0">
              <a:buNone/>
            </a:pPr>
            <a:r>
              <a:rPr lang="en-US" dirty="0"/>
              <a:t>ALSO A REVIEW SECTION – MODULES 1-3</a:t>
            </a:r>
          </a:p>
        </p:txBody>
      </p:sp>
    </p:spTree>
    <p:extLst>
      <p:ext uri="{BB962C8B-B14F-4D97-AF65-F5344CB8AC3E}">
        <p14:creationId xmlns:p14="http://schemas.microsoft.com/office/powerpoint/2010/main" val="177373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4 – Difference of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5231" y="4590538"/>
                <a:ext cx="8673538" cy="1995616"/>
              </a:xfrm>
            </p:spPr>
            <p:txBody>
              <a:bodyPr>
                <a:normAutofit/>
              </a:bodyPr>
              <a:lstStyle/>
              <a:p>
                <a:pPr marL="0" indent="0">
                  <a:buNone/>
                </a:pPr>
                <a:r>
                  <a:rPr lang="en-US" b="1" dirty="0"/>
                  <a:t>A General Rule for Finding the </a:t>
                </a:r>
                <a:r>
                  <a:rPr lang="en-US" b="1" u="sng" dirty="0"/>
                  <a:t>Difference of Squares:</a:t>
                </a:r>
                <a:br>
                  <a:rPr lang="en-US" b="1" u="sng" dirty="0"/>
                </a:br>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oMath>
                  </m:oMathPara>
                </a14:m>
                <a:endParaRPr lang="en-US" dirty="0"/>
              </a:p>
              <a:p>
                <a:pPr marL="0" indent="0">
                  <a:buNone/>
                </a:pPr>
                <a:r>
                  <a:rPr lang="en-US" dirty="0"/>
                  <a:t>		      Factored form	      Expanded form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5231" y="4590538"/>
                <a:ext cx="8673538" cy="1995616"/>
              </a:xfrm>
              <a:blipFill>
                <a:blip r:embed="rId2"/>
                <a:stretch>
                  <a:fillRect l="-1025" t="-188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0F7C2A6-215E-AE4D-AD67-6A6C550E70E7}"/>
              </a:ext>
            </a:extLst>
          </p:cNvPr>
          <p:cNvSpPr txBox="1">
            <a:spLocks/>
          </p:cNvSpPr>
          <p:nvPr/>
        </p:nvSpPr>
        <p:spPr>
          <a:xfrm>
            <a:off x="60960" y="3821069"/>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Notes, pt. 2</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4671214-8D4C-C947-BFCB-CA3B82DEDBB3}"/>
                  </a:ext>
                </a:extLst>
              </p:cNvPr>
              <p:cNvSpPr txBox="1">
                <a:spLocks/>
              </p:cNvSpPr>
              <p:nvPr/>
            </p:nvSpPr>
            <p:spPr>
              <a:xfrm>
                <a:off x="409502" y="1033653"/>
                <a:ext cx="8673538" cy="88216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a:t>Find the product of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−2)</m:t>
                    </m:r>
                  </m:oMath>
                </a14:m>
                <a:r>
                  <a:rPr lang="en-US" dirty="0"/>
                  <a:t>. </a:t>
                </a:r>
                <a:endParaRPr lang="en-US" sz="2800" dirty="0"/>
              </a:p>
            </p:txBody>
          </p:sp>
        </mc:Choice>
        <mc:Fallback xmlns="">
          <p:sp>
            <p:nvSpPr>
              <p:cNvPr id="7" name="Content Placeholder 2">
                <a:extLst>
                  <a:ext uri="{FF2B5EF4-FFF2-40B4-BE49-F238E27FC236}">
                    <a16:creationId xmlns:a16="http://schemas.microsoft.com/office/drawing/2014/main" id="{C4671214-8D4C-C947-BFCB-CA3B82DEDBB3}"/>
                  </a:ext>
                </a:extLst>
              </p:cNvPr>
              <p:cNvSpPr txBox="1">
                <a:spLocks noRot="1" noChangeAspect="1" noMove="1" noResize="1" noEditPoints="1" noAdjustHandles="1" noChangeArrowheads="1" noChangeShapeType="1" noTextEdit="1"/>
              </p:cNvSpPr>
              <p:nvPr/>
            </p:nvSpPr>
            <p:spPr>
              <a:xfrm>
                <a:off x="409502" y="1033653"/>
                <a:ext cx="8673538" cy="882165"/>
              </a:xfrm>
              <a:prstGeom prst="rect">
                <a:avLst/>
              </a:prstGeom>
              <a:blipFill>
                <a:blip r:embed="rId3"/>
                <a:stretch>
                  <a:fillRect l="-1023" t="-4225"/>
                </a:stretch>
              </a:blipFill>
            </p:spPr>
            <p:txBody>
              <a:bodyPr/>
              <a:lstStyle/>
              <a:p>
                <a:r>
                  <a:rPr lang="en-US">
                    <a:noFill/>
                  </a:rPr>
                  <a:t> </a:t>
                </a:r>
              </a:p>
            </p:txBody>
          </p:sp>
        </mc:Fallback>
      </mc:AlternateContent>
    </p:spTree>
    <p:extLst>
      <p:ext uri="{BB962C8B-B14F-4D97-AF65-F5344CB8AC3E}">
        <p14:creationId xmlns:p14="http://schemas.microsoft.com/office/powerpoint/2010/main" val="9361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A38D-A488-C64C-8C97-51DBD3FB83D0}"/>
              </a:ext>
            </a:extLst>
          </p:cNvPr>
          <p:cNvSpPr>
            <a:spLocks noGrp="1"/>
          </p:cNvSpPr>
          <p:nvPr>
            <p:ph type="title"/>
          </p:nvPr>
        </p:nvSpPr>
        <p:spPr>
          <a:xfrm>
            <a:off x="210062" y="150339"/>
            <a:ext cx="8699159" cy="990600"/>
          </a:xfrm>
        </p:spPr>
        <p:txBody>
          <a:bodyPr/>
          <a:lstStyle/>
          <a:p>
            <a:r>
              <a:rPr lang="en-US" dirty="0"/>
              <a:t>Classwork part 2</a:t>
            </a:r>
          </a:p>
        </p:txBody>
      </p:sp>
      <p:sp>
        <p:nvSpPr>
          <p:cNvPr id="3" name="Content Placeholder 2">
            <a:extLst>
              <a:ext uri="{FF2B5EF4-FFF2-40B4-BE49-F238E27FC236}">
                <a16:creationId xmlns:a16="http://schemas.microsoft.com/office/drawing/2014/main" id="{14394BFB-3F39-414E-9092-E4E3155CFF19}"/>
              </a:ext>
            </a:extLst>
          </p:cNvPr>
          <p:cNvSpPr>
            <a:spLocks noGrp="1"/>
          </p:cNvSpPr>
          <p:nvPr>
            <p:ph idx="1"/>
          </p:nvPr>
        </p:nvSpPr>
        <p:spPr>
          <a:xfrm>
            <a:off x="210062" y="1217139"/>
            <a:ext cx="8699159" cy="4876800"/>
          </a:xfrm>
        </p:spPr>
        <p:txBody>
          <a:bodyPr/>
          <a:lstStyle/>
          <a:p>
            <a:r>
              <a:rPr lang="en-US" dirty="0"/>
              <a:t>Complete classwork problem #4-7</a:t>
            </a:r>
          </a:p>
        </p:txBody>
      </p:sp>
    </p:spTree>
    <p:extLst>
      <p:ext uri="{BB962C8B-B14F-4D97-AF65-F5344CB8AC3E}">
        <p14:creationId xmlns:p14="http://schemas.microsoft.com/office/powerpoint/2010/main" val="3321101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3387</TotalTime>
  <Words>3424</Words>
  <Application>Microsoft Macintosh PowerPoint</Application>
  <PresentationFormat>On-screen Show (4:3)</PresentationFormat>
  <Paragraphs>589</Paragraphs>
  <Slides>79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Cambria Math</vt:lpstr>
      <vt:lpstr>Clarity</vt:lpstr>
      <vt:lpstr>Lesson 1</vt:lpstr>
      <vt:lpstr>Warm Up</vt:lpstr>
      <vt:lpstr>Example 1</vt:lpstr>
      <vt:lpstr>Example 2</vt:lpstr>
      <vt:lpstr>Classwork part 1</vt:lpstr>
      <vt:lpstr>Notes, pt.1</vt:lpstr>
      <vt:lpstr>Example 3 – Multiplying 2 Binomials</vt:lpstr>
      <vt:lpstr>Example 4 – Difference of Squares</vt:lpstr>
      <vt:lpstr>Classwork part 2</vt:lpstr>
      <vt:lpstr>Example 5 – Square of a Binomial</vt:lpstr>
      <vt:lpstr>Classwork, pt. 3</vt:lpstr>
      <vt:lpstr>Lesson 2</vt:lpstr>
      <vt:lpstr>Warm Up</vt:lpstr>
      <vt:lpstr>Notes, part 1</vt:lpstr>
      <vt:lpstr>Classwork part 1</vt:lpstr>
      <vt:lpstr>Notes, part 2</vt:lpstr>
      <vt:lpstr>Example1</vt:lpstr>
      <vt:lpstr>Classwork part 2</vt:lpstr>
      <vt:lpstr>Notes, part 3</vt:lpstr>
      <vt:lpstr>Example 2</vt:lpstr>
      <vt:lpstr>Workshop</vt:lpstr>
      <vt:lpstr>Lesson 3</vt:lpstr>
      <vt:lpstr>Warm Up/example 1</vt:lpstr>
      <vt:lpstr>Example 1, continued</vt:lpstr>
      <vt:lpstr>Example 1, continued</vt:lpstr>
      <vt:lpstr>Warm Up/example 1</vt:lpstr>
      <vt:lpstr>Example 2</vt:lpstr>
      <vt:lpstr>Example 2, continued</vt:lpstr>
      <vt:lpstr>Example 3</vt:lpstr>
      <vt:lpstr>Classwork</vt:lpstr>
      <vt:lpstr>Lesson 4</vt:lpstr>
      <vt:lpstr>Warm Up</vt:lpstr>
      <vt:lpstr>Example </vt:lpstr>
      <vt:lpstr>Example, continued </vt:lpstr>
      <vt:lpstr>Workshop</vt:lpstr>
      <vt:lpstr>Lesson 5</vt:lpstr>
      <vt:lpstr>Warm Up</vt:lpstr>
      <vt:lpstr>Notes</vt:lpstr>
      <vt:lpstr>Example1 (long-ish)</vt:lpstr>
      <vt:lpstr>Example1, continued</vt:lpstr>
      <vt:lpstr>Example2</vt:lpstr>
      <vt:lpstr>Classwork</vt:lpstr>
      <vt:lpstr>Lesson 6</vt:lpstr>
      <vt:lpstr>Warm Up</vt:lpstr>
      <vt:lpstr>Example1</vt:lpstr>
      <vt:lpstr>Notes</vt:lpstr>
      <vt:lpstr>Example2</vt:lpstr>
      <vt:lpstr>Example2, continued</vt:lpstr>
      <vt:lpstr>Workshop</vt:lpstr>
      <vt:lpstr>Lesson 7</vt:lpstr>
      <vt:lpstr>Review/Practice</vt:lpstr>
      <vt:lpstr>Warm Up</vt:lpstr>
      <vt:lpstr>Example1</vt:lpstr>
      <vt:lpstr>Example2</vt:lpstr>
      <vt:lpstr>Workshop</vt:lpstr>
      <vt:lpstr>Lesson 8</vt:lpstr>
      <vt:lpstr>Warm Up</vt:lpstr>
      <vt:lpstr>Notes – parts of a quadratic graph </vt:lpstr>
      <vt:lpstr>Notes – parts of a quadratic graph </vt:lpstr>
      <vt:lpstr>PowerPoint Presentation</vt:lpstr>
      <vt:lpstr>Example – don’t write</vt:lpstr>
      <vt:lpstr>Workshop</vt:lpstr>
      <vt:lpstr>Lesson 9</vt:lpstr>
      <vt:lpstr>Warm Up</vt:lpstr>
      <vt:lpstr>Notes</vt:lpstr>
      <vt:lpstr>Example1</vt:lpstr>
      <vt:lpstr>Example 1</vt:lpstr>
      <vt:lpstr>Example2</vt:lpstr>
      <vt:lpstr>Example3</vt:lpstr>
      <vt:lpstr>Example3, continued</vt:lpstr>
      <vt:lpstr>Workshop</vt:lpstr>
      <vt:lpstr>Lesson 10</vt:lpstr>
      <vt:lpstr>Example 1</vt:lpstr>
      <vt:lpstr>Example 1</vt:lpstr>
      <vt:lpstr>Example2</vt:lpstr>
      <vt:lpstr>Example2</vt:lpstr>
      <vt:lpstr>Notes (not on mid-unit test)</vt:lpstr>
      <vt:lpstr>Workshop</vt:lpstr>
      <vt:lpstr>Test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358</cp:revision>
  <dcterms:created xsi:type="dcterms:W3CDTF">2017-09-23T20:54:56Z</dcterms:created>
  <dcterms:modified xsi:type="dcterms:W3CDTF">2019-03-14T13:52:50Z</dcterms:modified>
</cp:coreProperties>
</file>