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00"/>
  </p:notesMasterIdLst>
  <p:sldIdLst>
    <p:sldId id="256" r:id="rId2"/>
    <p:sldId id="269" r:id="rId3"/>
    <p:sldId id="258" r:id="rId4"/>
    <p:sldId id="260" r:id="rId5"/>
    <p:sldId id="259" r:id="rId6"/>
    <p:sldId id="261" r:id="rId7"/>
    <p:sldId id="263" r:id="rId8"/>
    <p:sldId id="264" r:id="rId9"/>
    <p:sldId id="262" r:id="rId10"/>
    <p:sldId id="265" r:id="rId11"/>
    <p:sldId id="268" r:id="rId12"/>
    <p:sldId id="266" r:id="rId13"/>
    <p:sldId id="257" r:id="rId14"/>
    <p:sldId id="270" r:id="rId15"/>
    <p:sldId id="271" r:id="rId16"/>
    <p:sldId id="273" r:id="rId17"/>
    <p:sldId id="274" r:id="rId18"/>
    <p:sldId id="275" r:id="rId19"/>
    <p:sldId id="276" r:id="rId20"/>
    <p:sldId id="272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17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5" r:id="rId60"/>
    <p:sldId id="316" r:id="rId61"/>
    <p:sldId id="318" r:id="rId62"/>
    <p:sldId id="319" r:id="rId63"/>
    <p:sldId id="320" r:id="rId64"/>
    <p:sldId id="321" r:id="rId65"/>
    <p:sldId id="324" r:id="rId66"/>
    <p:sldId id="326" r:id="rId67"/>
    <p:sldId id="327" r:id="rId68"/>
    <p:sldId id="325" r:id="rId69"/>
    <p:sldId id="323" r:id="rId70"/>
    <p:sldId id="328" r:id="rId71"/>
    <p:sldId id="329" r:id="rId72"/>
    <p:sldId id="322" r:id="rId73"/>
    <p:sldId id="352" r:id="rId74"/>
    <p:sldId id="353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54" r:id="rId84"/>
    <p:sldId id="338" r:id="rId85"/>
    <p:sldId id="340" r:id="rId86"/>
    <p:sldId id="339" r:id="rId87"/>
    <p:sldId id="355" r:id="rId88"/>
    <p:sldId id="341" r:id="rId89"/>
    <p:sldId id="346" r:id="rId90"/>
    <p:sldId id="347" r:id="rId91"/>
    <p:sldId id="348" r:id="rId92"/>
    <p:sldId id="345" r:id="rId93"/>
    <p:sldId id="343" r:id="rId94"/>
    <p:sldId id="342" r:id="rId95"/>
    <p:sldId id="349" r:id="rId96"/>
    <p:sldId id="350" r:id="rId97"/>
    <p:sldId id="351" r:id="rId98"/>
    <p:sldId id="344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interSettings" Target="printerSettings/printerSettings1.bin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7D9A2-4276-4913-BD55-C616ADBF163F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FD5DC-82E1-41FB-B481-E45EAD246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8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Tuesday, November 27,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Tuesday, November 27,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Tuesday, November 27,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Tuesday, November 27,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Tuesday, November 27,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Tuesday, November 27,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Tuesday, November 27, 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Tuesday, November 27, 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Tuesday, November 27, 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Tuesday, November 27,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Tuesday, November 27,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Tuesday, November 27,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49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50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5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8.bin"/><Relationship Id="rId12" Type="http://schemas.openxmlformats.org/officeDocument/2006/relationships/image" Target="../media/image61.emf"/><Relationship Id="rId13" Type="http://schemas.openxmlformats.org/officeDocument/2006/relationships/oleObject" Target="../embeddings/Microsoft_Equation9.bin"/><Relationship Id="rId14" Type="http://schemas.openxmlformats.org/officeDocument/2006/relationships/image" Target="../media/image6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57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58.emf"/><Relationship Id="rId7" Type="http://schemas.openxmlformats.org/officeDocument/2006/relationships/oleObject" Target="../embeddings/Microsoft_Equation6.bin"/><Relationship Id="rId8" Type="http://schemas.openxmlformats.org/officeDocument/2006/relationships/image" Target="../media/image59.emf"/><Relationship Id="rId9" Type="http://schemas.openxmlformats.org/officeDocument/2006/relationships/oleObject" Target="../embeddings/Microsoft_Equation7.bin"/><Relationship Id="rId10" Type="http://schemas.openxmlformats.org/officeDocument/2006/relationships/image" Target="../media/image60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6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QCyvxYLFSfU" TargetMode="Externa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Similarity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Eureka Math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Module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3765"/>
            <a:ext cx="8229600" cy="990600"/>
          </a:xfrm>
        </p:spPr>
        <p:txBody>
          <a:bodyPr/>
          <a:lstStyle/>
          <a:p>
            <a:r>
              <a:rPr lang="en-US" dirty="0" smtClean="0"/>
              <a:t>Similar or no?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3182"/>
            <a:ext cx="8229600" cy="13781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Recall: Informally, two shapes are said to be similar if they have the same shape but not necessarily the same size.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495550"/>
            <a:ext cx="58483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63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9794" y="1397728"/>
            <a:ext cx="5556068" cy="41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" y="40854"/>
            <a:ext cx="8229600" cy="990600"/>
          </a:xfrm>
        </p:spPr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70" y="5945738"/>
            <a:ext cx="3694067" cy="89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915040"/>
            <a:ext cx="8837823" cy="5589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Dilations</a:t>
            </a:r>
            <a:r>
              <a:rPr lang="en-US" dirty="0" smtClean="0"/>
              <a:t> – stretching or shrinking with a scale factor</a:t>
            </a:r>
          </a:p>
          <a:p>
            <a:pPr marL="0" indent="0">
              <a:buNone/>
            </a:pPr>
            <a:r>
              <a:rPr lang="en-US" u="sng" dirty="0"/>
              <a:t>Scale factor </a:t>
            </a:r>
            <a:r>
              <a:rPr lang="en-US" dirty="0"/>
              <a:t>– the consistent factor by which all items are multiplied by to maintain </a:t>
            </a:r>
            <a:r>
              <a:rPr lang="en-US" dirty="0" smtClean="0"/>
              <a:t>proportionality</a:t>
            </a:r>
          </a:p>
          <a:p>
            <a:r>
              <a:rPr lang="en-US" dirty="0" smtClean="0"/>
              <a:t>If the scale factor is greater than 1, the figure grows</a:t>
            </a:r>
          </a:p>
          <a:p>
            <a:r>
              <a:rPr lang="en-US" dirty="0" smtClean="0"/>
              <a:t>If the scale factor is less than 1 the figure shrinks</a:t>
            </a:r>
          </a:p>
          <a:p>
            <a:r>
              <a:rPr lang="en-US" dirty="0" smtClean="0"/>
              <a:t>If the scale factor is 1, the figure is congruent</a:t>
            </a:r>
          </a:p>
          <a:p>
            <a:r>
              <a:rPr lang="en-US" dirty="0" smtClean="0"/>
              <a:t>Dilations happen with a center which does not move</a:t>
            </a:r>
          </a:p>
          <a:p>
            <a:r>
              <a:rPr lang="en-US" dirty="0" smtClean="0"/>
              <a:t>Maps lines to lines, angles to angles, points to points</a:t>
            </a:r>
          </a:p>
          <a:p>
            <a:r>
              <a:rPr lang="en-US" dirty="0" smtClean="0"/>
              <a:t>Angles are preserved</a:t>
            </a:r>
          </a:p>
          <a:p>
            <a:r>
              <a:rPr lang="en-US" dirty="0" smtClean="0"/>
              <a:t>Lengths are multiplied by the scale factor</a:t>
            </a:r>
          </a:p>
          <a:p>
            <a:r>
              <a:rPr lang="en-US" dirty="0" smtClean="0"/>
              <a:t>Dilated points are denoted using “Prime” notation (P’)</a:t>
            </a:r>
          </a:p>
          <a:p>
            <a:r>
              <a:rPr lang="en-US" dirty="0" smtClean="0"/>
              <a:t>The center, a point, and the image point all fall on one line</a:t>
            </a:r>
          </a:p>
        </p:txBody>
      </p:sp>
    </p:spTree>
    <p:extLst>
      <p:ext uri="{BB962C8B-B14F-4D97-AF65-F5344CB8AC3E}">
        <p14:creationId xmlns:p14="http://schemas.microsoft.com/office/powerpoint/2010/main" val="12001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Workshop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Must 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Lesson 1 </a:t>
            </a:r>
            <a:r>
              <a:rPr lang="en-US" dirty="0" err="1" smtClean="0"/>
              <a:t>cw</a:t>
            </a:r>
            <a:r>
              <a:rPr lang="en-US" dirty="0" smtClean="0"/>
              <a:t> #1-4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Can Do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Khan academy</a:t>
            </a:r>
          </a:p>
          <a:p>
            <a:r>
              <a:rPr lang="en-US" dirty="0" smtClean="0"/>
              <a:t>PARCC tasks</a:t>
            </a:r>
          </a:p>
          <a:p>
            <a:r>
              <a:rPr lang="en-US" dirty="0" smtClean="0"/>
              <a:t>Test rewrites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Examples(4),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8229600" cy="9906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36" y="3135086"/>
            <a:ext cx="5963982" cy="214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26" y="1197429"/>
            <a:ext cx="645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 factor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8229600" cy="990600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36" y="3135086"/>
            <a:ext cx="5963982" cy="214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0526" y="1197429"/>
            <a:ext cx="645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 factor =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8229600" cy="990600"/>
          </a:xfrm>
        </p:spPr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8" y="2468880"/>
            <a:ext cx="8797312" cy="169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45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8229600" cy="990600"/>
          </a:xfrm>
        </p:spPr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18" y="1841863"/>
            <a:ext cx="5782561" cy="370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26" y="1197429"/>
            <a:ext cx="645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 factor = 1/2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2235" y="3997235"/>
            <a:ext cx="99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cm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58190" y="4109664"/>
            <a:ext cx="99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014663"/>
            <a:ext cx="81724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98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Review/explore, notes,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Workshop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Must 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Lesson 2 </a:t>
            </a:r>
            <a:r>
              <a:rPr lang="en-US" dirty="0" err="1" smtClean="0"/>
              <a:t>cw</a:t>
            </a:r>
            <a:r>
              <a:rPr lang="en-US" dirty="0" smtClean="0"/>
              <a:t> #1a-e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Can Do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Khan academy</a:t>
            </a:r>
          </a:p>
          <a:p>
            <a:r>
              <a:rPr lang="en-US" dirty="0" smtClean="0"/>
              <a:t>PARCC tasks</a:t>
            </a:r>
          </a:p>
          <a:p>
            <a:r>
              <a:rPr lang="en-US" dirty="0" smtClean="0"/>
              <a:t>Angle review/practice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Examples(3),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2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8229600" cy="9906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8" y="1197429"/>
            <a:ext cx="8486266" cy="438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3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8229600" cy="990600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2" y="1033678"/>
            <a:ext cx="5760720" cy="495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94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8229600" cy="990600"/>
          </a:xfrm>
        </p:spPr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7" y="1384663"/>
            <a:ext cx="8036319" cy="41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09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Workshop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Must 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Lesson 3 </a:t>
            </a:r>
            <a:r>
              <a:rPr lang="en-US" dirty="0" err="1" smtClean="0"/>
              <a:t>cw</a:t>
            </a:r>
            <a:r>
              <a:rPr lang="en-US" dirty="0" smtClean="0"/>
              <a:t> #1-3</a:t>
            </a:r>
          </a:p>
          <a:p>
            <a:r>
              <a:rPr lang="en-US" dirty="0" smtClean="0"/>
              <a:t>Exit ticket lesson 1&amp;2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May Do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Khan academy</a:t>
            </a:r>
          </a:p>
          <a:p>
            <a:r>
              <a:rPr lang="en-US" dirty="0" smtClean="0"/>
              <a:t>PARCC task on transparency</a:t>
            </a:r>
          </a:p>
          <a:p>
            <a:r>
              <a:rPr lang="en-US" dirty="0" smtClean="0"/>
              <a:t>Extra practice</a:t>
            </a:r>
          </a:p>
          <a:p>
            <a:r>
              <a:rPr lang="en-US" dirty="0" smtClean="0"/>
              <a:t>Inky puzzles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Examples/discussion,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4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tebook pap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6" y="333474"/>
            <a:ext cx="8178528" cy="64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6233" y="796833"/>
            <a:ext cx="7759937" cy="525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4846" y="1867989"/>
            <a:ext cx="2037805" cy="587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Workshop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Must 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Finish Lesson 3 </a:t>
            </a:r>
            <a:r>
              <a:rPr lang="en-US" dirty="0" err="1" smtClean="0"/>
              <a:t>cw</a:t>
            </a:r>
            <a:r>
              <a:rPr lang="en-US" dirty="0" smtClean="0"/>
              <a:t> #1-3</a:t>
            </a:r>
          </a:p>
          <a:p>
            <a:r>
              <a:rPr lang="en-US" dirty="0" smtClean="0"/>
              <a:t>Lesson 4 classwork 1-2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May Do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Khan academy</a:t>
            </a:r>
          </a:p>
          <a:p>
            <a:r>
              <a:rPr lang="en-US" dirty="0" smtClean="0"/>
              <a:t>PARCC task on transparency</a:t>
            </a:r>
          </a:p>
          <a:p>
            <a:r>
              <a:rPr lang="en-US" dirty="0" smtClean="0"/>
              <a:t>Extra practice</a:t>
            </a:r>
          </a:p>
          <a:p>
            <a:r>
              <a:rPr lang="en-US" dirty="0" smtClean="0"/>
              <a:t>Inky puzzles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3765"/>
            <a:ext cx="8229600" cy="990600"/>
          </a:xfrm>
        </p:spPr>
        <p:txBody>
          <a:bodyPr/>
          <a:lstStyle/>
          <a:p>
            <a:r>
              <a:rPr lang="en-US" dirty="0" smtClean="0"/>
              <a:t>Similar or no?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3182"/>
            <a:ext cx="8229600" cy="13781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Recall: Informally, two shapes are said to be similar if they have the same shape but not necessarily the same size.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386013"/>
            <a:ext cx="20383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6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Discussion, examples (3),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6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10 at 10.3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2453712"/>
            <a:ext cx="7594600" cy="422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39" y="80827"/>
            <a:ext cx="8229600" cy="990600"/>
          </a:xfrm>
        </p:spPr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5433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you dilate two points with the same scale factor and connect the points, parallel lines are created. </a:t>
            </a:r>
          </a:p>
          <a:p>
            <a:pPr marL="0" indent="0">
              <a:buNone/>
            </a:pPr>
            <a:r>
              <a:rPr lang="en-US" dirty="0" smtClean="0"/>
              <a:t>In the diagram below, PQ and P’Q’ are parallel and P’Q’ is equal to PQ multiplied by a scale factor, r. What else do you think is true?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41" y="314412"/>
            <a:ext cx="8229600" cy="9906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3" name="Picture 2" descr="Screen Shot 2017-11-10 at 10.4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3" y="1486839"/>
            <a:ext cx="8369300" cy="459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854" y="1120346"/>
            <a:ext cx="327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 factor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6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41" y="314412"/>
            <a:ext cx="8229600" cy="990600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0854" y="1120346"/>
            <a:ext cx="327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 factor = 11/7</a:t>
            </a:r>
            <a:endParaRPr lang="en-US" dirty="0"/>
          </a:p>
        </p:txBody>
      </p:sp>
      <p:pic>
        <p:nvPicPr>
          <p:cNvPr id="5" name="Picture 4" descr="Screen Shot 2017-11-10 at 10.47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82" y="1489679"/>
            <a:ext cx="7165318" cy="50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41" y="314412"/>
            <a:ext cx="8229600" cy="990600"/>
          </a:xfrm>
        </p:spPr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0854" y="1120346"/>
            <a:ext cx="327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 factor = 5/8</a:t>
            </a:r>
            <a:endParaRPr lang="en-US" dirty="0"/>
          </a:p>
        </p:txBody>
      </p:sp>
      <p:pic>
        <p:nvPicPr>
          <p:cNvPr id="3" name="Picture 2" descr="Screen Shot 2017-11-10 at 10.49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03" y="1489678"/>
            <a:ext cx="6363810" cy="49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Workshop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Must 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Lesson 5 #1-3</a:t>
            </a:r>
          </a:p>
          <a:p>
            <a:r>
              <a:rPr lang="en-US" dirty="0" smtClean="0"/>
              <a:t>Exit ticket 3&amp;4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May Do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79" y="2438400"/>
            <a:ext cx="4164671" cy="3951288"/>
          </a:xfrm>
        </p:spPr>
        <p:txBody>
          <a:bodyPr/>
          <a:lstStyle/>
          <a:p>
            <a:r>
              <a:rPr lang="en-US" dirty="0" smtClean="0"/>
              <a:t>Khan academy</a:t>
            </a:r>
          </a:p>
          <a:p>
            <a:r>
              <a:rPr lang="en-US" dirty="0" smtClean="0"/>
              <a:t>PARCC task (transparency)</a:t>
            </a:r>
          </a:p>
          <a:p>
            <a:r>
              <a:rPr lang="en-US" dirty="0" smtClean="0"/>
              <a:t>Extra practice sheet</a:t>
            </a:r>
          </a:p>
          <a:p>
            <a:r>
              <a:rPr lang="en-US" dirty="0" smtClean="0"/>
              <a:t>Inky puzzle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4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/>
              <a:t>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Discussion, examples (3),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3" y="217894"/>
            <a:ext cx="8229600" cy="9906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3" name="Picture 2" descr="Screen Shot 2017-11-10 at 11.08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54" y="1046371"/>
            <a:ext cx="6731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3" y="217894"/>
            <a:ext cx="8229600" cy="990600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" name="Picture 3" descr="Screen Shot 2017-11-10 at 11.0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23" y="1255825"/>
            <a:ext cx="6097932" cy="51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3" y="217894"/>
            <a:ext cx="8229600" cy="990600"/>
          </a:xfrm>
        </p:spPr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pic>
        <p:nvPicPr>
          <p:cNvPr id="4" name="Picture 3" descr="Screen Shot 2017-11-10 at 11.09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" y="1555023"/>
            <a:ext cx="8496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2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3765"/>
            <a:ext cx="8229600" cy="990600"/>
          </a:xfrm>
        </p:spPr>
        <p:txBody>
          <a:bodyPr/>
          <a:lstStyle/>
          <a:p>
            <a:r>
              <a:rPr lang="en-US" dirty="0" smtClean="0"/>
              <a:t>Similar or no?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3182"/>
            <a:ext cx="8229600" cy="13781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Recall: Informally, two shapes are said to be similar if they have the same shape but not necessarily the same size.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2419350"/>
            <a:ext cx="23526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3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3" y="217894"/>
            <a:ext cx="8229600" cy="990600"/>
          </a:xfrm>
        </p:spPr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pic>
        <p:nvPicPr>
          <p:cNvPr id="3" name="Picture 2" descr="Screen Shot 2017-11-10 at 11.1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83" y="759968"/>
            <a:ext cx="47498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Workshop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Must 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Lesson 6 #1-8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May Do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79" y="2438400"/>
            <a:ext cx="4164671" cy="3951288"/>
          </a:xfrm>
        </p:spPr>
        <p:txBody>
          <a:bodyPr/>
          <a:lstStyle/>
          <a:p>
            <a:r>
              <a:rPr lang="en-US" dirty="0" smtClean="0"/>
              <a:t>Khan academy</a:t>
            </a:r>
          </a:p>
          <a:p>
            <a:r>
              <a:rPr lang="en-US" dirty="0" smtClean="0"/>
              <a:t>PARCC task (transparency)</a:t>
            </a:r>
          </a:p>
          <a:p>
            <a:r>
              <a:rPr lang="en-US" dirty="0" smtClean="0"/>
              <a:t>Extra practice sheet</a:t>
            </a:r>
          </a:p>
          <a:p>
            <a:r>
              <a:rPr lang="en-US" dirty="0" smtClean="0"/>
              <a:t>Notes sheet</a:t>
            </a:r>
          </a:p>
          <a:p>
            <a:r>
              <a:rPr lang="en-US" dirty="0" smtClean="0"/>
              <a:t>Folder organize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Demonstration,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6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15"/>
            <a:ext cx="8229600" cy="990600"/>
          </a:xfrm>
        </p:spPr>
        <p:txBody>
          <a:bodyPr/>
          <a:lstStyle/>
          <a:p>
            <a:r>
              <a:rPr lang="en-US" dirty="0" smtClean="0"/>
              <a:t>What do you know about dilations?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4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39" y="314412"/>
            <a:ext cx="8229600" cy="990600"/>
          </a:xfrm>
        </p:spPr>
        <p:txBody>
          <a:bodyPr/>
          <a:lstStyle/>
          <a:p>
            <a:r>
              <a:rPr lang="en-US" dirty="0" smtClean="0"/>
              <a:t>Bringing it together</a:t>
            </a:r>
            <a:endParaRPr lang="en-US" dirty="0"/>
          </a:p>
        </p:txBody>
      </p:sp>
      <p:pic>
        <p:nvPicPr>
          <p:cNvPr id="3" name="Picture 2" descr="Screen Shot 2017-11-10 at 11.2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6" y="1305012"/>
            <a:ext cx="7586853" cy="497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7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Workshop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Must 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Complete CW &amp; HW 1-6</a:t>
            </a:r>
          </a:p>
          <a:p>
            <a:r>
              <a:rPr lang="en-US" dirty="0" smtClean="0"/>
              <a:t>Exit ticket 5&amp;6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May Do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79" y="2438400"/>
            <a:ext cx="4164671" cy="3951288"/>
          </a:xfrm>
        </p:spPr>
        <p:txBody>
          <a:bodyPr/>
          <a:lstStyle/>
          <a:p>
            <a:r>
              <a:rPr lang="en-US" dirty="0" smtClean="0"/>
              <a:t>Khan academy</a:t>
            </a:r>
          </a:p>
          <a:p>
            <a:r>
              <a:rPr lang="en-US" dirty="0" smtClean="0"/>
              <a:t>PARCC task (transparency)</a:t>
            </a:r>
          </a:p>
          <a:p>
            <a:r>
              <a:rPr lang="en-US" dirty="0" smtClean="0"/>
              <a:t>Extra practice sheet</a:t>
            </a:r>
          </a:p>
          <a:p>
            <a:r>
              <a:rPr lang="en-US" dirty="0" smtClean="0"/>
              <a:t>Notes sheet</a:t>
            </a:r>
          </a:p>
          <a:p>
            <a:r>
              <a:rPr lang="en-US" dirty="0" smtClean="0"/>
              <a:t>Folder organize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5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Demonstration/examples,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33" y="256015"/>
            <a:ext cx="8229600" cy="990600"/>
          </a:xfrm>
        </p:spPr>
        <p:txBody>
          <a:bodyPr/>
          <a:lstStyle/>
          <a:p>
            <a:r>
              <a:rPr lang="en-US" dirty="0" smtClean="0"/>
              <a:t>Do they look similar?</a:t>
            </a:r>
            <a:endParaRPr lang="en-US" dirty="0"/>
          </a:p>
        </p:txBody>
      </p:sp>
      <p:pic>
        <p:nvPicPr>
          <p:cNvPr id="3" name="Picture 2" descr="Screen Shot 2017-11-10 at 11.47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6" y="1782720"/>
            <a:ext cx="7026414" cy="28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2954"/>
            <a:ext cx="8229600" cy="990600"/>
          </a:xfrm>
        </p:spPr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104" y="2252068"/>
            <a:ext cx="8229600" cy="1430383"/>
          </a:xfrm>
        </p:spPr>
        <p:txBody>
          <a:bodyPr/>
          <a:lstStyle/>
          <a:p>
            <a:r>
              <a:rPr lang="en-US" dirty="0" smtClean="0"/>
              <a:t>Two figures are similar if they can be mapped onto each other using a sequence of dilations and rigid motions (reflections, translations, and rotations) 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43883" y="999308"/>
                <a:ext cx="8229600" cy="14303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Similar – figures that are the same shape but different size;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the symbol used is: </a:t>
                </a:r>
                <a14:m>
                  <m:oMath xmlns=""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83" y="999308"/>
                <a:ext cx="8229600" cy="1430383"/>
              </a:xfrm>
              <a:prstGeom prst="rect">
                <a:avLst/>
              </a:prstGeom>
              <a:blipFill rotWithShape="1">
                <a:blip r:embed="rId2"/>
                <a:stretch>
                  <a:fillRect b="-2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43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3" name="Picture 2" descr="Screen Shot 2017-11-10 at 11.4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2" y="1188217"/>
            <a:ext cx="8786278" cy="50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3765"/>
            <a:ext cx="8229600" cy="990600"/>
          </a:xfrm>
        </p:spPr>
        <p:txBody>
          <a:bodyPr/>
          <a:lstStyle/>
          <a:p>
            <a:r>
              <a:rPr lang="en-US" dirty="0" smtClean="0"/>
              <a:t>Similar or no?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3182"/>
            <a:ext cx="8229600" cy="13781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Recall: Informally, two shapes are said to be similar if they have the same shape but not necessarily the same size.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2652713"/>
            <a:ext cx="17049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19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1 continued</a:t>
            </a:r>
            <a:endParaRPr lang="en-US" dirty="0"/>
          </a:p>
        </p:txBody>
      </p:sp>
      <p:pic>
        <p:nvPicPr>
          <p:cNvPr id="3" name="Picture 2" descr="Screen Shot 2017-11-10 at 11.49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5" y="1506180"/>
            <a:ext cx="89281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3" name="Picture 2" descr="Screen Shot 2017-11-10 at 11.49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8" y="1082457"/>
            <a:ext cx="88392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1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2 continued</a:t>
            </a:r>
            <a:endParaRPr lang="en-US" dirty="0"/>
          </a:p>
        </p:txBody>
      </p:sp>
      <p:pic>
        <p:nvPicPr>
          <p:cNvPr id="3" name="Picture 2" descr="Screen Shot 2017-11-10 at 11.4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1" y="968214"/>
            <a:ext cx="8712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3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2 continued</a:t>
            </a:r>
            <a:endParaRPr lang="en-US" dirty="0"/>
          </a:p>
        </p:txBody>
      </p:sp>
      <p:pic>
        <p:nvPicPr>
          <p:cNvPr id="3" name="Picture 2" descr="Screen Shot 2017-11-10 at 11.50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6" y="1188217"/>
            <a:ext cx="83185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pic>
        <p:nvPicPr>
          <p:cNvPr id="3" name="Picture 2" descr="Screen Shot 2017-11-10 at 11.50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2" y="1332063"/>
            <a:ext cx="86614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3 continued</a:t>
            </a:r>
            <a:endParaRPr lang="en-US" dirty="0"/>
          </a:p>
        </p:txBody>
      </p:sp>
      <p:pic>
        <p:nvPicPr>
          <p:cNvPr id="3" name="Picture 2" descr="Screen Shot 2017-11-10 at 11.50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5" y="1040136"/>
            <a:ext cx="8430432" cy="47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5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pic>
        <p:nvPicPr>
          <p:cNvPr id="3" name="Picture 2" descr="Screen Shot 2017-11-10 at 11.50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09039"/>
            <a:ext cx="9174177" cy="488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8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4 continued</a:t>
            </a:r>
            <a:endParaRPr lang="en-US" dirty="0"/>
          </a:p>
        </p:txBody>
      </p:sp>
      <p:pic>
        <p:nvPicPr>
          <p:cNvPr id="3" name="Picture 2" descr="Screen Shot 2017-11-10 at 11.51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217"/>
            <a:ext cx="9144000" cy="49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5</a:t>
            </a:r>
            <a:endParaRPr lang="en-US" dirty="0"/>
          </a:p>
        </p:txBody>
      </p:sp>
      <p:pic>
        <p:nvPicPr>
          <p:cNvPr id="3" name="Picture 2" descr="Screen Shot 2017-11-10 at 11.5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217"/>
            <a:ext cx="9144000" cy="48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6</a:t>
            </a:r>
            <a:endParaRPr lang="en-US" dirty="0"/>
          </a:p>
        </p:txBody>
      </p:sp>
      <p:pic>
        <p:nvPicPr>
          <p:cNvPr id="3" name="Picture 2" descr="Screen Shot 2017-11-10 at 11.5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46" y="1445326"/>
            <a:ext cx="7585480" cy="404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3765"/>
            <a:ext cx="8229600" cy="990600"/>
          </a:xfrm>
        </p:spPr>
        <p:txBody>
          <a:bodyPr/>
          <a:lstStyle/>
          <a:p>
            <a:r>
              <a:rPr lang="en-US" dirty="0" smtClean="0"/>
              <a:t>Similar or no?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3182"/>
            <a:ext cx="8229600" cy="13781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Recall: Informally, two shapes are said to be similar if they have the same shape but not necessarily the same size.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2709863"/>
            <a:ext cx="19335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Workshop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Must 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Lesson 8 </a:t>
            </a:r>
            <a:r>
              <a:rPr lang="en-US" dirty="0" err="1" smtClean="0"/>
              <a:t>cw</a:t>
            </a:r>
            <a:r>
              <a:rPr lang="en-US" dirty="0" smtClean="0"/>
              <a:t> #1-4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May Do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79" y="2438400"/>
            <a:ext cx="4164671" cy="3951288"/>
          </a:xfrm>
        </p:spPr>
        <p:txBody>
          <a:bodyPr/>
          <a:lstStyle/>
          <a:p>
            <a:r>
              <a:rPr lang="en-US" dirty="0" smtClean="0"/>
              <a:t>Khan academy</a:t>
            </a:r>
          </a:p>
          <a:p>
            <a:r>
              <a:rPr lang="en-US" dirty="0" smtClean="0"/>
              <a:t>Test rewrites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1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Workshop, discussion,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3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Workshop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Must 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Lesson 9: exploratory challenge #1 and #2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May Do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79" y="2438400"/>
            <a:ext cx="4164671" cy="3951288"/>
          </a:xfrm>
        </p:spPr>
        <p:txBody>
          <a:bodyPr/>
          <a:lstStyle/>
          <a:p>
            <a:r>
              <a:rPr lang="en-US" dirty="0" smtClean="0"/>
              <a:t>Khan academy</a:t>
            </a:r>
          </a:p>
          <a:p>
            <a:r>
              <a:rPr lang="en-US" dirty="0" smtClean="0"/>
              <a:t>Test rewrites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85205"/>
            <a:ext cx="8229600" cy="990600"/>
          </a:xfrm>
        </p:spPr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65760" y="1419498"/>
            <a:ext cx="3931920" cy="39512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Similarity works in both directions. So if Figure A is similar to Figure B, then Figure B is also similar to Figure A.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54880" y="1419498"/>
            <a:ext cx="4049486" cy="3951288"/>
          </a:xfrm>
        </p:spPr>
        <p:txBody>
          <a:bodyPr>
            <a:normAutofit/>
          </a:bodyPr>
          <a:lstStyle/>
          <a:p>
            <a:r>
              <a:rPr lang="en-US" sz="2800" dirty="0"/>
              <a:t>Similarity is also transitive, meaning if Figure A is similar to Figure B, and Figure B is similar to Figure C, then Figure A must be similar for Figure C.</a:t>
            </a:r>
          </a:p>
          <a:p>
            <a:endParaRPr lang="en-US" dirty="0"/>
          </a:p>
        </p:txBody>
      </p:sp>
      <p:sp>
        <p:nvSpPr>
          <p:cNvPr id="7" name="Heart 6"/>
          <p:cNvSpPr/>
          <p:nvPr/>
        </p:nvSpPr>
        <p:spPr>
          <a:xfrm>
            <a:off x="822960" y="4193177"/>
            <a:ext cx="548640" cy="53557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2632159" y="3955643"/>
            <a:ext cx="1362891" cy="138901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3039285" y="5610493"/>
            <a:ext cx="548640" cy="53557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690154" y="4990010"/>
            <a:ext cx="1362891" cy="138901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7462" y="4284616"/>
            <a:ext cx="40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37256" y="4437016"/>
            <a:ext cx="40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37256" y="5693615"/>
            <a:ext cx="40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69126" y="5496664"/>
            <a:ext cx="40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Heart 14"/>
          <p:cNvSpPr/>
          <p:nvPr/>
        </p:nvSpPr>
        <p:spPr>
          <a:xfrm>
            <a:off x="4850673" y="4990010"/>
            <a:ext cx="548640" cy="53557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>
            <a:off x="6026326" y="4806348"/>
            <a:ext cx="870864" cy="93026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>
            <a:off x="7387046" y="4489264"/>
            <a:ext cx="1362891" cy="138901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74778" y="5079669"/>
            <a:ext cx="40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98473" y="5069165"/>
            <a:ext cx="40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66017" y="4959305"/>
            <a:ext cx="40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Discussion, notes, examples(3),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5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notebook pap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6" y="333474"/>
            <a:ext cx="8178528" cy="64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441371" y="1110343"/>
            <a:ext cx="130039" cy="1436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06390" y="770709"/>
            <a:ext cx="22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52651" y="3435531"/>
            <a:ext cx="31350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34194" y="4750525"/>
            <a:ext cx="495082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3" idx="1"/>
          </p:cNvCxnSpPr>
          <p:nvPr/>
        </p:nvCxnSpPr>
        <p:spPr>
          <a:xfrm flipV="1">
            <a:off x="1985554" y="1131386"/>
            <a:ext cx="2474861" cy="46554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5"/>
          </p:cNvCxnSpPr>
          <p:nvPr/>
        </p:nvCxnSpPr>
        <p:spPr>
          <a:xfrm>
            <a:off x="4552366" y="1232991"/>
            <a:ext cx="3677234" cy="44362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0"/>
          </p:cNvCxnSpPr>
          <p:nvPr/>
        </p:nvCxnSpPr>
        <p:spPr>
          <a:xfrm flipH="1">
            <a:off x="3605349" y="1110343"/>
            <a:ext cx="901042" cy="5055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97086" y="3102847"/>
            <a:ext cx="22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45827" y="4498760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Q’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07625" y="4472634"/>
            <a:ext cx="43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P’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56959" y="3180600"/>
            <a:ext cx="22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56265" y="3142036"/>
            <a:ext cx="22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61659" y="4420382"/>
            <a:ext cx="44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34" y="751116"/>
            <a:ext cx="6061355" cy="489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3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48" y="2195512"/>
            <a:ext cx="31527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398678"/>
            <a:ext cx="23431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8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2954"/>
            <a:ext cx="8229600" cy="990600"/>
          </a:xfrm>
        </p:spPr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99308"/>
            <a:ext cx="8229600" cy="340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Two triangles are always similar if they have two corresponding angles that are equal.</a:t>
            </a:r>
          </a:p>
          <a:p>
            <a:pPr lvl="1"/>
            <a:r>
              <a:rPr lang="en-US" sz="2800" dirty="0" smtClean="0"/>
              <a:t>This is because if two angles are equal, the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angle must also be equal in order to add up to 180 degrees.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8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8" y="1045029"/>
            <a:ext cx="8604588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18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3765"/>
            <a:ext cx="8229600" cy="990600"/>
          </a:xfrm>
        </p:spPr>
        <p:txBody>
          <a:bodyPr/>
          <a:lstStyle/>
          <a:p>
            <a:r>
              <a:rPr lang="en-US" dirty="0" smtClean="0"/>
              <a:t>Similar or no?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3182"/>
            <a:ext cx="8229600" cy="13781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Recall: Informally, two shapes are said to be similar if they have the same shape but not necessarily the same size.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495550"/>
            <a:ext cx="32861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1125324"/>
            <a:ext cx="8446246" cy="45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1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3" y="1358537"/>
            <a:ext cx="8316298" cy="409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Workshop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Must 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Lesson 10 #1-3</a:t>
            </a:r>
          </a:p>
          <a:p>
            <a:r>
              <a:rPr lang="en-US" dirty="0" smtClean="0"/>
              <a:t>Lesson 8 &amp; 9 exit ticket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May Do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79" y="2438400"/>
            <a:ext cx="4164671" cy="3951288"/>
          </a:xfrm>
        </p:spPr>
        <p:txBody>
          <a:bodyPr/>
          <a:lstStyle/>
          <a:p>
            <a:r>
              <a:rPr lang="en-US" dirty="0" smtClean="0"/>
              <a:t>Khan academy</a:t>
            </a:r>
          </a:p>
          <a:p>
            <a:r>
              <a:rPr lang="en-US" dirty="0" smtClean="0"/>
              <a:t>Inky puzzles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84" y="190180"/>
            <a:ext cx="8229600" cy="990600"/>
          </a:xfrm>
        </p:spPr>
        <p:txBody>
          <a:bodyPr/>
          <a:lstStyle/>
          <a:p>
            <a:r>
              <a:rPr lang="en-US" dirty="0" smtClean="0"/>
              <a:t>Warm Up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853"/>
            <a:ext cx="8229600" cy="7680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 each expressions using the laws of exponents: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458411"/>
              </p:ext>
            </p:extLst>
          </p:nvPr>
        </p:nvGraphicFramePr>
        <p:xfrm>
          <a:off x="1471895" y="1823414"/>
          <a:ext cx="1325800" cy="1427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330200" imgH="355600" progId="Equation.3">
                  <p:embed/>
                </p:oleObj>
              </mc:Choice>
              <mc:Fallback>
                <p:oleObj name="Equation" r:id="rId3" imgW="3302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1895" y="1823414"/>
                        <a:ext cx="1325800" cy="1427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294582"/>
              </p:ext>
            </p:extLst>
          </p:nvPr>
        </p:nvGraphicFramePr>
        <p:xfrm>
          <a:off x="1089025" y="3327400"/>
          <a:ext cx="20907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5" imgW="520700" imgH="317500" progId="Equation.3">
                  <p:embed/>
                </p:oleObj>
              </mc:Choice>
              <mc:Fallback>
                <p:oleObj name="Equation" r:id="rId5" imgW="5207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9025" y="3327400"/>
                        <a:ext cx="2090738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658071"/>
              </p:ext>
            </p:extLst>
          </p:nvPr>
        </p:nvGraphicFramePr>
        <p:xfrm>
          <a:off x="1751013" y="4696871"/>
          <a:ext cx="765175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7" imgW="190500" imgH="419100" progId="Equation.3">
                  <p:embed/>
                </p:oleObj>
              </mc:Choice>
              <mc:Fallback>
                <p:oleObj name="Equation" r:id="rId7" imgW="190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1013" y="4696871"/>
                        <a:ext cx="765175" cy="168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5371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of Exponents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Product Rule</a:t>
            </a:r>
            <a:r>
              <a:rPr lang="en-US" dirty="0" smtClean="0"/>
              <a:t>: when multiplying powers with the same base, keep the base and add the exponents.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Quotient Rule: when dividing powers with the same base, keep the base and subtract the exponents.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Power to Power Rule</a:t>
            </a:r>
            <a:r>
              <a:rPr lang="en-US" dirty="0" smtClean="0"/>
              <a:t>: When raising a power to another power, keep the base, multiply the exponents.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“When in doubt, write it out.”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4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Examples(4),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6" y="1403540"/>
            <a:ext cx="6269369" cy="45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0526" y="1031966"/>
            <a:ext cx="62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these triangles similar?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1 continued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6" y="1403540"/>
            <a:ext cx="6269369" cy="45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0526" y="1031966"/>
            <a:ext cx="62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these triangles similar?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4" b="47124"/>
          <a:stretch/>
        </p:blipFill>
        <p:spPr bwMode="auto">
          <a:xfrm>
            <a:off x="5686697" y="1401298"/>
            <a:ext cx="1523198" cy="24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36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47379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0526" y="1031966"/>
            <a:ext cx="62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these triangles similar?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62" y="1498690"/>
            <a:ext cx="4085695" cy="448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0526" y="1031966"/>
            <a:ext cx="62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that these triangles similar, what is the length of AB’?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0" y="1580606"/>
            <a:ext cx="814699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2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3765"/>
            <a:ext cx="8229600" cy="990600"/>
          </a:xfrm>
        </p:spPr>
        <p:txBody>
          <a:bodyPr/>
          <a:lstStyle/>
          <a:p>
            <a:r>
              <a:rPr lang="en-US" dirty="0" smtClean="0"/>
              <a:t>Similar or no?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3182"/>
            <a:ext cx="8229600" cy="13781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Recall: Informally, two shapes are said to be similar if they have the same shape but not necessarily the same size.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490788"/>
            <a:ext cx="30194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5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0526" y="1031966"/>
            <a:ext cx="626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that XY is parallel to X’Y’, are these triangles similar? If so, can we find the length of OX’ and OY’?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49" y="1663222"/>
            <a:ext cx="5111885" cy="421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7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0526" y="1031966"/>
            <a:ext cx="62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these triangles similar?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49" y="1401298"/>
            <a:ext cx="3905522" cy="499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5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Workshop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Must 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Lesson 11 #1-3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May Do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79" y="2438400"/>
            <a:ext cx="4164671" cy="3951288"/>
          </a:xfrm>
        </p:spPr>
        <p:txBody>
          <a:bodyPr/>
          <a:lstStyle/>
          <a:p>
            <a:r>
              <a:rPr lang="en-US" dirty="0" smtClean="0"/>
              <a:t>Khan academy</a:t>
            </a:r>
          </a:p>
          <a:p>
            <a:r>
              <a:rPr lang="en-US" dirty="0" smtClean="0"/>
              <a:t>PARCC </a:t>
            </a:r>
            <a:r>
              <a:rPr lang="en-US" dirty="0" smtClean="0"/>
              <a:t>Tasks</a:t>
            </a:r>
          </a:p>
          <a:p>
            <a:r>
              <a:rPr lang="en-US" dirty="0" smtClean="0"/>
              <a:t>Inky puzzles</a:t>
            </a:r>
            <a:endParaRPr lang="en-US" dirty="0" smtClean="0"/>
          </a:p>
          <a:p>
            <a:r>
              <a:rPr lang="en-US" dirty="0" smtClean="0"/>
              <a:t>Exponents review/practice</a:t>
            </a:r>
          </a:p>
          <a:p>
            <a:r>
              <a:rPr lang="en-US" dirty="0" smtClean="0"/>
              <a:t>Test rewrites </a:t>
            </a:r>
            <a:r>
              <a:rPr lang="en-US" sz="1800" dirty="0" smtClean="0"/>
              <a:t>(tomorro</a:t>
            </a:r>
            <a:r>
              <a:rPr lang="en-US" sz="1800" dirty="0" smtClean="0"/>
              <a:t>w last day)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96" y="258824"/>
            <a:ext cx="8229600" cy="990600"/>
          </a:xfrm>
        </p:spPr>
        <p:txBody>
          <a:bodyPr/>
          <a:lstStyle/>
          <a:p>
            <a:r>
              <a:rPr lang="en-US" dirty="0" smtClean="0"/>
              <a:t>Warm Up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396" y="3073945"/>
            <a:ext cx="8229600" cy="7165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Select all that apply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575276"/>
              </p:ext>
            </p:extLst>
          </p:nvPr>
        </p:nvGraphicFramePr>
        <p:xfrm>
          <a:off x="3511550" y="957263"/>
          <a:ext cx="1020763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254000" imgH="431800" progId="Equation.3">
                  <p:embed/>
                </p:oleObj>
              </mc:Choice>
              <mc:Fallback>
                <p:oleObj name="Equation" r:id="rId3" imgW="254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1550" y="957263"/>
                        <a:ext cx="1020763" cy="173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20796" y="1094530"/>
            <a:ext cx="8229600" cy="716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414741"/>
              </p:ext>
            </p:extLst>
          </p:nvPr>
        </p:nvGraphicFramePr>
        <p:xfrm>
          <a:off x="7181850" y="3963988"/>
          <a:ext cx="1020763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5" imgW="254000" imgH="419100" progId="Equation.3">
                  <p:embed/>
                </p:oleObj>
              </mc:Choice>
              <mc:Fallback>
                <p:oleObj name="Equation" r:id="rId5" imgW="2540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81850" y="3963988"/>
                        <a:ext cx="1020763" cy="168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302877"/>
              </p:ext>
            </p:extLst>
          </p:nvPr>
        </p:nvGraphicFramePr>
        <p:xfrm>
          <a:off x="2279650" y="4325716"/>
          <a:ext cx="8667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7" imgW="215900" imgH="215900" progId="Equation.3">
                  <p:embed/>
                </p:oleObj>
              </mc:Choice>
              <mc:Fallback>
                <p:oleObj name="Equation" r:id="rId7" imgW="215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79650" y="4325716"/>
                        <a:ext cx="86677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924966"/>
              </p:ext>
            </p:extLst>
          </p:nvPr>
        </p:nvGraphicFramePr>
        <p:xfrm>
          <a:off x="522288" y="3816350"/>
          <a:ext cx="815975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9" imgW="203200" imgH="419100" progId="Equation.3">
                  <p:embed/>
                </p:oleObj>
              </mc:Choice>
              <mc:Fallback>
                <p:oleObj name="Equation" r:id="rId9" imgW="203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2288" y="3816350"/>
                        <a:ext cx="815975" cy="168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175968"/>
              </p:ext>
            </p:extLst>
          </p:nvPr>
        </p:nvGraphicFramePr>
        <p:xfrm>
          <a:off x="5575300" y="4371975"/>
          <a:ext cx="8683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1" imgW="215900" imgH="215900" progId="Equation.3">
                  <p:embed/>
                </p:oleObj>
              </mc:Choice>
              <mc:Fallback>
                <p:oleObj name="Equation" r:id="rId11" imgW="215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75300" y="4371975"/>
                        <a:ext cx="868363" cy="86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076950"/>
              </p:ext>
            </p:extLst>
          </p:nvPr>
        </p:nvGraphicFramePr>
        <p:xfrm>
          <a:off x="4011613" y="4325716"/>
          <a:ext cx="86836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3" imgW="215900" imgH="215900" progId="Equation.3">
                  <p:embed/>
                </p:oleObj>
              </mc:Choice>
              <mc:Fallback>
                <p:oleObj name="Equation" r:id="rId13" imgW="215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11613" y="4325716"/>
                        <a:ext cx="868362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9377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Example(1),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17"/>
            <a:ext cx="8229600" cy="990600"/>
          </a:xfrm>
        </p:spPr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0526" y="1003551"/>
            <a:ext cx="6897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 all flagpoles are perfectly upright; some are tilted or bent. Imagine a flagpole near an abandoned building. How can we find the length of the flagpole? Assume: the length of the shadow is 15 feet, there is a mark 3 feet up on the pole and it’s shadow is 1.7 feet on the ground.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40" y="2719200"/>
            <a:ext cx="4091221" cy="299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27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Workshop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Must 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Finish Lesson 11 #1-3</a:t>
            </a:r>
          </a:p>
          <a:p>
            <a:r>
              <a:rPr lang="en-US" dirty="0" smtClean="0"/>
              <a:t>Lesson 12 #1-3</a:t>
            </a:r>
          </a:p>
          <a:p>
            <a:r>
              <a:rPr lang="en-US" dirty="0" smtClean="0"/>
              <a:t>Exit ticket lessons 10 &amp; 11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May Do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79" y="2438400"/>
            <a:ext cx="4164671" cy="3951288"/>
          </a:xfrm>
        </p:spPr>
        <p:txBody>
          <a:bodyPr/>
          <a:lstStyle/>
          <a:p>
            <a:r>
              <a:rPr lang="en-US" dirty="0" smtClean="0"/>
              <a:t>Khan academy</a:t>
            </a:r>
          </a:p>
          <a:p>
            <a:r>
              <a:rPr lang="en-US" dirty="0" smtClean="0"/>
              <a:t>PARCC </a:t>
            </a:r>
            <a:r>
              <a:rPr lang="en-US" dirty="0" smtClean="0"/>
              <a:t>tasks</a:t>
            </a:r>
          </a:p>
          <a:p>
            <a:r>
              <a:rPr lang="en-US" dirty="0" smtClean="0"/>
              <a:t>Exponents review and practice</a:t>
            </a:r>
          </a:p>
          <a:p>
            <a:r>
              <a:rPr lang="en-US" dirty="0" smtClean="0"/>
              <a:t>Test rewrites - last day</a:t>
            </a:r>
          </a:p>
          <a:p>
            <a:r>
              <a:rPr lang="en-US" dirty="0" smtClean="0"/>
              <a:t>Inky puzzles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508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 (expand!)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966535"/>
              </p:ext>
            </p:extLst>
          </p:nvPr>
        </p:nvGraphicFramePr>
        <p:xfrm>
          <a:off x="2338993" y="2250281"/>
          <a:ext cx="347027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3" imgW="863600" imgH="241300" progId="Equation.3">
                  <p:embed/>
                </p:oleObj>
              </mc:Choice>
              <mc:Fallback>
                <p:oleObj name="Equation" r:id="rId3" imgW="863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8993" y="2250281"/>
                        <a:ext cx="3470275" cy="96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05693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Video, Discussion/proof,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" y="259080"/>
            <a:ext cx="8229600" cy="990600"/>
          </a:xfrm>
        </p:spPr>
        <p:txBody>
          <a:bodyPr/>
          <a:lstStyle/>
          <a:p>
            <a:r>
              <a:rPr lang="en-US" dirty="0" smtClean="0"/>
              <a:t>Recall – Pythagorean Theorem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16" y="1419496"/>
            <a:ext cx="4700212" cy="30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5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3765"/>
            <a:ext cx="8229600" cy="990600"/>
          </a:xfrm>
        </p:spPr>
        <p:txBody>
          <a:bodyPr/>
          <a:lstStyle/>
          <a:p>
            <a:r>
              <a:rPr lang="en-US" dirty="0" smtClean="0"/>
              <a:t>Similar or no?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3182"/>
            <a:ext cx="8229600" cy="13781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Recall: Informally, two shapes are said to be similar if they have the same shape but not necessarily the same size.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519363"/>
            <a:ext cx="34766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8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" y="259080"/>
            <a:ext cx="8229600" cy="990600"/>
          </a:xfrm>
        </p:spPr>
        <p:txBody>
          <a:bodyPr/>
          <a:lstStyle/>
          <a:p>
            <a:r>
              <a:rPr lang="en-US" dirty="0" smtClean="0"/>
              <a:t>Recall – Pythagorean Theorem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23" y="1735109"/>
            <a:ext cx="4446678" cy="279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5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" y="259080"/>
            <a:ext cx="8229600" cy="990600"/>
          </a:xfrm>
        </p:spPr>
        <p:txBody>
          <a:bodyPr/>
          <a:lstStyle/>
          <a:p>
            <a:r>
              <a:rPr lang="en-US" dirty="0" smtClean="0"/>
              <a:t>Recall – Pythagorean Theorem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4" y="1541416"/>
            <a:ext cx="8699860" cy="203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2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796834"/>
            <a:ext cx="557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www.youtube.com/watch?v=QCyvxYLFSfU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0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Workshop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Must 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Finish Lesson 12 #1-3</a:t>
            </a:r>
          </a:p>
          <a:p>
            <a:r>
              <a:rPr lang="en-US" dirty="0" smtClean="0"/>
              <a:t>Lesson 13 #1-3</a:t>
            </a:r>
          </a:p>
          <a:p>
            <a:r>
              <a:rPr lang="en-US" dirty="0" smtClean="0"/>
              <a:t>Exit ticket </a:t>
            </a:r>
            <a:r>
              <a:rPr lang="en-US" dirty="0" smtClean="0"/>
              <a:t>lesson </a:t>
            </a:r>
            <a:r>
              <a:rPr lang="en-US" dirty="0" smtClean="0"/>
              <a:t>12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May Do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79" y="2438400"/>
            <a:ext cx="4164671" cy="3951288"/>
          </a:xfrm>
        </p:spPr>
        <p:txBody>
          <a:bodyPr/>
          <a:lstStyle/>
          <a:p>
            <a:r>
              <a:rPr lang="en-US" dirty="0" smtClean="0"/>
              <a:t>Khan academy</a:t>
            </a:r>
          </a:p>
          <a:p>
            <a:r>
              <a:rPr lang="en-US" dirty="0" smtClean="0"/>
              <a:t>PARCC </a:t>
            </a:r>
            <a:r>
              <a:rPr lang="en-US" dirty="0" smtClean="0"/>
              <a:t>tasks</a:t>
            </a:r>
          </a:p>
          <a:p>
            <a:r>
              <a:rPr lang="en-US" dirty="0" smtClean="0"/>
              <a:t>Exponents practice</a:t>
            </a:r>
            <a:endParaRPr lang="en-US" dirty="0" smtClean="0"/>
          </a:p>
          <a:p>
            <a:r>
              <a:rPr lang="en-US" dirty="0" smtClean="0"/>
              <a:t>Note sheet</a:t>
            </a:r>
          </a:p>
          <a:p>
            <a:r>
              <a:rPr lang="en-US" dirty="0" smtClean="0"/>
              <a:t>Folder organize</a:t>
            </a:r>
          </a:p>
          <a:p>
            <a:r>
              <a:rPr lang="en-US" dirty="0" smtClean="0"/>
              <a:t>Complete all classwork and homework 8-12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Notes, Examples(2),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7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Pythagorean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we have shown with two proofs and much practice that </a:t>
            </a:r>
            <a:r>
              <a:rPr lang="en-US" b="1" i="1" u="sng" dirty="0" smtClean="0"/>
              <a:t>if</a:t>
            </a:r>
            <a:r>
              <a:rPr lang="en-US" dirty="0" smtClean="0"/>
              <a:t> a triangle is a right triangle, </a:t>
            </a:r>
            <a:r>
              <a:rPr lang="en-US" b="1" i="1" u="sng" dirty="0" smtClean="0"/>
              <a:t>then</a:t>
            </a:r>
            <a:r>
              <a:rPr lang="en-US" dirty="0" smtClean="0"/>
              <a:t> a</a:t>
            </a:r>
            <a:r>
              <a:rPr lang="en-US" baseline="30000" dirty="0" smtClean="0"/>
              <a:t>2</a:t>
            </a:r>
            <a:r>
              <a:rPr lang="en-US" dirty="0" smtClean="0"/>
              <a:t> + b</a:t>
            </a:r>
            <a:r>
              <a:rPr lang="en-US" baseline="30000" dirty="0" smtClean="0"/>
              <a:t>2</a:t>
            </a:r>
            <a:r>
              <a:rPr lang="en-US" dirty="0" smtClean="0"/>
              <a:t> = c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endParaRPr lang="en-US" baseline="30000" dirty="0" smtClean="0"/>
          </a:p>
          <a:p>
            <a:r>
              <a:rPr lang="en-US" dirty="0" smtClean="0"/>
              <a:t>The converse of this is also true:</a:t>
            </a:r>
            <a:br>
              <a:rPr lang="en-US" dirty="0" smtClean="0"/>
            </a:br>
            <a:r>
              <a:rPr lang="en-US" b="1" i="1" u="sng" dirty="0" smtClean="0"/>
              <a:t>If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baseline="30000" dirty="0"/>
              <a:t>2</a:t>
            </a:r>
            <a:r>
              <a:rPr lang="en-US" dirty="0"/>
              <a:t> + b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b="1" i="1" u="sng" dirty="0" smtClean="0"/>
              <a:t>then</a:t>
            </a:r>
            <a:r>
              <a:rPr lang="en-US" dirty="0" smtClean="0"/>
              <a:t> a triangle is a right triangle.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45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97" y="1815736"/>
            <a:ext cx="4603971" cy="296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2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00" y="1867990"/>
            <a:ext cx="4665592" cy="267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65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Workshop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Must Do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Finish all classwork 8-12</a:t>
            </a:r>
          </a:p>
          <a:p>
            <a:r>
              <a:rPr lang="en-US" dirty="0" smtClean="0"/>
              <a:t>Finish lesson 13 </a:t>
            </a:r>
            <a:r>
              <a:rPr lang="en-US" dirty="0" smtClean="0"/>
              <a:t>#1-4</a:t>
            </a:r>
            <a:endParaRPr lang="en-US" dirty="0" smtClean="0"/>
          </a:p>
          <a:p>
            <a:r>
              <a:rPr lang="en-US" dirty="0" smtClean="0"/>
              <a:t>Lesson </a:t>
            </a:r>
            <a:r>
              <a:rPr lang="en-US" dirty="0" smtClean="0"/>
              <a:t>14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Can Do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79" y="2438400"/>
            <a:ext cx="4164671" cy="3951288"/>
          </a:xfrm>
        </p:spPr>
        <p:txBody>
          <a:bodyPr/>
          <a:lstStyle/>
          <a:p>
            <a:r>
              <a:rPr lang="en-US" dirty="0" smtClean="0"/>
              <a:t>Khan academy</a:t>
            </a:r>
          </a:p>
          <a:p>
            <a:r>
              <a:rPr lang="en-US" dirty="0" smtClean="0"/>
              <a:t>PARCC tasks</a:t>
            </a:r>
          </a:p>
          <a:p>
            <a:r>
              <a:rPr lang="en-US" dirty="0" smtClean="0"/>
              <a:t>Exponents practice</a:t>
            </a:r>
            <a:endParaRPr lang="en-US" dirty="0" smtClean="0"/>
          </a:p>
          <a:p>
            <a:r>
              <a:rPr lang="en-US" dirty="0" smtClean="0"/>
              <a:t>Note sheet</a:t>
            </a:r>
          </a:p>
          <a:p>
            <a:r>
              <a:rPr lang="en-US" dirty="0" smtClean="0"/>
              <a:t>Folder organize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2532</TotalTime>
  <Words>1468</Words>
  <Application>Microsoft Macintosh PowerPoint</Application>
  <PresentationFormat>On-screen Show (4:3)</PresentationFormat>
  <Paragraphs>287</Paragraphs>
  <Slides>98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0" baseType="lpstr">
      <vt:lpstr>Clarity</vt:lpstr>
      <vt:lpstr>Microsoft Equation</vt:lpstr>
      <vt:lpstr>Similarity</vt:lpstr>
      <vt:lpstr>Lesson 1</vt:lpstr>
      <vt:lpstr>Similar or no?</vt:lpstr>
      <vt:lpstr>Similar or no?</vt:lpstr>
      <vt:lpstr>Similar or no?</vt:lpstr>
      <vt:lpstr>Similar or no?</vt:lpstr>
      <vt:lpstr>Similar or no?</vt:lpstr>
      <vt:lpstr>Similar or no?</vt:lpstr>
      <vt:lpstr>Similar or no?</vt:lpstr>
      <vt:lpstr>Similar or no?</vt:lpstr>
      <vt:lpstr>PowerPoint Presentation</vt:lpstr>
      <vt:lpstr>Notes</vt:lpstr>
      <vt:lpstr>Workshop</vt:lpstr>
      <vt:lpstr>Lesson 2</vt:lpstr>
      <vt:lpstr>Example 1</vt:lpstr>
      <vt:lpstr>Example 2</vt:lpstr>
      <vt:lpstr>Example 3</vt:lpstr>
      <vt:lpstr>Example 4</vt:lpstr>
      <vt:lpstr>PowerPoint Presentation</vt:lpstr>
      <vt:lpstr>Workshop</vt:lpstr>
      <vt:lpstr>Lesson 3</vt:lpstr>
      <vt:lpstr>Example 1</vt:lpstr>
      <vt:lpstr>Example 2</vt:lpstr>
      <vt:lpstr>Example 3</vt:lpstr>
      <vt:lpstr>Workshop</vt:lpstr>
      <vt:lpstr>Lesson 4</vt:lpstr>
      <vt:lpstr>PowerPoint Presentation</vt:lpstr>
      <vt:lpstr>PowerPoint Presentation</vt:lpstr>
      <vt:lpstr>Workshop</vt:lpstr>
      <vt:lpstr>Lesson 5</vt:lpstr>
      <vt:lpstr>Recall</vt:lpstr>
      <vt:lpstr>Example 1</vt:lpstr>
      <vt:lpstr>Example 2</vt:lpstr>
      <vt:lpstr>Example 3</vt:lpstr>
      <vt:lpstr>Workshop</vt:lpstr>
      <vt:lpstr>Lesson 6</vt:lpstr>
      <vt:lpstr>Example 1</vt:lpstr>
      <vt:lpstr>Example 2</vt:lpstr>
      <vt:lpstr>Example 3</vt:lpstr>
      <vt:lpstr>Example 4</vt:lpstr>
      <vt:lpstr>Workshop</vt:lpstr>
      <vt:lpstr>Lesson 7</vt:lpstr>
      <vt:lpstr>What do you know about dilations?</vt:lpstr>
      <vt:lpstr>Bringing it together</vt:lpstr>
      <vt:lpstr>Workshop</vt:lpstr>
      <vt:lpstr>Lesson 8</vt:lpstr>
      <vt:lpstr>Do they look similar?</vt:lpstr>
      <vt:lpstr>Notes</vt:lpstr>
      <vt:lpstr>Example 1</vt:lpstr>
      <vt:lpstr>Example 1 continued</vt:lpstr>
      <vt:lpstr>Example 2</vt:lpstr>
      <vt:lpstr>Example 2 continued</vt:lpstr>
      <vt:lpstr>Example 2 continued</vt:lpstr>
      <vt:lpstr>Example 3</vt:lpstr>
      <vt:lpstr>Example 3 continued</vt:lpstr>
      <vt:lpstr>Example 4</vt:lpstr>
      <vt:lpstr>Example 4 continued</vt:lpstr>
      <vt:lpstr>Example 5</vt:lpstr>
      <vt:lpstr>Example 6</vt:lpstr>
      <vt:lpstr>Workshop</vt:lpstr>
      <vt:lpstr>Lesson 9</vt:lpstr>
      <vt:lpstr>Workshop</vt:lpstr>
      <vt:lpstr>Notes</vt:lpstr>
      <vt:lpstr>Lesson 10</vt:lpstr>
      <vt:lpstr>PowerPoint Presentation</vt:lpstr>
      <vt:lpstr>PowerPoint Presentation</vt:lpstr>
      <vt:lpstr>PowerPoint Presentation</vt:lpstr>
      <vt:lpstr>Notes</vt:lpstr>
      <vt:lpstr>Example 1</vt:lpstr>
      <vt:lpstr>Example 2</vt:lpstr>
      <vt:lpstr>Example 3</vt:lpstr>
      <vt:lpstr>Workshop</vt:lpstr>
      <vt:lpstr>Warm Up Review</vt:lpstr>
      <vt:lpstr>Laws of Exponents</vt:lpstr>
      <vt:lpstr>Lesson 11</vt:lpstr>
      <vt:lpstr>Example 1</vt:lpstr>
      <vt:lpstr>Example 1 continued</vt:lpstr>
      <vt:lpstr>Example 2</vt:lpstr>
      <vt:lpstr>Example 3</vt:lpstr>
      <vt:lpstr>Example 4</vt:lpstr>
      <vt:lpstr>Example 5</vt:lpstr>
      <vt:lpstr>Workshop</vt:lpstr>
      <vt:lpstr>Warm Up Review</vt:lpstr>
      <vt:lpstr>Lesson 12</vt:lpstr>
      <vt:lpstr>Example </vt:lpstr>
      <vt:lpstr>Workshop</vt:lpstr>
      <vt:lpstr>Warm Up Review</vt:lpstr>
      <vt:lpstr>Lesson 13</vt:lpstr>
      <vt:lpstr>Recall – Pythagorean Theorem</vt:lpstr>
      <vt:lpstr>Recall – Pythagorean Theorem</vt:lpstr>
      <vt:lpstr>Recall – Pythagorean Theorem</vt:lpstr>
      <vt:lpstr>PowerPoint Presentation</vt:lpstr>
      <vt:lpstr>Workshop</vt:lpstr>
      <vt:lpstr>Lesson 14</vt:lpstr>
      <vt:lpstr>Pythagorean Theorem</vt:lpstr>
      <vt:lpstr>Example 1</vt:lpstr>
      <vt:lpstr>Example 2</vt:lpstr>
      <vt:lpstr>Workshop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Plocher</dc:creator>
  <cp:lastModifiedBy>Steve Plocher</cp:lastModifiedBy>
  <cp:revision>440</cp:revision>
  <dcterms:created xsi:type="dcterms:W3CDTF">2017-09-23T20:54:56Z</dcterms:created>
  <dcterms:modified xsi:type="dcterms:W3CDTF">2018-11-28T02:02:07Z</dcterms:modified>
</cp:coreProperties>
</file>