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71"/>
  </p:notesMasterIdLst>
  <p:sldIdLst>
    <p:sldId id="256" r:id="rId2"/>
    <p:sldId id="269" r:id="rId3"/>
    <p:sldId id="350" r:id="rId4"/>
    <p:sldId id="266" r:id="rId5"/>
    <p:sldId id="271" r:id="rId6"/>
    <p:sldId id="351" r:id="rId7"/>
    <p:sldId id="352" r:id="rId8"/>
    <p:sldId id="353" r:id="rId9"/>
    <p:sldId id="354" r:id="rId10"/>
    <p:sldId id="257" r:id="rId11"/>
    <p:sldId id="270" r:id="rId12"/>
    <p:sldId id="356" r:id="rId13"/>
    <p:sldId id="357" r:id="rId14"/>
    <p:sldId id="358" r:id="rId15"/>
    <p:sldId id="359" r:id="rId16"/>
    <p:sldId id="360" r:id="rId17"/>
    <p:sldId id="361" r:id="rId18"/>
    <p:sldId id="362" r:id="rId19"/>
    <p:sldId id="363" r:id="rId20"/>
    <p:sldId id="355" r:id="rId21"/>
    <p:sldId id="277" r:id="rId22"/>
    <p:sldId id="365" r:id="rId23"/>
    <p:sldId id="364" r:id="rId24"/>
    <p:sldId id="366" r:id="rId25"/>
    <p:sldId id="367" r:id="rId26"/>
    <p:sldId id="368" r:id="rId27"/>
    <p:sldId id="369" r:id="rId28"/>
    <p:sldId id="370" r:id="rId29"/>
    <p:sldId id="282" r:id="rId30"/>
    <p:sldId id="372" r:id="rId31"/>
    <p:sldId id="380" r:id="rId32"/>
    <p:sldId id="373" r:id="rId33"/>
    <p:sldId id="374" r:id="rId34"/>
    <p:sldId id="375" r:id="rId35"/>
    <p:sldId id="371" r:id="rId36"/>
    <p:sldId id="405" r:id="rId37"/>
    <p:sldId id="390" r:id="rId38"/>
    <p:sldId id="400" r:id="rId39"/>
    <p:sldId id="401" r:id="rId40"/>
    <p:sldId id="402" r:id="rId41"/>
    <p:sldId id="403" r:id="rId42"/>
    <p:sldId id="404" r:id="rId43"/>
    <p:sldId id="286" r:id="rId44"/>
    <p:sldId id="376" r:id="rId45"/>
    <p:sldId id="377" r:id="rId46"/>
    <p:sldId id="378" r:id="rId47"/>
    <p:sldId id="379" r:id="rId48"/>
    <p:sldId id="292" r:id="rId49"/>
    <p:sldId id="381" r:id="rId50"/>
    <p:sldId id="382" r:id="rId51"/>
    <p:sldId id="383" r:id="rId52"/>
    <p:sldId id="384" r:id="rId53"/>
    <p:sldId id="385" r:id="rId54"/>
    <p:sldId id="386" r:id="rId55"/>
    <p:sldId id="298" r:id="rId56"/>
    <p:sldId id="387" r:id="rId57"/>
    <p:sldId id="388" r:id="rId58"/>
    <p:sldId id="389" r:id="rId59"/>
    <p:sldId id="302" r:id="rId60"/>
    <p:sldId id="391" r:id="rId61"/>
    <p:sldId id="392" r:id="rId62"/>
    <p:sldId id="393" r:id="rId63"/>
    <p:sldId id="394" r:id="rId64"/>
    <p:sldId id="395" r:id="rId65"/>
    <p:sldId id="396" r:id="rId66"/>
    <p:sldId id="397" r:id="rId67"/>
    <p:sldId id="318" r:id="rId68"/>
    <p:sldId id="399" r:id="rId69"/>
    <p:sldId id="398"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8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notesMaster" Target="notesMasters/notesMaster1.xml"/><Relationship Id="rId72" Type="http://schemas.openxmlformats.org/officeDocument/2006/relationships/printerSettings" Target="printerSettings/printerSettings1.bin"/><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presProps" Target="presProps.xml"/><Relationship Id="rId74" Type="http://schemas.openxmlformats.org/officeDocument/2006/relationships/viewProps" Target="viewProps.xml"/><Relationship Id="rId75" Type="http://schemas.openxmlformats.org/officeDocument/2006/relationships/theme" Target="theme/theme1.xml"/><Relationship Id="rId76"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 Id="rId3"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 Id="rId3" Type="http://schemas.openxmlformats.org/officeDocument/2006/relationships/image" Target="../media/image9.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3.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C7D9A2-4276-4913-BD55-C616ADBF163F}" type="datetimeFigureOut">
              <a:rPr lang="en-US" smtClean="0"/>
              <a:pPr/>
              <a:t>12/31/18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2FD5DC-82E1-41FB-B481-E45EAD246C1D}" type="slidenum">
              <a:rPr lang="en-US" smtClean="0"/>
              <a:pPr/>
              <a:t>‹#›</a:t>
            </a:fld>
            <a:endParaRPr lang="en-US"/>
          </a:p>
        </p:txBody>
      </p:sp>
    </p:spTree>
    <p:extLst>
      <p:ext uri="{BB962C8B-B14F-4D97-AF65-F5344CB8AC3E}">
        <p14:creationId xmlns:p14="http://schemas.microsoft.com/office/powerpoint/2010/main" val="2116487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Monday, December 31,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pPr/>
              <a:t>Monday, December 31,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Monday, December 31,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pPr/>
              <a:t>Monday, December 31,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Monday, December 31, 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Monday, December 31,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Monday, December 31, 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pPr/>
              <a:t>Monday, December 31, 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Monday, December 31, 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Monday, December 31,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Monday, December 31, 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Monday, December 31, 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 Id="rId3" Type="http://schemas.openxmlformats.org/officeDocument/2006/relationships/image" Target="../media/image17.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4.bin"/><Relationship Id="rId4" Type="http://schemas.openxmlformats.org/officeDocument/2006/relationships/image" Target="../media/image7.emf"/><Relationship Id="rId5" Type="http://schemas.openxmlformats.org/officeDocument/2006/relationships/oleObject" Target="../embeddings/oleObject5.bin"/><Relationship Id="rId6" Type="http://schemas.openxmlformats.org/officeDocument/2006/relationships/image" Target="../media/image8.emf"/><Relationship Id="rId7" Type="http://schemas.openxmlformats.org/officeDocument/2006/relationships/oleObject" Target="../embeddings/oleObject6.bin"/><Relationship Id="rId8" Type="http://schemas.openxmlformats.org/officeDocument/2006/relationships/image" Target="../media/image9.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7.emf"/><Relationship Id="rId5" Type="http://schemas.openxmlformats.org/officeDocument/2006/relationships/oleObject" Target="../embeddings/oleObject8.bin"/><Relationship Id="rId6" Type="http://schemas.openxmlformats.org/officeDocument/2006/relationships/image" Target="../media/image8.emf"/><Relationship Id="rId7" Type="http://schemas.openxmlformats.org/officeDocument/2006/relationships/oleObject" Target="../embeddings/oleObject9.bin"/><Relationship Id="rId8" Type="http://schemas.openxmlformats.org/officeDocument/2006/relationships/image" Target="../media/image9.e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0.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0.png"/></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21.wmf"/><Relationship Id="rId1" Type="http://schemas.openxmlformats.org/officeDocument/2006/relationships/vmlDrawing" Target="../drawings/vmlDrawing6.vml"/><Relationship Id="rId2"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22.wmf"/><Relationship Id="rId1" Type="http://schemas.openxmlformats.org/officeDocument/2006/relationships/vmlDrawing" Target="../drawings/vmlDrawing7.vml"/><Relationship Id="rId2"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23.wmf"/><Relationship Id="rId1" Type="http://schemas.openxmlformats.org/officeDocument/2006/relationships/vmlDrawing" Target="../drawings/vmlDrawing8.vml"/><Relationship Id="rId2"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24.wmf"/><Relationship Id="rId1" Type="http://schemas.openxmlformats.org/officeDocument/2006/relationships/vmlDrawing" Target="../drawings/vmlDrawing9.vml"/><Relationship Id="rId2"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5.png"/></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Linear Equations</a:t>
            </a:r>
            <a:endParaRPr lang="en-US" dirty="0"/>
          </a:p>
        </p:txBody>
      </p:sp>
      <p:sp>
        <p:nvSpPr>
          <p:cNvPr id="3" name="Subtitle 2"/>
          <p:cNvSpPr>
            <a:spLocks noGrp="1"/>
          </p:cNvSpPr>
          <p:nvPr>
            <p:ph type="subTitle" idx="1"/>
          </p:nvPr>
        </p:nvSpPr>
        <p:spPr/>
        <p:txBody>
          <a:bodyPr/>
          <a:lstStyle/>
          <a:p>
            <a:r>
              <a:rPr lang="en-US" dirty="0" smtClean="0"/>
              <a:t>Eureka Math</a:t>
            </a:r>
          </a:p>
          <a:p>
            <a:r>
              <a:rPr lang="en-US" dirty="0" smtClean="0"/>
              <a:t>8</a:t>
            </a:r>
            <a:r>
              <a:rPr lang="en-US" baseline="30000" dirty="0" smtClean="0"/>
              <a:t>th</a:t>
            </a:r>
            <a:r>
              <a:rPr lang="en-US" dirty="0" smtClean="0"/>
              <a:t> Grade Module 4</a:t>
            </a:r>
          </a:p>
          <a:p>
            <a:r>
              <a:rPr lang="en-US" dirty="0" smtClean="0"/>
              <a:t>Topic A</a:t>
            </a:r>
          </a:p>
          <a:p>
            <a:endParaRPr lang="en-US" dirty="0"/>
          </a:p>
        </p:txBody>
      </p:sp>
    </p:spTree>
    <p:extLst>
      <p:ext uri="{BB962C8B-B14F-4D97-AF65-F5344CB8AC3E}">
        <p14:creationId xmlns:p14="http://schemas.microsoft.com/office/powerpoint/2010/main" val="369676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Lesson 1 </a:t>
            </a:r>
            <a:r>
              <a:rPr lang="en-US" dirty="0" err="1" smtClean="0"/>
              <a:t>cw</a:t>
            </a:r>
            <a:r>
              <a:rPr lang="en-US" dirty="0" smtClean="0"/>
              <a:t> #1-5</a:t>
            </a:r>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Khan academy</a:t>
            </a:r>
          </a:p>
          <a:p>
            <a:r>
              <a:rPr lang="en-US" dirty="0" smtClean="0"/>
              <a:t>Exponents practice</a:t>
            </a:r>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156320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a:t>
            </a:r>
            <a:endParaRPr lang="en-US" dirty="0"/>
          </a:p>
        </p:txBody>
      </p:sp>
      <p:sp>
        <p:nvSpPr>
          <p:cNvPr id="3" name="Subtitle 2"/>
          <p:cNvSpPr>
            <a:spLocks noGrp="1"/>
          </p:cNvSpPr>
          <p:nvPr>
            <p:ph type="subTitle" idx="1"/>
          </p:nvPr>
        </p:nvSpPr>
        <p:spPr/>
        <p:txBody>
          <a:bodyPr/>
          <a:lstStyle/>
          <a:p>
            <a:r>
              <a:rPr lang="en-US" dirty="0" smtClean="0"/>
              <a:t>Sorting, notes, examples(6), workshop</a:t>
            </a:r>
            <a:endParaRPr lang="en-US" dirty="0"/>
          </a:p>
        </p:txBody>
      </p:sp>
    </p:spTree>
    <p:extLst>
      <p:ext uri="{BB962C8B-B14F-4D97-AF65-F5344CB8AC3E}">
        <p14:creationId xmlns:p14="http://schemas.microsoft.com/office/powerpoint/2010/main" val="3855172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298269"/>
            <a:ext cx="8229600" cy="990600"/>
          </a:xfrm>
        </p:spPr>
        <p:txBody>
          <a:bodyPr/>
          <a:lstStyle/>
          <a:p>
            <a:r>
              <a:rPr lang="en-US" dirty="0" smtClean="0"/>
              <a:t>Notes – Linear expressions</a:t>
            </a:r>
            <a:endParaRPr lang="en-US" dirty="0"/>
          </a:p>
        </p:txBody>
      </p:sp>
      <p:sp>
        <p:nvSpPr>
          <p:cNvPr id="3" name="Content Placeholder 2"/>
          <p:cNvSpPr>
            <a:spLocks noGrp="1"/>
          </p:cNvSpPr>
          <p:nvPr>
            <p:ph idx="1"/>
          </p:nvPr>
        </p:nvSpPr>
        <p:spPr>
          <a:xfrm>
            <a:off x="365760" y="1103812"/>
            <a:ext cx="8229600" cy="4876800"/>
          </a:xfrm>
        </p:spPr>
        <p:txBody>
          <a:bodyPr/>
          <a:lstStyle/>
          <a:p>
            <a:pPr marL="0" indent="0">
              <a:buNone/>
            </a:pPr>
            <a:r>
              <a:rPr lang="en-US" u="sng" dirty="0" smtClean="0"/>
              <a:t>Linear expressions </a:t>
            </a:r>
            <a:r>
              <a:rPr lang="en-US" dirty="0" smtClean="0"/>
              <a:t>are special expressions that are the sums of constants and/or products involving x to the first power.</a:t>
            </a:r>
          </a:p>
          <a:p>
            <a:pPr marL="0" indent="0">
              <a:buNone/>
            </a:pPr>
            <a:endParaRPr lang="en-US" dirty="0"/>
          </a:p>
          <a:p>
            <a:pPr marL="0" indent="0">
              <a:buNone/>
            </a:pPr>
            <a:r>
              <a:rPr lang="en-US" u="sng" dirty="0" smtClean="0"/>
              <a:t>Nonlinear expressions </a:t>
            </a:r>
            <a:r>
              <a:rPr lang="en-US" dirty="0" smtClean="0"/>
              <a:t>also are sums of constants and products involving x, but they will have x raised to powers other than 1 (</a:t>
            </a:r>
            <a:r>
              <a:rPr lang="en-US" i="1" dirty="0" smtClean="0"/>
              <a:t>these are studied in Algebra 1</a:t>
            </a:r>
            <a:r>
              <a:rPr lang="en-US" dirty="0" smtClean="0"/>
              <a:t>)</a:t>
            </a:r>
            <a:endParaRPr lang="en-US" dirty="0"/>
          </a:p>
        </p:txBody>
      </p:sp>
    </p:spTree>
    <p:extLst>
      <p:ext uri="{BB962C8B-B14F-4D97-AF65-F5344CB8AC3E}">
        <p14:creationId xmlns:p14="http://schemas.microsoft.com/office/powerpoint/2010/main" val="4273226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298269"/>
            <a:ext cx="8229600" cy="990600"/>
          </a:xfrm>
        </p:spPr>
        <p:txBody>
          <a:bodyPr/>
          <a:lstStyle/>
          <a:p>
            <a:r>
              <a:rPr lang="en-US" dirty="0" smtClean="0"/>
              <a:t>Notes, cont’d</a:t>
            </a:r>
            <a:endParaRPr lang="en-US" dirty="0"/>
          </a:p>
        </p:txBody>
      </p:sp>
      <p:sp>
        <p:nvSpPr>
          <p:cNvPr id="3" name="Content Placeholder 2"/>
          <p:cNvSpPr>
            <a:spLocks noGrp="1"/>
          </p:cNvSpPr>
          <p:nvPr>
            <p:ph idx="1"/>
          </p:nvPr>
        </p:nvSpPr>
        <p:spPr>
          <a:xfrm>
            <a:off x="365760" y="1103812"/>
            <a:ext cx="8229600" cy="4876800"/>
          </a:xfrm>
        </p:spPr>
        <p:txBody>
          <a:bodyPr/>
          <a:lstStyle/>
          <a:p>
            <a:pPr marL="0" indent="0">
              <a:buNone/>
            </a:pPr>
            <a:r>
              <a:rPr lang="en-US" u="sng" dirty="0" smtClean="0"/>
              <a:t>Equation</a:t>
            </a:r>
            <a:r>
              <a:rPr lang="en-US" dirty="0" smtClean="0"/>
              <a:t> – a statement of equality between two </a:t>
            </a:r>
          </a:p>
          <a:p>
            <a:pPr marL="0" indent="0">
              <a:buNone/>
            </a:pPr>
            <a:r>
              <a:rPr lang="en-US" dirty="0"/>
              <a:t>	</a:t>
            </a:r>
            <a:r>
              <a:rPr lang="en-US" dirty="0" smtClean="0"/>
              <a:t>expressions.</a:t>
            </a:r>
          </a:p>
          <a:p>
            <a:pPr marL="0" indent="0">
              <a:buNone/>
            </a:pPr>
            <a:r>
              <a:rPr lang="en-US" u="sng" dirty="0" smtClean="0"/>
              <a:t>Expressio</a:t>
            </a:r>
            <a:r>
              <a:rPr lang="en-US" dirty="0" smtClean="0"/>
              <a:t>n – a phrase written in symbolic language</a:t>
            </a:r>
          </a:p>
          <a:p>
            <a:pPr marL="0" indent="0">
              <a:buNone/>
            </a:pPr>
            <a:r>
              <a:rPr lang="en-US" u="sng" dirty="0" smtClean="0"/>
              <a:t>Coefficient</a:t>
            </a:r>
            <a:r>
              <a:rPr lang="en-US" dirty="0" smtClean="0"/>
              <a:t> – a number multiplied by a variable</a:t>
            </a:r>
          </a:p>
          <a:p>
            <a:pPr marL="0" indent="0">
              <a:buNone/>
            </a:pPr>
            <a:r>
              <a:rPr lang="en-US" u="sng" dirty="0" smtClean="0"/>
              <a:t>Term</a:t>
            </a:r>
            <a:r>
              <a:rPr lang="en-US" dirty="0" smtClean="0"/>
              <a:t> – parts of an expression separated by addition or </a:t>
            </a:r>
          </a:p>
          <a:p>
            <a:pPr marL="0" indent="0">
              <a:buNone/>
            </a:pPr>
            <a:r>
              <a:rPr lang="en-US" dirty="0"/>
              <a:t>	</a:t>
            </a:r>
            <a:r>
              <a:rPr lang="en-US" dirty="0" smtClean="0"/>
              <a:t>subtraction</a:t>
            </a:r>
          </a:p>
          <a:p>
            <a:pPr marL="0" indent="0">
              <a:buNone/>
            </a:pPr>
            <a:r>
              <a:rPr lang="en-US" u="sng" dirty="0" smtClean="0"/>
              <a:t>Like terms</a:t>
            </a:r>
            <a:r>
              <a:rPr lang="en-US" dirty="0" smtClean="0"/>
              <a:t> – terms that have the same variable raised to </a:t>
            </a:r>
          </a:p>
          <a:p>
            <a:pPr marL="0" indent="0">
              <a:buNone/>
            </a:pPr>
            <a:r>
              <a:rPr lang="en-US" dirty="0"/>
              <a:t>	</a:t>
            </a:r>
            <a:r>
              <a:rPr lang="en-US" dirty="0" smtClean="0"/>
              <a:t>the same exponents</a:t>
            </a:r>
            <a:endParaRPr lang="en-US" dirty="0"/>
          </a:p>
        </p:txBody>
      </p:sp>
    </p:spTree>
    <p:extLst>
      <p:ext uri="{BB962C8B-B14F-4D97-AF65-F5344CB8AC3E}">
        <p14:creationId xmlns:p14="http://schemas.microsoft.com/office/powerpoint/2010/main" val="33785758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57 – x is a linear expression but 2x</a:t>
            </a:r>
            <a:r>
              <a:rPr lang="en-US" sz="2400" baseline="30000" dirty="0" smtClean="0"/>
              <a:t>2</a:t>
            </a:r>
            <a:r>
              <a:rPr lang="en-US" sz="2400" dirty="0" smtClean="0"/>
              <a:t> + 9x + 5 is not. Why isn’t it?</a:t>
            </a:r>
            <a:endParaRPr lang="en-US" sz="2400" dirty="0"/>
          </a:p>
        </p:txBody>
      </p:sp>
    </p:spTree>
    <p:extLst>
      <p:ext uri="{BB962C8B-B14F-4D97-AF65-F5344CB8AC3E}">
        <p14:creationId xmlns:p14="http://schemas.microsoft.com/office/powerpoint/2010/main" val="3065252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p:sp>
        <p:nvSpPr>
          <p:cNvPr id="4" name="TextBox 3"/>
          <p:cNvSpPr txBox="1"/>
          <p:nvPr/>
        </p:nvSpPr>
        <p:spPr>
          <a:xfrm>
            <a:off x="535577" y="1197429"/>
            <a:ext cx="7981405" cy="2185214"/>
          </a:xfrm>
          <a:prstGeom prst="rect">
            <a:avLst/>
          </a:prstGeom>
          <a:noFill/>
        </p:spPr>
        <p:txBody>
          <a:bodyPr wrap="square" rtlCol="0">
            <a:spAutoFit/>
          </a:bodyPr>
          <a:lstStyle/>
          <a:p>
            <a:r>
              <a:rPr lang="en-US" sz="2400" dirty="0" smtClean="0"/>
              <a:t>4 + 3x</a:t>
            </a:r>
            <a:r>
              <a:rPr lang="en-US" sz="2400" baseline="30000" dirty="0" smtClean="0"/>
              <a:t>5 </a:t>
            </a:r>
            <a:endParaRPr lang="en-US" sz="2400" dirty="0" smtClean="0"/>
          </a:p>
          <a:p>
            <a:endParaRPr lang="en-US" sz="2400" baseline="30000" dirty="0"/>
          </a:p>
          <a:p>
            <a:r>
              <a:rPr lang="en-US" sz="2400" dirty="0" smtClean="0"/>
              <a:t>How many terms?</a:t>
            </a:r>
          </a:p>
          <a:p>
            <a:r>
              <a:rPr lang="en-US" sz="2400" dirty="0" smtClean="0"/>
              <a:t>What are the constants?</a:t>
            </a:r>
          </a:p>
          <a:p>
            <a:r>
              <a:rPr lang="en-US" sz="2400" dirty="0" smtClean="0"/>
              <a:t>What are the coefficients?</a:t>
            </a:r>
          </a:p>
          <a:p>
            <a:r>
              <a:rPr lang="en-US" sz="2400" dirty="0" smtClean="0"/>
              <a:t>Is it linear? Why or why not?</a:t>
            </a:r>
            <a:endParaRPr lang="en-US" sz="2400" dirty="0"/>
          </a:p>
        </p:txBody>
      </p:sp>
    </p:spTree>
    <p:extLst>
      <p:ext uri="{BB962C8B-B14F-4D97-AF65-F5344CB8AC3E}">
        <p14:creationId xmlns:p14="http://schemas.microsoft.com/office/powerpoint/2010/main" val="2251013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p:sp>
        <p:nvSpPr>
          <p:cNvPr id="4" name="TextBox 3"/>
          <p:cNvSpPr txBox="1"/>
          <p:nvPr/>
        </p:nvSpPr>
        <p:spPr>
          <a:xfrm>
            <a:off x="535577" y="1197429"/>
            <a:ext cx="7981405" cy="1569660"/>
          </a:xfrm>
          <a:prstGeom prst="rect">
            <a:avLst/>
          </a:prstGeom>
          <a:noFill/>
        </p:spPr>
        <p:txBody>
          <a:bodyPr wrap="square" rtlCol="0">
            <a:spAutoFit/>
          </a:bodyPr>
          <a:lstStyle/>
          <a:p>
            <a:r>
              <a:rPr lang="en-US" sz="2400" dirty="0" smtClean="0"/>
              <a:t>How many terms are in the expression:</a:t>
            </a:r>
          </a:p>
          <a:p>
            <a:r>
              <a:rPr lang="en-US" sz="2400" dirty="0" smtClean="0"/>
              <a:t>7x + 9 + 6 +3x</a:t>
            </a:r>
          </a:p>
          <a:p>
            <a:endParaRPr lang="en-US" sz="2400" dirty="0"/>
          </a:p>
          <a:p>
            <a:r>
              <a:rPr lang="en-US" sz="2400" dirty="0" smtClean="0"/>
              <a:t>Can we simplify this expression using properties?</a:t>
            </a:r>
            <a:endParaRPr lang="en-US" sz="2400" dirty="0"/>
          </a:p>
        </p:txBody>
      </p:sp>
    </p:spTree>
    <p:extLst>
      <p:ext uri="{BB962C8B-B14F-4D97-AF65-F5344CB8AC3E}">
        <p14:creationId xmlns:p14="http://schemas.microsoft.com/office/powerpoint/2010/main" val="2562462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4</a:t>
            </a:r>
            <a:endParaRPr lang="en-US" dirty="0"/>
          </a:p>
        </p:txBody>
      </p:sp>
      <p:sp>
        <p:nvSpPr>
          <p:cNvPr id="4" name="TextBox 3"/>
          <p:cNvSpPr txBox="1"/>
          <p:nvPr/>
        </p:nvSpPr>
        <p:spPr>
          <a:xfrm>
            <a:off x="535577" y="1197429"/>
            <a:ext cx="7981405" cy="1569660"/>
          </a:xfrm>
          <a:prstGeom prst="rect">
            <a:avLst/>
          </a:prstGeom>
          <a:noFill/>
        </p:spPr>
        <p:txBody>
          <a:bodyPr wrap="square" rtlCol="0">
            <a:spAutoFit/>
          </a:bodyPr>
          <a:lstStyle/>
          <a:p>
            <a:r>
              <a:rPr lang="en-US" sz="2400" dirty="0" smtClean="0"/>
              <a:t>How many terms are in the expression:</a:t>
            </a:r>
          </a:p>
          <a:p>
            <a:r>
              <a:rPr lang="en-US" sz="2400" dirty="0" smtClean="0"/>
              <a:t>5 + 9x · 7 + 2x</a:t>
            </a:r>
            <a:r>
              <a:rPr lang="en-US" sz="2400" baseline="30000" dirty="0" smtClean="0"/>
              <a:t>9 </a:t>
            </a:r>
            <a:endParaRPr lang="en-US" sz="2400" dirty="0" smtClean="0"/>
          </a:p>
          <a:p>
            <a:endParaRPr lang="en-US" sz="2400" dirty="0"/>
          </a:p>
          <a:p>
            <a:r>
              <a:rPr lang="en-US" sz="2400" dirty="0" smtClean="0"/>
              <a:t>Can this be simplified?</a:t>
            </a:r>
            <a:endParaRPr lang="en-US" sz="2400" dirty="0"/>
          </a:p>
        </p:txBody>
      </p:sp>
    </p:spTree>
    <p:extLst>
      <p:ext uri="{BB962C8B-B14F-4D97-AF65-F5344CB8AC3E}">
        <p14:creationId xmlns:p14="http://schemas.microsoft.com/office/powerpoint/2010/main" val="33363110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5</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Is this expression linear or nonlinear?</a:t>
            </a:r>
          </a:p>
          <a:p>
            <a:r>
              <a:rPr lang="en-US" sz="2400" dirty="0"/>
              <a:t>	</a:t>
            </a:r>
            <a:r>
              <a:rPr lang="en-US" sz="2400" dirty="0" smtClean="0"/>
              <a:t>94 + x 4x</a:t>
            </a:r>
            <a:r>
              <a:rPr lang="en-US" sz="2400" baseline="30000" dirty="0" smtClean="0"/>
              <a:t>-6</a:t>
            </a:r>
            <a:r>
              <a:rPr lang="en-US" sz="2400" dirty="0" smtClean="0"/>
              <a:t> – 2 </a:t>
            </a:r>
            <a:endParaRPr lang="en-US" sz="2400" dirty="0"/>
          </a:p>
        </p:txBody>
      </p:sp>
    </p:spTree>
    <p:extLst>
      <p:ext uri="{BB962C8B-B14F-4D97-AF65-F5344CB8AC3E}">
        <p14:creationId xmlns:p14="http://schemas.microsoft.com/office/powerpoint/2010/main" val="686745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6</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Is this expression linear or nonlinear?</a:t>
            </a:r>
          </a:p>
          <a:p>
            <a:r>
              <a:rPr lang="en-US" sz="2400" dirty="0"/>
              <a:t>	</a:t>
            </a:r>
            <a:r>
              <a:rPr lang="en-US" sz="2400" dirty="0" smtClean="0"/>
              <a:t>x</a:t>
            </a:r>
            <a:r>
              <a:rPr lang="en-US" sz="2400" baseline="30000" dirty="0" smtClean="0"/>
              <a:t>1</a:t>
            </a:r>
            <a:r>
              <a:rPr lang="en-US" sz="2400" dirty="0" smtClean="0"/>
              <a:t> + 9x – 4 </a:t>
            </a:r>
            <a:endParaRPr lang="en-US" sz="2400" dirty="0"/>
          </a:p>
        </p:txBody>
      </p:sp>
    </p:spTree>
    <p:extLst>
      <p:ext uri="{BB962C8B-B14F-4D97-AF65-F5344CB8AC3E}">
        <p14:creationId xmlns:p14="http://schemas.microsoft.com/office/powerpoint/2010/main" val="690274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1</a:t>
            </a:r>
            <a:endParaRPr lang="en-US" dirty="0"/>
          </a:p>
        </p:txBody>
      </p:sp>
      <p:sp>
        <p:nvSpPr>
          <p:cNvPr id="3" name="Subtitle 2"/>
          <p:cNvSpPr>
            <a:spLocks noGrp="1"/>
          </p:cNvSpPr>
          <p:nvPr>
            <p:ph type="subTitle" idx="1"/>
          </p:nvPr>
        </p:nvSpPr>
        <p:spPr/>
        <p:txBody>
          <a:bodyPr/>
          <a:lstStyle/>
          <a:p>
            <a:r>
              <a:rPr lang="en-US" dirty="0" smtClean="0"/>
              <a:t>Notes, examples(5), workshop</a:t>
            </a:r>
            <a:endParaRPr lang="en-US" dirty="0"/>
          </a:p>
        </p:txBody>
      </p:sp>
    </p:spTree>
    <p:extLst>
      <p:ext uri="{BB962C8B-B14F-4D97-AF65-F5344CB8AC3E}">
        <p14:creationId xmlns:p14="http://schemas.microsoft.com/office/powerpoint/2010/main" val="119519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a:t>Lesson 2 </a:t>
            </a:r>
            <a:r>
              <a:rPr lang="en-US" dirty="0" err="1"/>
              <a:t>cw</a:t>
            </a:r>
            <a:r>
              <a:rPr lang="en-US" dirty="0"/>
              <a:t> #1-12</a:t>
            </a:r>
          </a:p>
          <a:p>
            <a:r>
              <a:rPr lang="en-US" dirty="0" smtClean="0"/>
              <a:t>Lesson </a:t>
            </a:r>
            <a:r>
              <a:rPr lang="en-US" dirty="0"/>
              <a:t>1 </a:t>
            </a:r>
            <a:r>
              <a:rPr lang="en-US" dirty="0" err="1"/>
              <a:t>cw</a:t>
            </a:r>
            <a:r>
              <a:rPr lang="en-US" dirty="0"/>
              <a:t> #</a:t>
            </a:r>
            <a:r>
              <a:rPr lang="en-US" dirty="0" smtClean="0"/>
              <a:t>1-5</a:t>
            </a:r>
          </a:p>
          <a:p>
            <a:pPr marL="0" indent="0">
              <a:buNone/>
            </a:pPr>
            <a:endParaRPr lang="en-US" dirty="0"/>
          </a:p>
          <a:p>
            <a:endParaRPr lang="en-US" dirty="0" smtClean="0"/>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Khan academy</a:t>
            </a:r>
          </a:p>
          <a:p>
            <a:r>
              <a:rPr lang="en-US" dirty="0" smtClean="0"/>
              <a:t>Exponents review</a:t>
            </a:r>
          </a:p>
          <a:p>
            <a:pPr marL="0" indent="0">
              <a:buNone/>
            </a:pPr>
            <a:endParaRPr lang="en-US" dirty="0" smtClean="0"/>
          </a:p>
          <a:p>
            <a:endParaRPr lang="en-US" dirty="0"/>
          </a:p>
        </p:txBody>
      </p:sp>
    </p:spTree>
    <p:extLst>
      <p:ext uri="{BB962C8B-B14F-4D97-AF65-F5344CB8AC3E}">
        <p14:creationId xmlns:p14="http://schemas.microsoft.com/office/powerpoint/2010/main" val="1612737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a:t>
            </a:r>
            <a:endParaRPr lang="en-US" dirty="0"/>
          </a:p>
        </p:txBody>
      </p:sp>
      <p:sp>
        <p:nvSpPr>
          <p:cNvPr id="3" name="Subtitle 2"/>
          <p:cNvSpPr>
            <a:spLocks noGrp="1"/>
          </p:cNvSpPr>
          <p:nvPr>
            <p:ph type="subTitle" idx="1"/>
          </p:nvPr>
        </p:nvSpPr>
        <p:spPr/>
        <p:txBody>
          <a:bodyPr/>
          <a:lstStyle/>
          <a:p>
            <a:r>
              <a:rPr lang="en-US" dirty="0" smtClean="0"/>
              <a:t>Discussion, notes, examples(4), workshop</a:t>
            </a:r>
            <a:endParaRPr lang="en-US" dirty="0"/>
          </a:p>
        </p:txBody>
      </p:sp>
    </p:spTree>
    <p:extLst>
      <p:ext uri="{BB962C8B-B14F-4D97-AF65-F5344CB8AC3E}">
        <p14:creationId xmlns:p14="http://schemas.microsoft.com/office/powerpoint/2010/main" val="1588628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a:t>
            </a:r>
            <a:endParaRPr lang="en-US" dirty="0"/>
          </a:p>
        </p:txBody>
      </p:sp>
      <p:sp>
        <p:nvSpPr>
          <p:cNvPr id="3" name="Content Placeholder 2"/>
          <p:cNvSpPr>
            <a:spLocks noGrp="1"/>
          </p:cNvSpPr>
          <p:nvPr>
            <p:ph idx="1"/>
          </p:nvPr>
        </p:nvSpPr>
        <p:spPr>
          <a:xfrm>
            <a:off x="457200" y="1600200"/>
            <a:ext cx="8229600" cy="1352006"/>
          </a:xfrm>
        </p:spPr>
        <p:txBody>
          <a:bodyPr/>
          <a:lstStyle/>
          <a:p>
            <a:pPr marL="0" indent="0">
              <a:buNone/>
            </a:pPr>
            <a:r>
              <a:rPr lang="en-US" dirty="0" smtClean="0"/>
              <a:t>Use what you know about equations and linear from the previous lesson to look at these examples of create a definition of “linear equation.”</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596" y="3062287"/>
            <a:ext cx="8752827" cy="1339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4733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298269"/>
            <a:ext cx="8229600" cy="990600"/>
          </a:xfrm>
        </p:spPr>
        <p:txBody>
          <a:bodyPr/>
          <a:lstStyle/>
          <a:p>
            <a:r>
              <a:rPr lang="en-US" dirty="0" smtClean="0"/>
              <a:t>Notes – Linear equations</a:t>
            </a:r>
            <a:endParaRPr lang="en-US" dirty="0"/>
          </a:p>
        </p:txBody>
      </p:sp>
      <p:sp>
        <p:nvSpPr>
          <p:cNvPr id="3" name="Content Placeholder 2"/>
          <p:cNvSpPr>
            <a:spLocks noGrp="1"/>
          </p:cNvSpPr>
          <p:nvPr>
            <p:ph idx="1"/>
          </p:nvPr>
        </p:nvSpPr>
        <p:spPr>
          <a:xfrm>
            <a:off x="365760" y="1103812"/>
            <a:ext cx="8229600" cy="4876800"/>
          </a:xfrm>
        </p:spPr>
        <p:txBody>
          <a:bodyPr/>
          <a:lstStyle/>
          <a:p>
            <a:pPr marL="0" indent="0">
              <a:buNone/>
            </a:pPr>
            <a:r>
              <a:rPr lang="en-US" dirty="0" smtClean="0"/>
              <a:t>Linear equations are statements about equality but are also an invitation to find possible value(s) for the variable that make the equation true.</a:t>
            </a:r>
          </a:p>
          <a:p>
            <a:pPr marL="0" indent="0">
              <a:buNone/>
            </a:pPr>
            <a:r>
              <a:rPr lang="en-US" dirty="0" smtClean="0"/>
              <a:t>--Solve</a:t>
            </a:r>
          </a:p>
          <a:p>
            <a:pPr marL="0" indent="0">
              <a:buNone/>
            </a:pPr>
            <a:r>
              <a:rPr lang="en-US" dirty="0" smtClean="0"/>
              <a:t>--What value(s) of x satisfy the equation?</a:t>
            </a:r>
          </a:p>
          <a:p>
            <a:pPr marL="0" indent="0">
              <a:buNone/>
            </a:pPr>
            <a:r>
              <a:rPr lang="en-US" dirty="0" smtClean="0"/>
              <a:t>--Find the solution</a:t>
            </a:r>
          </a:p>
          <a:p>
            <a:pPr marL="0" indent="0">
              <a:buNone/>
            </a:pPr>
            <a:endParaRPr lang="en-US" dirty="0"/>
          </a:p>
          <a:p>
            <a:pPr marL="0" indent="0">
              <a:buNone/>
            </a:pPr>
            <a:r>
              <a:rPr lang="en-US" dirty="0" smtClean="0"/>
              <a:t>The </a:t>
            </a:r>
            <a:r>
              <a:rPr lang="en-US" u="sng" dirty="0" smtClean="0"/>
              <a:t>solution</a:t>
            </a:r>
            <a:r>
              <a:rPr lang="en-US" dirty="0" smtClean="0"/>
              <a:t> to an equation is the value of x that makes the statement true. </a:t>
            </a:r>
            <a:endParaRPr lang="en-US" dirty="0"/>
          </a:p>
        </p:txBody>
      </p:sp>
    </p:spTree>
    <p:extLst>
      <p:ext uri="{BB962C8B-B14F-4D97-AF65-F5344CB8AC3E}">
        <p14:creationId xmlns:p14="http://schemas.microsoft.com/office/powerpoint/2010/main" val="977339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1938992"/>
          </a:xfrm>
          <a:prstGeom prst="rect">
            <a:avLst/>
          </a:prstGeom>
          <a:noFill/>
        </p:spPr>
        <p:txBody>
          <a:bodyPr wrap="square" rtlCol="0">
            <a:spAutoFit/>
          </a:bodyPr>
          <a:lstStyle/>
          <a:p>
            <a:r>
              <a:rPr lang="en-US" sz="2400" dirty="0" smtClean="0"/>
              <a:t>4 + 15x = 49</a:t>
            </a:r>
          </a:p>
          <a:p>
            <a:endParaRPr lang="en-US" sz="2400" dirty="0" smtClean="0"/>
          </a:p>
          <a:p>
            <a:r>
              <a:rPr lang="en-US" sz="2400" dirty="0" smtClean="0"/>
              <a:t>Is there a number that makes this statement true?</a:t>
            </a:r>
          </a:p>
          <a:p>
            <a:r>
              <a:rPr lang="en-US" sz="2400" dirty="0" smtClean="0"/>
              <a:t>x = 2 ?</a:t>
            </a:r>
          </a:p>
          <a:p>
            <a:r>
              <a:rPr lang="en-US" sz="2400" dirty="0" smtClean="0"/>
              <a:t>x = 3 ?</a:t>
            </a:r>
            <a:endParaRPr lang="en-US" sz="2400" dirty="0"/>
          </a:p>
        </p:txBody>
      </p:sp>
    </p:spTree>
    <p:extLst>
      <p:ext uri="{BB962C8B-B14F-4D97-AF65-F5344CB8AC3E}">
        <p14:creationId xmlns:p14="http://schemas.microsoft.com/office/powerpoint/2010/main" val="1310530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p:sp>
        <p:nvSpPr>
          <p:cNvPr id="4" name="TextBox 3"/>
          <p:cNvSpPr txBox="1"/>
          <p:nvPr/>
        </p:nvSpPr>
        <p:spPr>
          <a:xfrm>
            <a:off x="535577" y="1197429"/>
            <a:ext cx="7981405" cy="1569660"/>
          </a:xfrm>
          <a:prstGeom prst="rect">
            <a:avLst/>
          </a:prstGeom>
          <a:noFill/>
        </p:spPr>
        <p:txBody>
          <a:bodyPr wrap="square" rtlCol="0">
            <a:spAutoFit/>
          </a:bodyPr>
          <a:lstStyle/>
          <a:p>
            <a:r>
              <a:rPr lang="en-US" sz="2400" dirty="0" smtClean="0"/>
              <a:t>8x – 19 = -4 – 7x </a:t>
            </a:r>
          </a:p>
          <a:p>
            <a:endParaRPr lang="en-US" sz="2400" dirty="0" smtClean="0"/>
          </a:p>
          <a:p>
            <a:r>
              <a:rPr lang="en-US" sz="2400" dirty="0" smtClean="0"/>
              <a:t>Is 5 a solution?</a:t>
            </a:r>
          </a:p>
          <a:p>
            <a:r>
              <a:rPr lang="en-US" sz="2400" dirty="0" smtClean="0"/>
              <a:t>Is 1 a solution?</a:t>
            </a:r>
            <a:endParaRPr lang="en-US" sz="2400" dirty="0"/>
          </a:p>
        </p:txBody>
      </p:sp>
    </p:spTree>
    <p:extLst>
      <p:ext uri="{BB962C8B-B14F-4D97-AF65-F5344CB8AC3E}">
        <p14:creationId xmlns:p14="http://schemas.microsoft.com/office/powerpoint/2010/main" val="35487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p:sp>
        <p:nvSpPr>
          <p:cNvPr id="4" name="TextBox 3"/>
          <p:cNvSpPr txBox="1"/>
          <p:nvPr/>
        </p:nvSpPr>
        <p:spPr>
          <a:xfrm>
            <a:off x="535577" y="1197429"/>
            <a:ext cx="7981405" cy="1938992"/>
          </a:xfrm>
          <a:prstGeom prst="rect">
            <a:avLst/>
          </a:prstGeom>
          <a:noFill/>
        </p:spPr>
        <p:txBody>
          <a:bodyPr wrap="square" rtlCol="0">
            <a:spAutoFit/>
          </a:bodyPr>
          <a:lstStyle/>
          <a:p>
            <a:r>
              <a:rPr lang="en-US" sz="2400" dirty="0" smtClean="0"/>
              <a:t>3(x + 9) = 4x – 7 + 7x</a:t>
            </a:r>
          </a:p>
          <a:p>
            <a:endParaRPr lang="en-US" sz="2400" dirty="0"/>
          </a:p>
          <a:p>
            <a:r>
              <a:rPr lang="en-US" sz="2400" dirty="0" smtClean="0"/>
              <a:t>We can use properties to simplify the expressions on each side before substituting.</a:t>
            </a:r>
          </a:p>
          <a:p>
            <a:r>
              <a:rPr lang="en-US" sz="2400" dirty="0" smtClean="0"/>
              <a:t>Is 5/4 a solution?</a:t>
            </a:r>
            <a:endParaRPr lang="en-US" sz="2400" dirty="0"/>
          </a:p>
        </p:txBody>
      </p:sp>
    </p:spTree>
    <p:extLst>
      <p:ext uri="{BB962C8B-B14F-4D97-AF65-F5344CB8AC3E}">
        <p14:creationId xmlns:p14="http://schemas.microsoft.com/office/powerpoint/2010/main" val="1677864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4</a:t>
            </a:r>
            <a:endParaRPr lang="en-US" dirty="0"/>
          </a:p>
        </p:txBody>
      </p:sp>
      <p:sp>
        <p:nvSpPr>
          <p:cNvPr id="4" name="TextBox 3"/>
          <p:cNvSpPr txBox="1"/>
          <p:nvPr/>
        </p:nvSpPr>
        <p:spPr>
          <a:xfrm>
            <a:off x="535577" y="1197429"/>
            <a:ext cx="7981405" cy="1200329"/>
          </a:xfrm>
          <a:prstGeom prst="rect">
            <a:avLst/>
          </a:prstGeom>
          <a:noFill/>
        </p:spPr>
        <p:txBody>
          <a:bodyPr wrap="square" rtlCol="0">
            <a:spAutoFit/>
          </a:bodyPr>
          <a:lstStyle/>
          <a:p>
            <a:r>
              <a:rPr lang="en-US" sz="2400" dirty="0" smtClean="0"/>
              <a:t>-2x + 11 – 5x = 5 – 6x</a:t>
            </a:r>
          </a:p>
          <a:p>
            <a:endParaRPr lang="en-US" sz="2400" dirty="0"/>
          </a:p>
          <a:p>
            <a:r>
              <a:rPr lang="en-US" sz="2400" dirty="0" smtClean="0"/>
              <a:t>Is 6 a solution?</a:t>
            </a:r>
            <a:endParaRPr lang="en-US" sz="2400" dirty="0"/>
          </a:p>
        </p:txBody>
      </p:sp>
    </p:spTree>
    <p:extLst>
      <p:ext uri="{BB962C8B-B14F-4D97-AF65-F5344CB8AC3E}">
        <p14:creationId xmlns:p14="http://schemas.microsoft.com/office/powerpoint/2010/main" val="13544399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a:t>Lesson </a:t>
            </a:r>
            <a:r>
              <a:rPr lang="en-US" dirty="0" smtClean="0"/>
              <a:t>3 </a:t>
            </a:r>
            <a:r>
              <a:rPr lang="en-US" dirty="0" err="1"/>
              <a:t>cw</a:t>
            </a:r>
            <a:r>
              <a:rPr lang="en-US" dirty="0"/>
              <a:t> #</a:t>
            </a:r>
            <a:r>
              <a:rPr lang="en-US" dirty="0" smtClean="0"/>
              <a:t>1-5</a:t>
            </a:r>
          </a:p>
          <a:p>
            <a:r>
              <a:rPr lang="en-US" dirty="0" smtClean="0"/>
              <a:t>Exit ticket 1-2</a:t>
            </a:r>
          </a:p>
          <a:p>
            <a:r>
              <a:rPr lang="en-US" dirty="0" smtClean="0"/>
              <a:t>Exponents retest #1</a:t>
            </a:r>
            <a:endParaRPr lang="en-US" dirty="0"/>
          </a:p>
          <a:p>
            <a:pPr marL="0" indent="0">
              <a:buNone/>
            </a:pPr>
            <a:endParaRPr lang="en-US" dirty="0" smtClean="0"/>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Khan academy</a:t>
            </a:r>
          </a:p>
          <a:p>
            <a:r>
              <a:rPr lang="en-US" dirty="0" smtClean="0"/>
              <a:t>Exponents practice</a:t>
            </a:r>
          </a:p>
          <a:p>
            <a:r>
              <a:rPr lang="en-US" dirty="0" smtClean="0"/>
              <a:t>Lesson 3 #6-7</a:t>
            </a:r>
          </a:p>
          <a:p>
            <a:endParaRPr lang="en-US" dirty="0"/>
          </a:p>
          <a:p>
            <a:pPr marL="0" indent="0">
              <a:buNone/>
            </a:pPr>
            <a:r>
              <a:rPr lang="en-US" dirty="0" smtClean="0"/>
              <a:t>If tested out of exponents:</a:t>
            </a:r>
          </a:p>
          <a:p>
            <a:r>
              <a:rPr lang="en-US" dirty="0" smtClean="0"/>
              <a:t>Inky puzzles</a:t>
            </a:r>
          </a:p>
          <a:p>
            <a:r>
              <a:rPr lang="en-US" dirty="0" smtClean="0"/>
              <a:t>Carnival bears/Crossing the River</a:t>
            </a:r>
          </a:p>
          <a:p>
            <a:pPr marL="0" indent="0">
              <a:buNone/>
            </a:pPr>
            <a:endParaRPr lang="en-US" dirty="0" smtClean="0"/>
          </a:p>
          <a:p>
            <a:endParaRPr lang="en-US" dirty="0"/>
          </a:p>
        </p:txBody>
      </p:sp>
    </p:spTree>
    <p:extLst>
      <p:ext uri="{BB962C8B-B14F-4D97-AF65-F5344CB8AC3E}">
        <p14:creationId xmlns:p14="http://schemas.microsoft.com/office/powerpoint/2010/main" val="2907130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4</a:t>
            </a:r>
            <a:endParaRPr lang="en-US" dirty="0"/>
          </a:p>
        </p:txBody>
      </p:sp>
      <p:sp>
        <p:nvSpPr>
          <p:cNvPr id="3" name="Subtitle 2"/>
          <p:cNvSpPr>
            <a:spLocks noGrp="1"/>
          </p:cNvSpPr>
          <p:nvPr>
            <p:ph type="subTitle" idx="1"/>
          </p:nvPr>
        </p:nvSpPr>
        <p:spPr/>
        <p:txBody>
          <a:bodyPr/>
          <a:lstStyle/>
          <a:p>
            <a:r>
              <a:rPr lang="en-US" dirty="0" smtClean="0"/>
              <a:t>Notes, examples(3), workshop</a:t>
            </a:r>
            <a:endParaRPr lang="en-US" dirty="0"/>
          </a:p>
        </p:txBody>
      </p:sp>
    </p:spTree>
    <p:extLst>
      <p:ext uri="{BB962C8B-B14F-4D97-AF65-F5344CB8AC3E}">
        <p14:creationId xmlns:p14="http://schemas.microsoft.com/office/powerpoint/2010/main" val="41752486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50000"/>
          <a:stretch/>
        </p:blipFill>
        <p:spPr bwMode="auto">
          <a:xfrm>
            <a:off x="1206769" y="718457"/>
            <a:ext cx="6762412" cy="1959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50000"/>
          <a:stretch/>
        </p:blipFill>
        <p:spPr bwMode="auto">
          <a:xfrm>
            <a:off x="1332243" y="3407299"/>
            <a:ext cx="6724606" cy="1948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766351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298269"/>
            <a:ext cx="8229600" cy="990600"/>
          </a:xfrm>
        </p:spPr>
        <p:txBody>
          <a:bodyPr/>
          <a:lstStyle/>
          <a:p>
            <a:r>
              <a:rPr lang="en-US" dirty="0" smtClean="0"/>
              <a:t>Notes – Solving linear equations</a:t>
            </a:r>
            <a:endParaRPr lang="en-US" dirty="0"/>
          </a:p>
        </p:txBody>
      </p:sp>
      <p:sp>
        <p:nvSpPr>
          <p:cNvPr id="3" name="Content Placeholder 2"/>
          <p:cNvSpPr>
            <a:spLocks noGrp="1"/>
          </p:cNvSpPr>
          <p:nvPr>
            <p:ph idx="1"/>
          </p:nvPr>
        </p:nvSpPr>
        <p:spPr>
          <a:xfrm>
            <a:off x="365760" y="1103812"/>
            <a:ext cx="8229600" cy="5453742"/>
          </a:xfrm>
        </p:spPr>
        <p:txBody>
          <a:bodyPr>
            <a:normAutofit/>
          </a:bodyPr>
          <a:lstStyle/>
          <a:p>
            <a:pPr marL="0" indent="0">
              <a:buNone/>
            </a:pPr>
            <a:r>
              <a:rPr lang="en-US" dirty="0" smtClean="0"/>
              <a:t>Sometimes guessing a solution works but sometimes it’s is not so easy:</a:t>
            </a:r>
          </a:p>
          <a:p>
            <a:pPr marL="0" indent="0">
              <a:buNone/>
            </a:pPr>
            <a:r>
              <a:rPr lang="en-US" dirty="0"/>
              <a:t>	</a:t>
            </a:r>
            <a:r>
              <a:rPr lang="en-US" dirty="0" smtClean="0"/>
              <a:t>3(4x – 9) + 10 = 15x + 2 + 7x</a:t>
            </a:r>
          </a:p>
          <a:p>
            <a:pPr marL="0" indent="0">
              <a:buNone/>
            </a:pPr>
            <a:endParaRPr lang="en-US" dirty="0" smtClean="0"/>
          </a:p>
          <a:p>
            <a:pPr marL="0" indent="0">
              <a:buNone/>
            </a:pPr>
            <a:r>
              <a:rPr lang="en-US" dirty="0" smtClean="0"/>
              <a:t>So we use </a:t>
            </a:r>
            <a:r>
              <a:rPr lang="en-US" u="sng" dirty="0" smtClean="0"/>
              <a:t>Properties of Equality</a:t>
            </a:r>
            <a:r>
              <a:rPr lang="en-US" dirty="0" smtClean="0"/>
              <a:t> to manipulate equations:</a:t>
            </a:r>
          </a:p>
          <a:p>
            <a:r>
              <a:rPr lang="en-US" u="sng" dirty="0" smtClean="0"/>
              <a:t>Addition property of equality</a:t>
            </a:r>
            <a:r>
              <a:rPr lang="en-US" dirty="0" smtClean="0"/>
              <a:t>- Adding the same value to both sides of an equation maintains equality.</a:t>
            </a:r>
          </a:p>
          <a:p>
            <a:r>
              <a:rPr lang="en-US" u="sng" dirty="0" smtClean="0"/>
              <a:t>Subtraction prop. </a:t>
            </a:r>
            <a:r>
              <a:rPr lang="en-US" u="sng" dirty="0"/>
              <a:t>of equality</a:t>
            </a:r>
            <a:r>
              <a:rPr lang="en-US" dirty="0"/>
              <a:t>- </a:t>
            </a:r>
            <a:r>
              <a:rPr lang="en-US" dirty="0" smtClean="0"/>
              <a:t>Subtracting the </a:t>
            </a:r>
            <a:r>
              <a:rPr lang="en-US" dirty="0"/>
              <a:t>same value </a:t>
            </a:r>
            <a:r>
              <a:rPr lang="en-US" dirty="0" smtClean="0"/>
              <a:t>from </a:t>
            </a:r>
            <a:r>
              <a:rPr lang="en-US" dirty="0"/>
              <a:t>both sides of an </a:t>
            </a:r>
            <a:r>
              <a:rPr lang="en-US" dirty="0" smtClean="0"/>
              <a:t>equation maintains equality.</a:t>
            </a:r>
          </a:p>
          <a:p>
            <a:r>
              <a:rPr lang="en-US" u="sng" dirty="0" smtClean="0"/>
              <a:t>Multiplication </a:t>
            </a:r>
            <a:r>
              <a:rPr lang="en-US" u="sng" dirty="0"/>
              <a:t>prop. of equality</a:t>
            </a:r>
            <a:r>
              <a:rPr lang="en-US" dirty="0"/>
              <a:t>- </a:t>
            </a:r>
            <a:r>
              <a:rPr lang="en-US" dirty="0" smtClean="0"/>
              <a:t>Multiplying by the </a:t>
            </a:r>
            <a:r>
              <a:rPr lang="en-US" dirty="0"/>
              <a:t>same value </a:t>
            </a:r>
            <a:r>
              <a:rPr lang="en-US" dirty="0" smtClean="0"/>
              <a:t>on both </a:t>
            </a:r>
            <a:r>
              <a:rPr lang="en-US" dirty="0"/>
              <a:t>sides of an </a:t>
            </a:r>
            <a:r>
              <a:rPr lang="en-US" dirty="0" smtClean="0"/>
              <a:t>equation </a:t>
            </a:r>
            <a:r>
              <a:rPr lang="en-US" dirty="0"/>
              <a:t>maintains equality</a:t>
            </a:r>
            <a:r>
              <a:rPr lang="en-US" dirty="0" smtClean="0"/>
              <a:t>.</a:t>
            </a:r>
          </a:p>
          <a:p>
            <a:r>
              <a:rPr lang="en-US" u="sng" dirty="0" smtClean="0"/>
              <a:t>Division </a:t>
            </a:r>
            <a:r>
              <a:rPr lang="en-US" u="sng" dirty="0"/>
              <a:t>prop. of equality</a:t>
            </a:r>
            <a:r>
              <a:rPr lang="en-US" dirty="0"/>
              <a:t>- </a:t>
            </a:r>
            <a:r>
              <a:rPr lang="en-US" dirty="0" smtClean="0"/>
              <a:t>Dividing by </a:t>
            </a:r>
            <a:r>
              <a:rPr lang="en-US" dirty="0"/>
              <a:t>the same value on both sides of an equation maintains equality.</a:t>
            </a:r>
          </a:p>
          <a:p>
            <a:pPr marL="0" indent="0">
              <a:buNone/>
            </a:pPr>
            <a:endParaRPr lang="en-US" dirty="0"/>
          </a:p>
        </p:txBody>
      </p:sp>
    </p:spTree>
    <p:extLst>
      <p:ext uri="{BB962C8B-B14F-4D97-AF65-F5344CB8AC3E}">
        <p14:creationId xmlns:p14="http://schemas.microsoft.com/office/powerpoint/2010/main" val="3180664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3326" y="783771"/>
            <a:ext cx="5342708" cy="523220"/>
          </a:xfrm>
          <a:prstGeom prst="rect">
            <a:avLst/>
          </a:prstGeom>
        </p:spPr>
        <p:txBody>
          <a:bodyPr wrap="square">
            <a:spAutoFit/>
          </a:bodyPr>
          <a:lstStyle/>
          <a:p>
            <a:r>
              <a:rPr lang="en-US" sz="2800" dirty="0"/>
              <a:t>3(4x – 9) + 10 = 15x + 2 + 7x</a:t>
            </a:r>
          </a:p>
        </p:txBody>
      </p:sp>
    </p:spTree>
    <p:extLst>
      <p:ext uri="{BB962C8B-B14F-4D97-AF65-F5344CB8AC3E}">
        <p14:creationId xmlns:p14="http://schemas.microsoft.com/office/powerpoint/2010/main" val="525304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Solve: 2x – 3 = 4x</a:t>
            </a:r>
          </a:p>
          <a:p>
            <a:endParaRPr lang="en-US" sz="2400" dirty="0" smtClean="0"/>
          </a:p>
        </p:txBody>
      </p:sp>
    </p:spTree>
    <p:extLst>
      <p:ext uri="{BB962C8B-B14F-4D97-AF65-F5344CB8AC3E}">
        <p14:creationId xmlns:p14="http://schemas.microsoft.com/office/powerpoint/2010/main" val="2894990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35577" y="1197429"/>
                <a:ext cx="7981405" cy="704295"/>
              </a:xfrm>
              <a:prstGeom prst="rect">
                <a:avLst/>
              </a:prstGeom>
              <a:noFill/>
            </p:spPr>
            <p:txBody>
              <a:bodyPr wrap="square" rtlCol="0">
                <a:spAutoFit/>
              </a:bodyPr>
              <a:lstStyle/>
              <a:p>
                <a14:m>
                  <m:oMath xmlns:m="http://schemas.openxmlformats.org/officeDocument/2006/math" xmlns="">
                    <m:f>
                      <m:fPr>
                        <m:ctrlPr>
                          <a:rPr lang="en-US" sz="2800" i="1" smtClean="0">
                            <a:latin typeface="Cambria Math"/>
                          </a:rPr>
                        </m:ctrlPr>
                      </m:fPr>
                      <m:num>
                        <m:r>
                          <a:rPr lang="en-US" sz="2800" b="0" i="1" smtClean="0">
                            <a:latin typeface="Cambria Math"/>
                          </a:rPr>
                          <m:t>3</m:t>
                        </m:r>
                      </m:num>
                      <m:den>
                        <m:r>
                          <a:rPr lang="en-US" sz="2800" b="0" i="1" smtClean="0">
                            <a:latin typeface="Cambria Math"/>
                          </a:rPr>
                          <m:t>5</m:t>
                        </m:r>
                      </m:den>
                    </m:f>
                    <m:r>
                      <a:rPr lang="en-US" sz="2800" b="0" i="1" smtClean="0">
                        <a:latin typeface="Cambria Math"/>
                      </a:rPr>
                      <m:t>𝑥</m:t>
                    </m:r>
                  </m:oMath>
                </a14:m>
                <a:r>
                  <a:rPr lang="en-US" sz="2400" dirty="0" smtClean="0"/>
                  <a:t> – 21 = 15</a:t>
                </a:r>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535577" y="1197429"/>
                <a:ext cx="7981405" cy="704295"/>
              </a:xfrm>
              <a:prstGeom prst="rect">
                <a:avLst/>
              </a:prstGeom>
              <a:blipFill rotWithShape="1">
                <a:blip r:embed="rId2"/>
                <a:stretch>
                  <a:fillRect b="-3448"/>
                </a:stretch>
              </a:blipFill>
            </p:spPr>
            <p:txBody>
              <a:bodyPr/>
              <a:lstStyle/>
              <a:p>
                <a:r>
                  <a:rPr lang="en-US">
                    <a:noFill/>
                  </a:rPr>
                  <a:t> </a:t>
                </a:r>
              </a:p>
            </p:txBody>
          </p:sp>
        </mc:Fallback>
      </mc:AlternateContent>
    </p:spTree>
    <p:extLst>
      <p:ext uri="{BB962C8B-B14F-4D97-AF65-F5344CB8AC3E}">
        <p14:creationId xmlns:p14="http://schemas.microsoft.com/office/powerpoint/2010/main" val="1116599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35577" y="1197429"/>
                <a:ext cx="7981405" cy="2180725"/>
              </a:xfrm>
              <a:prstGeom prst="rect">
                <a:avLst/>
              </a:prstGeom>
              <a:noFill/>
            </p:spPr>
            <p:txBody>
              <a:bodyPr wrap="square" rtlCol="0">
                <a:spAutoFit/>
              </a:bodyPr>
              <a:lstStyle/>
              <a:p>
                <a:r>
                  <a:rPr lang="en-US" sz="2400" dirty="0" smtClean="0"/>
                  <a:t>We can also use the commutative, associative, and distributive properties to expand and simplify expressions.</a:t>
                </a:r>
              </a:p>
              <a:p>
                <a:endParaRPr lang="en-US" sz="2400" dirty="0"/>
              </a:p>
              <a:p>
                <a14:m>
                  <m:oMath xmlns:m="http://schemas.openxmlformats.org/officeDocument/2006/math" xmlns="">
                    <m:f>
                      <m:fPr>
                        <m:ctrlPr>
                          <a:rPr lang="en-US" sz="2800" i="1">
                            <a:latin typeface="Cambria Math"/>
                          </a:rPr>
                        </m:ctrlPr>
                      </m:fPr>
                      <m:num>
                        <m:r>
                          <a:rPr lang="en-US" sz="2800" b="0" i="1" smtClean="0">
                            <a:latin typeface="Cambria Math"/>
                          </a:rPr>
                          <m:t>1</m:t>
                        </m:r>
                      </m:num>
                      <m:den>
                        <m:r>
                          <a:rPr lang="en-US" sz="2800" i="1">
                            <a:latin typeface="Cambria Math"/>
                          </a:rPr>
                          <m:t>5</m:t>
                        </m:r>
                      </m:den>
                    </m:f>
                    <m:r>
                      <a:rPr lang="en-US" sz="2800" i="1">
                        <a:latin typeface="Cambria Math"/>
                      </a:rPr>
                      <m:t>𝑥</m:t>
                    </m:r>
                  </m:oMath>
                </a14:m>
                <a:r>
                  <a:rPr lang="en-US" sz="2400" dirty="0" smtClean="0"/>
                  <a:t> + 13 + x = 1 – 9x + 22</a:t>
                </a:r>
                <a:endParaRPr 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535577" y="1197429"/>
                <a:ext cx="7981405" cy="2180725"/>
              </a:xfrm>
              <a:prstGeom prst="rect">
                <a:avLst/>
              </a:prstGeom>
              <a:blipFill rotWithShape="1">
                <a:blip r:embed="rId2"/>
                <a:stretch>
                  <a:fillRect l="-1222" t="-1955" b="-559"/>
                </a:stretch>
              </a:blipFill>
            </p:spPr>
            <p:txBody>
              <a:bodyPr/>
              <a:lstStyle/>
              <a:p>
                <a:r>
                  <a:rPr lang="en-US">
                    <a:noFill/>
                  </a:rPr>
                  <a:t> </a:t>
                </a:r>
              </a:p>
            </p:txBody>
          </p:sp>
        </mc:Fallback>
      </mc:AlternateContent>
    </p:spTree>
    <p:extLst>
      <p:ext uri="{BB962C8B-B14F-4D97-AF65-F5344CB8AC3E}">
        <p14:creationId xmlns:p14="http://schemas.microsoft.com/office/powerpoint/2010/main" val="2753988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Finish lesson 3 </a:t>
            </a:r>
            <a:r>
              <a:rPr lang="en-US" dirty="0" err="1"/>
              <a:t>cw</a:t>
            </a:r>
            <a:r>
              <a:rPr lang="en-US" dirty="0"/>
              <a:t> #</a:t>
            </a:r>
            <a:r>
              <a:rPr lang="en-US" dirty="0" smtClean="0"/>
              <a:t>1-7</a:t>
            </a:r>
          </a:p>
          <a:p>
            <a:r>
              <a:rPr lang="en-US" dirty="0" smtClean="0"/>
              <a:t>Lesson 4 </a:t>
            </a:r>
            <a:r>
              <a:rPr lang="en-US" dirty="0" err="1" smtClean="0"/>
              <a:t>cw</a:t>
            </a:r>
            <a:r>
              <a:rPr lang="en-US" dirty="0" smtClean="0"/>
              <a:t> #1-5</a:t>
            </a:r>
          </a:p>
          <a:p>
            <a:r>
              <a:rPr lang="en-US" dirty="0" smtClean="0"/>
              <a:t>Exponents retest #2</a:t>
            </a:r>
            <a:endParaRPr lang="en-US" dirty="0"/>
          </a:p>
          <a:p>
            <a:pPr marL="0" indent="0">
              <a:buNone/>
            </a:pPr>
            <a:endParaRPr lang="en-US" dirty="0" smtClean="0"/>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normAutofit/>
          </a:bodyPr>
          <a:lstStyle/>
          <a:p>
            <a:r>
              <a:rPr lang="en-US" dirty="0" smtClean="0"/>
              <a:t>Khan academy</a:t>
            </a:r>
          </a:p>
          <a:p>
            <a:r>
              <a:rPr lang="en-US" dirty="0" smtClean="0"/>
              <a:t>Exponents practice</a:t>
            </a:r>
          </a:p>
          <a:p>
            <a:endParaRPr lang="en-US" dirty="0"/>
          </a:p>
          <a:p>
            <a:pPr marL="0" indent="0">
              <a:buNone/>
            </a:pPr>
            <a:endParaRPr lang="en-US" dirty="0"/>
          </a:p>
          <a:p>
            <a:pPr marL="0" indent="0">
              <a:buNone/>
            </a:pPr>
            <a:r>
              <a:rPr lang="en-US" dirty="0"/>
              <a:t>If tested out of exponents:</a:t>
            </a:r>
          </a:p>
          <a:p>
            <a:r>
              <a:rPr lang="en-US" dirty="0"/>
              <a:t>Inky puzzles</a:t>
            </a:r>
          </a:p>
          <a:p>
            <a:r>
              <a:rPr lang="en-US" dirty="0"/>
              <a:t>Carnival bears/Crossing the River</a:t>
            </a:r>
          </a:p>
          <a:p>
            <a:endParaRPr lang="en-US" dirty="0" smtClean="0"/>
          </a:p>
          <a:p>
            <a:endParaRPr lang="en-US" dirty="0"/>
          </a:p>
        </p:txBody>
      </p:sp>
    </p:spTree>
    <p:extLst>
      <p:ext uri="{BB962C8B-B14F-4D97-AF65-F5344CB8AC3E}">
        <p14:creationId xmlns:p14="http://schemas.microsoft.com/office/powerpoint/2010/main" val="3921572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Warm Up</a:t>
            </a:r>
            <a:endParaRPr lang="en-US" dirty="0"/>
          </a:p>
        </p:txBody>
      </p:sp>
      <p:sp>
        <p:nvSpPr>
          <p:cNvPr id="3" name="Content Placeholder 2"/>
          <p:cNvSpPr>
            <a:spLocks noGrp="1"/>
          </p:cNvSpPr>
          <p:nvPr>
            <p:ph idx="1"/>
          </p:nvPr>
        </p:nvSpPr>
        <p:spPr/>
        <p:txBody>
          <a:bodyPr>
            <a:normAutofit/>
          </a:bodyPr>
          <a:lstStyle/>
          <a:p>
            <a:r>
              <a:rPr lang="en-US" sz="2800" dirty="0" smtClean="0"/>
              <a:t>Using the benchmark things we took notes on yesterday, estimate the length and width of your desk in:</a:t>
            </a:r>
          </a:p>
          <a:p>
            <a:pPr lvl="1"/>
            <a:r>
              <a:rPr lang="en-US" sz="2400" dirty="0" smtClean="0"/>
              <a:t>Centimeters</a:t>
            </a:r>
          </a:p>
          <a:p>
            <a:pPr lvl="1"/>
            <a:r>
              <a:rPr lang="en-US" sz="2400" dirty="0" smtClean="0"/>
              <a:t>Decimeters</a:t>
            </a:r>
          </a:p>
          <a:p>
            <a:pPr lvl="1"/>
            <a:r>
              <a:rPr lang="en-US" sz="2400" dirty="0" smtClean="0"/>
              <a:t>Millimeters</a:t>
            </a:r>
            <a:endParaRPr lang="en-US" sz="2400" dirty="0"/>
          </a:p>
        </p:txBody>
      </p:sp>
    </p:spTree>
    <p:extLst>
      <p:ext uri="{BB962C8B-B14F-4D97-AF65-F5344CB8AC3E}">
        <p14:creationId xmlns:p14="http://schemas.microsoft.com/office/powerpoint/2010/main" val="3220898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pPr marL="0" indent="0">
              <a:buNone/>
            </a:pPr>
            <a:r>
              <a:rPr lang="en-US" dirty="0" smtClean="0"/>
              <a:t>Solve each equation for x.</a:t>
            </a:r>
          </a:p>
          <a:p>
            <a:pPr marL="457200" indent="-457200">
              <a:buAutoNum type="arabicParenR"/>
            </a:pPr>
            <a:r>
              <a:rPr lang="en-US" dirty="0" smtClean="0"/>
              <a:t>3x + 8 = 10</a:t>
            </a:r>
          </a:p>
          <a:p>
            <a:pPr marL="457200" indent="-457200">
              <a:buAutoNum type="arabicParenR"/>
            </a:pPr>
            <a:r>
              <a:rPr lang="en-US" dirty="0" smtClean="0"/>
              <a:t>5x – 7 = 63</a:t>
            </a:r>
          </a:p>
          <a:p>
            <a:pPr marL="457200" indent="-457200">
              <a:buAutoNum type="arabicParenR"/>
            </a:pPr>
            <a:r>
              <a:rPr lang="en-US" dirty="0" smtClean="0"/>
              <a:t>-2x – 4 = 16</a:t>
            </a:r>
          </a:p>
          <a:p>
            <a:pPr marL="457200" indent="-457200">
              <a:buAutoNum type="arabicParenR"/>
            </a:pPr>
            <a:r>
              <a:rPr lang="en-US" dirty="0" smtClean="0"/>
              <a:t>x/3 + 7 = 17</a:t>
            </a:r>
          </a:p>
          <a:p>
            <a:pPr marL="457200" indent="-457200">
              <a:buAutoNum type="arabicParenR"/>
            </a:pPr>
            <a:r>
              <a:rPr lang="en-US" dirty="0" smtClean="0"/>
              <a:t>x/2 – 7 = 100</a:t>
            </a:r>
          </a:p>
          <a:p>
            <a:pPr marL="457200" indent="-457200">
              <a:buAutoNum type="arabicParenR"/>
            </a:pPr>
            <a:r>
              <a:rPr lang="en-US" dirty="0" smtClean="0"/>
              <a:t>40 = 6x + 3</a:t>
            </a:r>
          </a:p>
          <a:p>
            <a:endParaRPr lang="en-US" dirty="0"/>
          </a:p>
        </p:txBody>
      </p:sp>
    </p:spTree>
    <p:extLst>
      <p:ext uri="{BB962C8B-B14F-4D97-AF65-F5344CB8AC3E}">
        <p14:creationId xmlns:p14="http://schemas.microsoft.com/office/powerpoint/2010/main" val="32496492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21920"/>
            <a:ext cx="8229600" cy="990600"/>
          </a:xfrm>
        </p:spPr>
        <p:txBody>
          <a:bodyPr/>
          <a:lstStyle/>
          <a:p>
            <a:r>
              <a:rPr lang="en-US" dirty="0" smtClean="0"/>
              <a:t>One Step Equations – String Method</a:t>
            </a:r>
            <a:endParaRPr lang="en-US" dirty="0"/>
          </a:p>
        </p:txBody>
      </p:sp>
      <p:sp>
        <p:nvSpPr>
          <p:cNvPr id="3" name="Content Placeholder 2"/>
          <p:cNvSpPr>
            <a:spLocks noGrp="1"/>
          </p:cNvSpPr>
          <p:nvPr>
            <p:ph idx="1"/>
          </p:nvPr>
        </p:nvSpPr>
        <p:spPr>
          <a:xfrm>
            <a:off x="198120" y="1188720"/>
            <a:ext cx="8229600" cy="1127760"/>
          </a:xfrm>
        </p:spPr>
        <p:txBody>
          <a:bodyPr/>
          <a:lstStyle/>
          <a:p>
            <a:r>
              <a:rPr lang="en-US" dirty="0" smtClean="0"/>
              <a:t>Solve them by using the OPPOSITE operation to get the variable alone.</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41020" y="2304812"/>
                <a:ext cx="1577340" cy="523220"/>
              </a:xfrm>
              <a:prstGeom prst="rect">
                <a:avLst/>
              </a:prstGeom>
              <a:noFill/>
            </p:spPr>
            <p:txBody>
              <a:bodyPr wrap="squar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5</m:t>
                      </m:r>
                      <m:r>
                        <a:rPr lang="en-US" sz="2800" b="0" i="1" smtClean="0">
                          <a:latin typeface="Cambria Math"/>
                        </a:rPr>
                        <m:t>𝑥</m:t>
                      </m:r>
                      <m:r>
                        <a:rPr lang="en-US" sz="2800" b="0" i="1" smtClean="0">
                          <a:latin typeface="Cambria Math"/>
                        </a:rPr>
                        <m:t>=12</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541020" y="2304812"/>
                <a:ext cx="1577340"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598420" y="2206612"/>
                <a:ext cx="1151726" cy="828753"/>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8=</m:t>
                      </m:r>
                      <m:f>
                        <m:fPr>
                          <m:ctrlPr>
                            <a:rPr lang="en-US" sz="2800" i="1" smtClean="0">
                              <a:latin typeface="Cambria Math"/>
                            </a:rPr>
                          </m:ctrlPr>
                        </m:fPr>
                        <m:num>
                          <m:r>
                            <a:rPr lang="en-US" sz="2800" b="0" i="1" smtClean="0">
                              <a:latin typeface="Cambria Math"/>
                            </a:rPr>
                            <m:t>𝑥</m:t>
                          </m:r>
                        </m:num>
                        <m:den>
                          <m:r>
                            <a:rPr lang="en-US" sz="2800" b="0" i="1" smtClean="0">
                              <a:latin typeface="Cambria Math"/>
                            </a:rPr>
                            <m:t>7</m:t>
                          </m:r>
                        </m:den>
                      </m:f>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2598420" y="2206612"/>
                <a:ext cx="1151726" cy="82875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4213860" y="2338864"/>
                <a:ext cx="1976503" cy="523220"/>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27=6+</m:t>
                      </m:r>
                      <m:r>
                        <a:rPr lang="en-US" sz="2800" b="0" i="1" smtClean="0">
                          <a:latin typeface="Cambria Math"/>
                        </a:rPr>
                        <m:t>𝑥</m:t>
                      </m:r>
                    </m:oMath>
                  </m:oMathPara>
                </a14:m>
                <a:endParaRPr lang="en-US" sz="2800" dirty="0"/>
              </a:p>
            </p:txBody>
          </p:sp>
        </mc:Choice>
        <mc:Fallback xmlns="">
          <p:sp>
            <p:nvSpPr>
              <p:cNvPr id="6" name="TextBox 5"/>
              <p:cNvSpPr txBox="1">
                <a:spLocks noRot="1" noChangeAspect="1" noMove="1" noResize="1" noEditPoints="1" noAdjustHandles="1" noChangeArrowheads="1" noChangeShapeType="1" noTextEdit="1"/>
              </p:cNvSpPr>
              <p:nvPr/>
            </p:nvSpPr>
            <p:spPr>
              <a:xfrm>
                <a:off x="4213860" y="2338864"/>
                <a:ext cx="1976503" cy="523220"/>
              </a:xfrm>
              <a:prstGeom prst="rect">
                <a:avLst/>
              </a:prstGeom>
              <a:blipFill rotWithShape="1">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408420" y="2338864"/>
                <a:ext cx="2175275" cy="523220"/>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𝑥</m:t>
                      </m:r>
                      <m:r>
                        <a:rPr lang="en-US" sz="2800" b="0" i="1" smtClean="0">
                          <a:latin typeface="Cambria Math"/>
                        </a:rPr>
                        <m:t>−10=14</m:t>
                      </m:r>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6408420" y="2338864"/>
                <a:ext cx="2175275" cy="523220"/>
              </a:xfrm>
              <a:prstGeom prst="rect">
                <a:avLst/>
              </a:prstGeom>
              <a:blipFill rotWithShape="1">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3852489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21920"/>
            <a:ext cx="8229600" cy="990600"/>
          </a:xfrm>
        </p:spPr>
        <p:txBody>
          <a:bodyPr/>
          <a:lstStyle/>
          <a:p>
            <a:r>
              <a:rPr lang="en-US" dirty="0" smtClean="0"/>
              <a:t>Two Step Equations – String Method</a:t>
            </a:r>
            <a:endParaRPr lang="en-US" dirty="0"/>
          </a:p>
        </p:txBody>
      </p:sp>
      <p:sp>
        <p:nvSpPr>
          <p:cNvPr id="3" name="Content Placeholder 2"/>
          <p:cNvSpPr>
            <a:spLocks noGrp="1"/>
          </p:cNvSpPr>
          <p:nvPr>
            <p:ph idx="1"/>
          </p:nvPr>
        </p:nvSpPr>
        <p:spPr>
          <a:xfrm>
            <a:off x="198120" y="899160"/>
            <a:ext cx="8229600" cy="1515904"/>
          </a:xfrm>
        </p:spPr>
        <p:txBody>
          <a:bodyPr>
            <a:normAutofit fontScale="92500" lnSpcReduction="10000"/>
          </a:bodyPr>
          <a:lstStyle/>
          <a:p>
            <a:r>
              <a:rPr lang="en-US" dirty="0" smtClean="0"/>
              <a:t>Solve them by using the OPPOSITE operations to get the variable alone.</a:t>
            </a:r>
          </a:p>
          <a:p>
            <a:r>
              <a:rPr lang="en-US" dirty="0" smtClean="0"/>
              <a:t>Un-do addition/subtraction first</a:t>
            </a:r>
          </a:p>
          <a:p>
            <a:r>
              <a:rPr lang="en-US" dirty="0" smtClean="0"/>
              <a:t>Un-do multiplication/division next</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541020" y="2670572"/>
                <a:ext cx="2339340" cy="523220"/>
              </a:xfrm>
              <a:prstGeom prst="rect">
                <a:avLst/>
              </a:prstGeom>
              <a:noFill/>
            </p:spPr>
            <p:txBody>
              <a:bodyPr wrap="squar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5</m:t>
                      </m:r>
                      <m:r>
                        <a:rPr lang="en-US" sz="2800" b="0" i="1" smtClean="0">
                          <a:latin typeface="Cambria Math"/>
                        </a:rPr>
                        <m:t>𝑥</m:t>
                      </m:r>
                      <m:r>
                        <a:rPr lang="en-US" sz="2800" b="0" i="1" smtClean="0">
                          <a:latin typeface="Cambria Math"/>
                        </a:rPr>
                        <m:t>+9=12</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541020" y="2670572"/>
                <a:ext cx="2339340"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582506" y="2559737"/>
                <a:ext cx="1777731" cy="828753"/>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8=</m:t>
                      </m:r>
                      <m:f>
                        <m:fPr>
                          <m:ctrlPr>
                            <a:rPr lang="en-US" sz="2800" i="1" smtClean="0">
                              <a:latin typeface="Cambria Math"/>
                            </a:rPr>
                          </m:ctrlPr>
                        </m:fPr>
                        <m:num>
                          <m:r>
                            <a:rPr lang="en-US" sz="2800" b="0" i="1" smtClean="0">
                              <a:latin typeface="Cambria Math"/>
                            </a:rPr>
                            <m:t>𝑥</m:t>
                          </m:r>
                        </m:num>
                        <m:den>
                          <m:r>
                            <a:rPr lang="en-US" sz="2800" b="0" i="1" smtClean="0">
                              <a:latin typeface="Cambria Math"/>
                            </a:rPr>
                            <m:t>7</m:t>
                          </m:r>
                        </m:den>
                      </m:f>
                      <m:r>
                        <a:rPr lang="en-US" sz="2800" b="0" i="1" smtClean="0">
                          <a:latin typeface="Cambria Math"/>
                        </a:rPr>
                        <m:t>−3</m:t>
                      </m:r>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3582506" y="2559737"/>
                <a:ext cx="1777731" cy="82875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271260" y="2704624"/>
                <a:ext cx="2374048" cy="523220"/>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4</m:t>
                      </m:r>
                      <m:r>
                        <a:rPr lang="en-US" sz="2800" b="0" i="1" smtClean="0">
                          <a:latin typeface="Cambria Math"/>
                        </a:rPr>
                        <m:t>𝑥</m:t>
                      </m:r>
                      <m:r>
                        <a:rPr lang="en-US" sz="2800" b="0" i="1" smtClean="0">
                          <a:latin typeface="Cambria Math"/>
                        </a:rPr>
                        <m:t>−10=14</m:t>
                      </m:r>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6271260" y="2704624"/>
                <a:ext cx="2374048" cy="523220"/>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079599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298269"/>
            <a:ext cx="8229600" cy="990600"/>
          </a:xfrm>
        </p:spPr>
        <p:txBody>
          <a:bodyPr/>
          <a:lstStyle/>
          <a:p>
            <a:r>
              <a:rPr lang="en-US" dirty="0" smtClean="0"/>
              <a:t>Notes – Writing equations</a:t>
            </a:r>
            <a:endParaRPr lang="en-US" dirty="0"/>
          </a:p>
        </p:txBody>
      </p:sp>
      <p:sp>
        <p:nvSpPr>
          <p:cNvPr id="3" name="Content Placeholder 2"/>
          <p:cNvSpPr>
            <a:spLocks noGrp="1"/>
          </p:cNvSpPr>
          <p:nvPr>
            <p:ph idx="1"/>
          </p:nvPr>
        </p:nvSpPr>
        <p:spPr>
          <a:xfrm>
            <a:off x="365760" y="1103812"/>
            <a:ext cx="8229600" cy="4876800"/>
          </a:xfrm>
        </p:spPr>
        <p:txBody>
          <a:bodyPr>
            <a:normAutofit lnSpcReduction="10000"/>
          </a:bodyPr>
          <a:lstStyle/>
          <a:p>
            <a:pPr marL="0" indent="0">
              <a:buNone/>
            </a:pPr>
            <a:r>
              <a:rPr lang="en-US" dirty="0" smtClean="0"/>
              <a:t>Using letters to represent numbers began in the 1600s. This brought clarity to math and expanded the horizons.</a:t>
            </a:r>
          </a:p>
          <a:p>
            <a:pPr marL="0" indent="0">
              <a:buNone/>
            </a:pPr>
            <a:endParaRPr lang="en-US" dirty="0"/>
          </a:p>
          <a:p>
            <a:pPr marL="0" indent="0">
              <a:buNone/>
            </a:pPr>
            <a:r>
              <a:rPr lang="en-US" dirty="0" smtClean="0"/>
              <a:t>We use mathematical symbols in order to save time and effort. When using symbols we refer to it as </a:t>
            </a:r>
            <a:r>
              <a:rPr lang="en-US" u="sng" dirty="0" smtClean="0"/>
              <a:t>symbolic language</a:t>
            </a:r>
            <a:r>
              <a:rPr lang="en-US" dirty="0" smtClean="0"/>
              <a:t>.</a:t>
            </a:r>
          </a:p>
          <a:p>
            <a:pPr marL="0" indent="0">
              <a:buNone/>
            </a:pPr>
            <a:r>
              <a:rPr lang="en-US" u="sng" dirty="0" smtClean="0"/>
              <a:t>Equation</a:t>
            </a:r>
            <a:r>
              <a:rPr lang="en-US" dirty="0" smtClean="0"/>
              <a:t>: a statement of equality between expressions </a:t>
            </a:r>
          </a:p>
          <a:p>
            <a:pPr marL="0" indent="0">
              <a:buNone/>
            </a:pPr>
            <a:endParaRPr lang="en-US" dirty="0"/>
          </a:p>
          <a:p>
            <a:pPr marL="0" indent="0">
              <a:buNone/>
            </a:pPr>
            <a:r>
              <a:rPr lang="en-US" dirty="0" smtClean="0"/>
              <a:t>When translating words into symbols:</a:t>
            </a:r>
          </a:p>
          <a:p>
            <a:r>
              <a:rPr lang="en-US" dirty="0" smtClean="0"/>
              <a:t>First define your variables by stating what they represent</a:t>
            </a:r>
          </a:p>
          <a:p>
            <a:r>
              <a:rPr lang="en-US" dirty="0" smtClean="0"/>
              <a:t>More than one equation can be accurate </a:t>
            </a:r>
          </a:p>
          <a:p>
            <a:r>
              <a:rPr lang="en-US" dirty="0" smtClean="0"/>
              <a:t>Break complicated sentences into smaller parts</a:t>
            </a:r>
            <a:endParaRPr lang="en-US" dirty="0"/>
          </a:p>
        </p:txBody>
      </p:sp>
    </p:spTree>
    <p:extLst>
      <p:ext uri="{BB962C8B-B14F-4D97-AF65-F5344CB8AC3E}">
        <p14:creationId xmlns:p14="http://schemas.microsoft.com/office/powerpoint/2010/main" val="1200186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21920"/>
            <a:ext cx="8229600" cy="990600"/>
          </a:xfrm>
        </p:spPr>
        <p:txBody>
          <a:bodyPr>
            <a:normAutofit/>
          </a:bodyPr>
          <a:lstStyle/>
          <a:p>
            <a:r>
              <a:rPr lang="en-US" dirty="0" smtClean="0"/>
              <a:t>Combing Like Terms</a:t>
            </a:r>
            <a:endParaRPr lang="en-US" dirty="0"/>
          </a:p>
        </p:txBody>
      </p:sp>
      <p:sp>
        <p:nvSpPr>
          <p:cNvPr id="3" name="Content Placeholder 2"/>
          <p:cNvSpPr>
            <a:spLocks noGrp="1"/>
          </p:cNvSpPr>
          <p:nvPr>
            <p:ph idx="1"/>
          </p:nvPr>
        </p:nvSpPr>
        <p:spPr>
          <a:xfrm>
            <a:off x="198120" y="899160"/>
            <a:ext cx="8229600" cy="1515904"/>
          </a:xfrm>
        </p:spPr>
        <p:txBody>
          <a:bodyPr>
            <a:normAutofit/>
          </a:bodyPr>
          <a:lstStyle/>
          <a:p>
            <a:r>
              <a:rPr lang="en-US" dirty="0" smtClean="0"/>
              <a:t>The goal is to simplify until you have a one or two step equation</a:t>
            </a:r>
          </a:p>
          <a:p>
            <a:r>
              <a:rPr lang="en-US" dirty="0" smtClean="0"/>
              <a:t>Combine like terms first</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76200" y="2670572"/>
                <a:ext cx="2926080" cy="523220"/>
              </a:xfrm>
              <a:prstGeom prst="rect">
                <a:avLst/>
              </a:prstGeom>
              <a:noFill/>
            </p:spPr>
            <p:txBody>
              <a:bodyPr wrap="square" rtlCol="0">
                <a:spAutoFit/>
              </a:bodyPr>
              <a:lstStyle/>
              <a:p>
                <a14:m>
                  <m:oMathPara xmlns:m="http://schemas.openxmlformats.org/officeDocument/2006/math" xmlns="">
                    <m:oMathParaPr>
                      <m:jc m:val="centerGroup"/>
                    </m:oMathParaPr>
                    <m:oMath xmlns:m="http://schemas.openxmlformats.org/officeDocument/2006/math">
                      <m:r>
                        <a:rPr lang="en-US" sz="2800" i="1" smtClean="0">
                          <a:latin typeface="Cambria Math"/>
                        </a:rPr>
                        <m:t>2</m:t>
                      </m:r>
                      <m:r>
                        <a:rPr lang="en-US" sz="2800" b="0" i="1" smtClean="0">
                          <a:latin typeface="Cambria Math"/>
                        </a:rPr>
                        <m:t>𝑥</m:t>
                      </m:r>
                      <m:r>
                        <a:rPr lang="en-US" sz="2800" b="0" i="1" smtClean="0">
                          <a:latin typeface="Cambria Math"/>
                        </a:rPr>
                        <m:t>+9+3</m:t>
                      </m:r>
                      <m:r>
                        <a:rPr lang="en-US" sz="2800" b="0" i="1" smtClean="0">
                          <a:latin typeface="Cambria Math"/>
                        </a:rPr>
                        <m:t>𝑥</m:t>
                      </m:r>
                      <m:r>
                        <a:rPr lang="en-US" sz="2800" b="0" i="1" smtClean="0">
                          <a:latin typeface="Cambria Math"/>
                        </a:rPr>
                        <m:t>=12</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76200" y="2670572"/>
                <a:ext cx="2926080"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3201506" y="2559737"/>
                <a:ext cx="2602507" cy="828753"/>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8=10+</m:t>
                      </m:r>
                      <m:f>
                        <m:fPr>
                          <m:ctrlPr>
                            <a:rPr lang="en-US" sz="2800" i="1" smtClean="0">
                              <a:latin typeface="Cambria Math"/>
                            </a:rPr>
                          </m:ctrlPr>
                        </m:fPr>
                        <m:num>
                          <m:r>
                            <a:rPr lang="en-US" sz="2800" b="0" i="1" smtClean="0">
                              <a:latin typeface="Cambria Math"/>
                            </a:rPr>
                            <m:t>𝑥</m:t>
                          </m:r>
                        </m:num>
                        <m:den>
                          <m:r>
                            <a:rPr lang="en-US" sz="2800" b="0" i="1" smtClean="0">
                              <a:latin typeface="Cambria Math"/>
                            </a:rPr>
                            <m:t>7</m:t>
                          </m:r>
                        </m:den>
                      </m:f>
                      <m:r>
                        <a:rPr lang="en-US" sz="2800" b="0" i="1" smtClean="0">
                          <a:latin typeface="Cambria Math"/>
                        </a:rPr>
                        <m:t>−3</m:t>
                      </m:r>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3201506" y="2559737"/>
                <a:ext cx="2602507" cy="828753"/>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981700" y="2704624"/>
                <a:ext cx="3201710" cy="523220"/>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6</m:t>
                      </m:r>
                      <m:r>
                        <a:rPr lang="en-US" sz="2800" b="0" i="1" smtClean="0">
                          <a:latin typeface="Cambria Math"/>
                        </a:rPr>
                        <m:t>𝑥</m:t>
                      </m:r>
                      <m:r>
                        <a:rPr lang="en-US" sz="2800" b="0" i="1" smtClean="0">
                          <a:latin typeface="Cambria Math"/>
                        </a:rPr>
                        <m:t>−10−3</m:t>
                      </m:r>
                      <m:r>
                        <a:rPr lang="en-US" sz="2800" b="0" i="1" smtClean="0">
                          <a:latin typeface="Cambria Math"/>
                        </a:rPr>
                        <m:t>𝑥</m:t>
                      </m:r>
                      <m:r>
                        <a:rPr lang="en-US" sz="2800" b="0" i="1" smtClean="0">
                          <a:latin typeface="Cambria Math"/>
                        </a:rPr>
                        <m:t>=14</m:t>
                      </m:r>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5981700" y="2704624"/>
                <a:ext cx="3201710" cy="523220"/>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925104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21920"/>
            <a:ext cx="8229600" cy="990600"/>
          </a:xfrm>
        </p:spPr>
        <p:txBody>
          <a:bodyPr>
            <a:normAutofit/>
          </a:bodyPr>
          <a:lstStyle/>
          <a:p>
            <a:r>
              <a:rPr lang="en-US" dirty="0" smtClean="0"/>
              <a:t>Variables on Both Sides</a:t>
            </a:r>
            <a:endParaRPr lang="en-US" dirty="0"/>
          </a:p>
        </p:txBody>
      </p:sp>
      <p:sp>
        <p:nvSpPr>
          <p:cNvPr id="3" name="Content Placeholder 2"/>
          <p:cNvSpPr>
            <a:spLocks noGrp="1"/>
          </p:cNvSpPr>
          <p:nvPr>
            <p:ph idx="1"/>
          </p:nvPr>
        </p:nvSpPr>
        <p:spPr>
          <a:xfrm>
            <a:off x="198120" y="899160"/>
            <a:ext cx="8763000" cy="1805464"/>
          </a:xfrm>
        </p:spPr>
        <p:txBody>
          <a:bodyPr>
            <a:normAutofit fontScale="92500"/>
          </a:bodyPr>
          <a:lstStyle/>
          <a:p>
            <a:r>
              <a:rPr lang="en-US" dirty="0" smtClean="0"/>
              <a:t>The goal is to simplify until you have a one or two step equation</a:t>
            </a:r>
          </a:p>
          <a:p>
            <a:r>
              <a:rPr lang="en-US" dirty="0" smtClean="0"/>
              <a:t>Remove the variable term from one side using opposite operations</a:t>
            </a:r>
          </a:p>
          <a:p>
            <a:r>
              <a:rPr lang="en-US" dirty="0" smtClean="0"/>
              <a:t>Combine like terms only</a:t>
            </a:r>
            <a:endParaRPr lang="en-US" dirty="0"/>
          </a:p>
        </p:txBody>
      </p:sp>
      <mc:AlternateContent xmlns:mc="http://schemas.openxmlformats.org/markup-compatibility/2006" xmlns:a14="http://schemas.microsoft.com/office/drawing/2010/main">
        <mc:Choice Requires="a14">
          <p:sp>
            <p:nvSpPr>
              <p:cNvPr id="4" name="TextBox 3"/>
              <p:cNvSpPr txBox="1"/>
              <p:nvPr/>
            </p:nvSpPr>
            <p:spPr>
              <a:xfrm>
                <a:off x="259080" y="2335292"/>
                <a:ext cx="3048000" cy="523220"/>
              </a:xfrm>
              <a:prstGeom prst="rect">
                <a:avLst/>
              </a:prstGeom>
              <a:noFill/>
            </p:spPr>
            <p:txBody>
              <a:bodyPr wrap="squar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5</m:t>
                      </m:r>
                      <m:r>
                        <a:rPr lang="en-US" sz="2800" b="0" i="1" smtClean="0">
                          <a:latin typeface="Cambria Math"/>
                        </a:rPr>
                        <m:t>𝑥</m:t>
                      </m:r>
                      <m:r>
                        <a:rPr lang="en-US" sz="2800" b="0" i="1" smtClean="0">
                          <a:latin typeface="Cambria Math"/>
                        </a:rPr>
                        <m:t>+9=2</m:t>
                      </m:r>
                      <m:r>
                        <a:rPr lang="en-US" sz="2800" b="0" i="1" smtClean="0">
                          <a:latin typeface="Cambria Math"/>
                        </a:rPr>
                        <m:t>𝑥</m:t>
                      </m:r>
                      <m:r>
                        <a:rPr lang="en-US" sz="2800" b="0" i="1" smtClean="0">
                          <a:latin typeface="Cambria Math"/>
                        </a:rPr>
                        <m:t>+12</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259080" y="2335292"/>
                <a:ext cx="3048000"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5068996" y="2335292"/>
                <a:ext cx="3201710" cy="523220"/>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4</m:t>
                      </m:r>
                      <m:r>
                        <a:rPr lang="en-US" sz="2800" b="0" i="1" smtClean="0">
                          <a:latin typeface="Cambria Math"/>
                        </a:rPr>
                        <m:t>𝑥</m:t>
                      </m:r>
                      <m:r>
                        <a:rPr lang="en-US" sz="2800" b="0" i="1" smtClean="0">
                          <a:latin typeface="Cambria Math"/>
                        </a:rPr>
                        <m:t>−10=14−2</m:t>
                      </m:r>
                      <m:r>
                        <a:rPr lang="en-US" sz="2800" b="0" i="1" smtClean="0">
                          <a:latin typeface="Cambria Math"/>
                        </a:rPr>
                        <m:t>𝑥</m:t>
                      </m:r>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5068996" y="2335292"/>
                <a:ext cx="3201710" cy="523220"/>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7403130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 y="121920"/>
            <a:ext cx="8229600" cy="990600"/>
          </a:xfrm>
        </p:spPr>
        <p:txBody>
          <a:bodyPr>
            <a:normAutofit/>
          </a:bodyPr>
          <a:lstStyle/>
          <a:p>
            <a:r>
              <a:rPr lang="en-US" dirty="0" smtClean="0"/>
              <a:t>Distributive property</a:t>
            </a:r>
            <a:endParaRPr lang="en-US" dirty="0"/>
          </a:p>
        </p:txBody>
      </p:sp>
      <p:sp>
        <p:nvSpPr>
          <p:cNvPr id="3" name="Content Placeholder 2"/>
          <p:cNvSpPr>
            <a:spLocks noGrp="1"/>
          </p:cNvSpPr>
          <p:nvPr>
            <p:ph idx="1"/>
          </p:nvPr>
        </p:nvSpPr>
        <p:spPr>
          <a:xfrm>
            <a:off x="198120" y="899160"/>
            <a:ext cx="8763000" cy="1805464"/>
          </a:xfrm>
        </p:spPr>
        <p:txBody>
          <a:bodyPr>
            <a:normAutofit/>
          </a:bodyPr>
          <a:lstStyle/>
          <a:p>
            <a:r>
              <a:rPr lang="en-US" dirty="0" smtClean="0"/>
              <a:t>The goal is to simplify until you have a one or two step equation</a:t>
            </a:r>
          </a:p>
          <a:p>
            <a:r>
              <a:rPr lang="en-US" dirty="0" smtClean="0"/>
              <a:t>Distribute first</a:t>
            </a:r>
          </a:p>
          <a:p>
            <a:r>
              <a:rPr lang="en-US" dirty="0" smtClean="0"/>
              <a:t>Follow all the other steps</a:t>
            </a:r>
          </a:p>
        </p:txBody>
      </p:sp>
      <mc:AlternateContent xmlns:mc="http://schemas.openxmlformats.org/markup-compatibility/2006" xmlns:a14="http://schemas.microsoft.com/office/drawing/2010/main">
        <mc:Choice Requires="a14">
          <p:sp>
            <p:nvSpPr>
              <p:cNvPr id="4" name="TextBox 3"/>
              <p:cNvSpPr txBox="1"/>
              <p:nvPr/>
            </p:nvSpPr>
            <p:spPr>
              <a:xfrm>
                <a:off x="259080" y="2655332"/>
                <a:ext cx="3489960" cy="523220"/>
              </a:xfrm>
              <a:prstGeom prst="rect">
                <a:avLst/>
              </a:prstGeom>
              <a:noFill/>
            </p:spPr>
            <p:txBody>
              <a:bodyPr wrap="squar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5</m:t>
                      </m:r>
                      <m:d>
                        <m:dPr>
                          <m:ctrlPr>
                            <a:rPr lang="en-US" sz="2800" b="0" i="1" smtClean="0">
                              <a:latin typeface="Cambria Math"/>
                            </a:rPr>
                          </m:ctrlPr>
                        </m:dPr>
                        <m:e>
                          <m:r>
                            <a:rPr lang="en-US" sz="2800" b="0" i="1" smtClean="0">
                              <a:latin typeface="Cambria Math"/>
                            </a:rPr>
                            <m:t>𝑥</m:t>
                          </m:r>
                          <m:r>
                            <a:rPr lang="en-US" sz="2800" b="0" i="1" smtClean="0">
                              <a:latin typeface="Cambria Math"/>
                            </a:rPr>
                            <m:t>+9</m:t>
                          </m:r>
                        </m:e>
                      </m:d>
                      <m:r>
                        <a:rPr lang="en-US" sz="2800" b="0" i="1" smtClean="0">
                          <a:latin typeface="Cambria Math"/>
                        </a:rPr>
                        <m:t>=2</m:t>
                      </m:r>
                      <m:r>
                        <a:rPr lang="en-US" sz="2800" b="0" i="1" smtClean="0">
                          <a:latin typeface="Cambria Math"/>
                        </a:rPr>
                        <m:t>𝑥</m:t>
                      </m:r>
                      <m:r>
                        <a:rPr lang="en-US" sz="2800" b="0" i="1" smtClean="0">
                          <a:latin typeface="Cambria Math"/>
                        </a:rPr>
                        <m:t>+12</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259080" y="2655332"/>
                <a:ext cx="3489960" cy="523220"/>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4840396" y="2655332"/>
                <a:ext cx="3926972" cy="523220"/>
              </a:xfrm>
              <a:prstGeom prst="rect">
                <a:avLst/>
              </a:prstGeom>
              <a:noFill/>
            </p:spPr>
            <p:txBody>
              <a:bodyPr wrap="none" rtlCol="0">
                <a:spAutoFit/>
              </a:bodyPr>
              <a:lstStyle/>
              <a:p>
                <a14:m>
                  <m:oMathPara xmlns:m="http://schemas.openxmlformats.org/officeDocument/2006/math" xmlns="">
                    <m:oMathParaPr>
                      <m:jc m:val="centerGroup"/>
                    </m:oMathParaPr>
                    <m:oMath xmlns:m="http://schemas.openxmlformats.org/officeDocument/2006/math">
                      <m:r>
                        <a:rPr lang="en-US" sz="2800" b="0" i="1" smtClean="0">
                          <a:latin typeface="Cambria Math"/>
                        </a:rPr>
                        <m:t>4</m:t>
                      </m:r>
                      <m:d>
                        <m:dPr>
                          <m:ctrlPr>
                            <a:rPr lang="en-US" sz="2800" b="0" i="1" smtClean="0">
                              <a:latin typeface="Cambria Math"/>
                            </a:rPr>
                          </m:ctrlPr>
                        </m:dPr>
                        <m:e>
                          <m:r>
                            <a:rPr lang="en-US" sz="2800" b="0" i="1" smtClean="0">
                              <a:latin typeface="Cambria Math"/>
                            </a:rPr>
                            <m:t>𝑥</m:t>
                          </m:r>
                          <m:r>
                            <a:rPr lang="en-US" sz="2800" b="0" i="1" smtClean="0">
                              <a:latin typeface="Cambria Math"/>
                            </a:rPr>
                            <m:t>−2</m:t>
                          </m:r>
                        </m:e>
                      </m:d>
                      <m:r>
                        <a:rPr lang="en-US" sz="2800" b="0" i="1" smtClean="0">
                          <a:latin typeface="Cambria Math"/>
                        </a:rPr>
                        <m:t>−2=14−2</m:t>
                      </m:r>
                      <m:r>
                        <a:rPr lang="en-US" sz="2800" b="0" i="1" smtClean="0">
                          <a:latin typeface="Cambria Math"/>
                        </a:rPr>
                        <m:t>𝑥</m:t>
                      </m:r>
                    </m:oMath>
                  </m:oMathPara>
                </a14:m>
                <a:endParaRPr lang="en-US" sz="2800" dirty="0"/>
              </a:p>
            </p:txBody>
          </p:sp>
        </mc:Choice>
        <mc:Fallback xmlns="">
          <p:sp>
            <p:nvSpPr>
              <p:cNvPr id="7" name="TextBox 6"/>
              <p:cNvSpPr txBox="1">
                <a:spLocks noRot="1" noChangeAspect="1" noMove="1" noResize="1" noEditPoints="1" noAdjustHandles="1" noChangeArrowheads="1" noChangeShapeType="1" noTextEdit="1"/>
              </p:cNvSpPr>
              <p:nvPr/>
            </p:nvSpPr>
            <p:spPr>
              <a:xfrm>
                <a:off x="4840396" y="2655332"/>
                <a:ext cx="3926972" cy="523220"/>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5893329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a:t>
            </a:r>
            <a:endParaRPr lang="en-US" dirty="0"/>
          </a:p>
        </p:txBody>
      </p:sp>
      <p:sp>
        <p:nvSpPr>
          <p:cNvPr id="3" name="Subtitle 2"/>
          <p:cNvSpPr>
            <a:spLocks noGrp="1"/>
          </p:cNvSpPr>
          <p:nvPr>
            <p:ph type="subTitle" idx="1"/>
          </p:nvPr>
        </p:nvSpPr>
        <p:spPr/>
        <p:txBody>
          <a:bodyPr/>
          <a:lstStyle/>
          <a:p>
            <a:r>
              <a:rPr lang="en-US" dirty="0" smtClean="0"/>
              <a:t>Examples(3), workshop</a:t>
            </a:r>
            <a:endParaRPr lang="en-US" dirty="0"/>
          </a:p>
        </p:txBody>
      </p:sp>
    </p:spTree>
    <p:extLst>
      <p:ext uri="{BB962C8B-B14F-4D97-AF65-F5344CB8AC3E}">
        <p14:creationId xmlns:p14="http://schemas.microsoft.com/office/powerpoint/2010/main" val="21999637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1569660"/>
          </a:xfrm>
          <a:prstGeom prst="rect">
            <a:avLst/>
          </a:prstGeom>
          <a:noFill/>
        </p:spPr>
        <p:txBody>
          <a:bodyPr wrap="square" rtlCol="0">
            <a:spAutoFit/>
          </a:bodyPr>
          <a:lstStyle/>
          <a:p>
            <a:r>
              <a:rPr lang="en-US" sz="2400" dirty="0" smtClean="0"/>
              <a:t>One angle is five degrees less than three times the measure of another angle. Together, the angles measure 143°. What are the measures of the angles?</a:t>
            </a:r>
          </a:p>
          <a:p>
            <a:endParaRPr lang="en-US" sz="2400" dirty="0" smtClean="0"/>
          </a:p>
        </p:txBody>
      </p:sp>
    </p:spTree>
    <p:extLst>
      <p:ext uri="{BB962C8B-B14F-4D97-AF65-F5344CB8AC3E}">
        <p14:creationId xmlns:p14="http://schemas.microsoft.com/office/powerpoint/2010/main" val="486659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p:sp>
        <p:nvSpPr>
          <p:cNvPr id="4" name="TextBox 3"/>
          <p:cNvSpPr txBox="1"/>
          <p:nvPr/>
        </p:nvSpPr>
        <p:spPr>
          <a:xfrm>
            <a:off x="535577" y="1197429"/>
            <a:ext cx="7981405" cy="1569660"/>
          </a:xfrm>
          <a:prstGeom prst="rect">
            <a:avLst/>
          </a:prstGeom>
          <a:noFill/>
        </p:spPr>
        <p:txBody>
          <a:bodyPr wrap="square" rtlCol="0">
            <a:spAutoFit/>
          </a:bodyPr>
          <a:lstStyle/>
          <a:p>
            <a:r>
              <a:rPr lang="en-US" sz="2400" dirty="0" smtClean="0"/>
              <a:t>Given a right triangle, find the degree measure of the angles if one angle is ten degrees more than four times the degree measure of the other angle and the third angle is the right angle.</a:t>
            </a:r>
            <a:endParaRPr lang="en-US" sz="2400" dirty="0"/>
          </a:p>
        </p:txBody>
      </p:sp>
    </p:spTree>
    <p:extLst>
      <p:ext uri="{BB962C8B-B14F-4D97-AF65-F5344CB8AC3E}">
        <p14:creationId xmlns:p14="http://schemas.microsoft.com/office/powerpoint/2010/main" val="6088248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p:sp>
        <p:nvSpPr>
          <p:cNvPr id="4" name="TextBox 3"/>
          <p:cNvSpPr txBox="1"/>
          <p:nvPr/>
        </p:nvSpPr>
        <p:spPr>
          <a:xfrm>
            <a:off x="535577" y="1197429"/>
            <a:ext cx="8098972" cy="2308324"/>
          </a:xfrm>
          <a:prstGeom prst="rect">
            <a:avLst/>
          </a:prstGeom>
          <a:noFill/>
        </p:spPr>
        <p:txBody>
          <a:bodyPr wrap="square" rtlCol="0">
            <a:spAutoFit/>
          </a:bodyPr>
          <a:lstStyle/>
          <a:p>
            <a:r>
              <a:rPr lang="en-US" sz="2400" dirty="0" smtClean="0"/>
              <a:t>A pair of angles are described as follows:</a:t>
            </a:r>
          </a:p>
          <a:p>
            <a:pPr marL="342900" indent="-342900">
              <a:buFont typeface="Arial" pitchFamily="34" charset="0"/>
              <a:buChar char="•"/>
            </a:pPr>
            <a:r>
              <a:rPr lang="en-US" sz="2400" dirty="0" smtClean="0"/>
              <a:t>One angle measure, in degrees, is 14 more than half a number.</a:t>
            </a:r>
          </a:p>
          <a:p>
            <a:pPr marL="342900" indent="-342900">
              <a:buFont typeface="Arial" pitchFamily="34" charset="0"/>
              <a:buChar char="•"/>
            </a:pPr>
            <a:r>
              <a:rPr lang="en-US" sz="2400" dirty="0" smtClean="0"/>
              <a:t>The other angle measure, in degrees, is six less than half the number.</a:t>
            </a:r>
          </a:p>
          <a:p>
            <a:r>
              <a:rPr lang="en-US" sz="2400" dirty="0" smtClean="0"/>
              <a:t>Are the angles congruent?</a:t>
            </a:r>
            <a:endParaRPr lang="en-US" sz="2400" dirty="0"/>
          </a:p>
        </p:txBody>
      </p:sp>
    </p:spTree>
    <p:extLst>
      <p:ext uri="{BB962C8B-B14F-4D97-AF65-F5344CB8AC3E}">
        <p14:creationId xmlns:p14="http://schemas.microsoft.com/office/powerpoint/2010/main" val="3087551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Exit ticket 3-4</a:t>
            </a:r>
          </a:p>
          <a:p>
            <a:r>
              <a:rPr lang="en-US" dirty="0" smtClean="0"/>
              <a:t>Lesson 5 </a:t>
            </a:r>
            <a:r>
              <a:rPr lang="en-US" dirty="0" err="1" smtClean="0"/>
              <a:t>cw</a:t>
            </a:r>
            <a:r>
              <a:rPr lang="en-US" dirty="0" smtClean="0"/>
              <a:t> #1-6</a:t>
            </a:r>
          </a:p>
          <a:p>
            <a:r>
              <a:rPr lang="en-US" dirty="0" smtClean="0"/>
              <a:t>Exponents retest #3</a:t>
            </a:r>
            <a:endParaRPr lang="en-US" dirty="0"/>
          </a:p>
          <a:p>
            <a:pPr marL="0" indent="0">
              <a:buNone/>
            </a:pPr>
            <a:endParaRPr lang="en-US" dirty="0" smtClean="0"/>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smtClean="0"/>
              <a:t>Khan </a:t>
            </a:r>
            <a:r>
              <a:rPr lang="en-US" dirty="0"/>
              <a:t>academy</a:t>
            </a:r>
          </a:p>
          <a:p>
            <a:r>
              <a:rPr lang="en-US" dirty="0"/>
              <a:t>Exponents practice</a:t>
            </a:r>
          </a:p>
          <a:p>
            <a:r>
              <a:rPr lang="en-US" dirty="0"/>
              <a:t>Lesson 3 #6-7</a:t>
            </a:r>
          </a:p>
          <a:p>
            <a:endParaRPr lang="en-US" dirty="0"/>
          </a:p>
          <a:p>
            <a:pPr marL="0" indent="0">
              <a:buNone/>
            </a:pPr>
            <a:r>
              <a:rPr lang="en-US" dirty="0"/>
              <a:t>If tested out of exponents:</a:t>
            </a:r>
          </a:p>
          <a:p>
            <a:r>
              <a:rPr lang="en-US" dirty="0"/>
              <a:t>Inky puzzles</a:t>
            </a:r>
          </a:p>
          <a:p>
            <a:r>
              <a:rPr lang="en-US" dirty="0"/>
              <a:t>Carnival bears/Crossing the River</a:t>
            </a:r>
          </a:p>
          <a:p>
            <a:endParaRPr lang="en-US" dirty="0"/>
          </a:p>
        </p:txBody>
      </p:sp>
    </p:spTree>
    <p:extLst>
      <p:ext uri="{BB962C8B-B14F-4D97-AF65-F5344CB8AC3E}">
        <p14:creationId xmlns:p14="http://schemas.microsoft.com/office/powerpoint/2010/main" val="386038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a:t>
            </a:r>
            <a:r>
              <a:rPr lang="en-US" dirty="0"/>
              <a:t>6</a:t>
            </a:r>
          </a:p>
        </p:txBody>
      </p:sp>
      <p:sp>
        <p:nvSpPr>
          <p:cNvPr id="3" name="Subtitle 2"/>
          <p:cNvSpPr>
            <a:spLocks noGrp="1"/>
          </p:cNvSpPr>
          <p:nvPr>
            <p:ph type="subTitle" idx="1"/>
          </p:nvPr>
        </p:nvSpPr>
        <p:spPr/>
        <p:txBody>
          <a:bodyPr/>
          <a:lstStyle/>
          <a:p>
            <a:r>
              <a:rPr lang="en-US" dirty="0" smtClean="0"/>
              <a:t>Examples (3), notes, workshop</a:t>
            </a:r>
            <a:endParaRPr lang="en-US" dirty="0"/>
          </a:p>
        </p:txBody>
      </p:sp>
    </p:spTree>
    <p:extLst>
      <p:ext uri="{BB962C8B-B14F-4D97-AF65-F5344CB8AC3E}">
        <p14:creationId xmlns:p14="http://schemas.microsoft.com/office/powerpoint/2010/main" val="120065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What value of x would made this linear equation true?</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1323269999"/>
              </p:ext>
            </p:extLst>
          </p:nvPr>
        </p:nvGraphicFramePr>
        <p:xfrm>
          <a:off x="1742606" y="2057625"/>
          <a:ext cx="5267710" cy="610749"/>
        </p:xfrm>
        <a:graphic>
          <a:graphicData uri="http://schemas.openxmlformats.org/presentationml/2006/ole">
            <mc:AlternateContent xmlns:mc="http://schemas.openxmlformats.org/markup-compatibility/2006">
              <mc:Choice xmlns:v="urn:schemas-microsoft-com:vml" Requires="v">
                <p:oleObj spid="_x0000_s1069" name="Equation" r:id="rId3" imgW="1752600" imgH="203200" progId="Equation.3">
                  <p:embed/>
                </p:oleObj>
              </mc:Choice>
              <mc:Fallback>
                <p:oleObj name="Equation" r:id="rId3" imgW="1752600" imgH="203200" progId="Equation.3">
                  <p:embed/>
                  <p:pic>
                    <p:nvPicPr>
                      <p:cNvPr id="0" name=""/>
                      <p:cNvPicPr/>
                      <p:nvPr/>
                    </p:nvPicPr>
                    <p:blipFill>
                      <a:blip r:embed="rId4"/>
                      <a:stretch>
                        <a:fillRect/>
                      </a:stretch>
                    </p:blipFill>
                    <p:spPr>
                      <a:xfrm>
                        <a:off x="1742606" y="2057625"/>
                        <a:ext cx="5267710" cy="610749"/>
                      </a:xfrm>
                      <a:prstGeom prst="rect">
                        <a:avLst/>
                      </a:prstGeom>
                    </p:spPr>
                  </p:pic>
                </p:oleObj>
              </mc:Fallback>
            </mc:AlternateContent>
          </a:graphicData>
        </a:graphic>
      </p:graphicFrame>
    </p:spTree>
    <p:extLst>
      <p:ext uri="{BB962C8B-B14F-4D97-AF65-F5344CB8AC3E}">
        <p14:creationId xmlns:p14="http://schemas.microsoft.com/office/powerpoint/2010/main" val="31790115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1200329"/>
          </a:xfrm>
          <a:prstGeom prst="rect">
            <a:avLst/>
          </a:prstGeom>
          <a:noFill/>
        </p:spPr>
        <p:txBody>
          <a:bodyPr wrap="square" rtlCol="0">
            <a:spAutoFit/>
          </a:bodyPr>
          <a:lstStyle/>
          <a:p>
            <a:r>
              <a:rPr lang="en-US" sz="2400" dirty="0" smtClean="0"/>
              <a:t>A whole number has the property that when the square of half the number is subtracted from 5 times the number it equals the number itself.</a:t>
            </a:r>
            <a:endParaRPr lang="en-US" sz="2400" dirty="0"/>
          </a:p>
        </p:txBody>
      </p:sp>
    </p:spTree>
    <p:extLst>
      <p:ext uri="{BB962C8B-B14F-4D97-AF65-F5344CB8AC3E}">
        <p14:creationId xmlns:p14="http://schemas.microsoft.com/office/powerpoint/2010/main" val="2541735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What value of x would made this linear equation true?</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3666098599"/>
              </p:ext>
            </p:extLst>
          </p:nvPr>
        </p:nvGraphicFramePr>
        <p:xfrm>
          <a:off x="1666875" y="2057400"/>
          <a:ext cx="5419725" cy="611188"/>
        </p:xfrm>
        <a:graphic>
          <a:graphicData uri="http://schemas.openxmlformats.org/presentationml/2006/ole">
            <mc:AlternateContent xmlns:mc="http://schemas.openxmlformats.org/markup-compatibility/2006">
              <mc:Choice xmlns:v="urn:schemas-microsoft-com:vml" Requires="v">
                <p:oleObj spid="_x0000_s2093" name="Equation" r:id="rId3" imgW="1803400" imgH="203200" progId="Equation.3">
                  <p:embed/>
                </p:oleObj>
              </mc:Choice>
              <mc:Fallback>
                <p:oleObj name="Equation" r:id="rId3" imgW="1803400" imgH="203200" progId="Equation.3">
                  <p:embed/>
                  <p:pic>
                    <p:nvPicPr>
                      <p:cNvPr id="0" name=""/>
                      <p:cNvPicPr/>
                      <p:nvPr/>
                    </p:nvPicPr>
                    <p:blipFill>
                      <a:blip r:embed="rId4"/>
                      <a:stretch>
                        <a:fillRect/>
                      </a:stretch>
                    </p:blipFill>
                    <p:spPr>
                      <a:xfrm>
                        <a:off x="1666875" y="2057400"/>
                        <a:ext cx="5419725" cy="611188"/>
                      </a:xfrm>
                      <a:prstGeom prst="rect">
                        <a:avLst/>
                      </a:prstGeom>
                    </p:spPr>
                  </p:pic>
                </p:oleObj>
              </mc:Fallback>
            </mc:AlternateContent>
          </a:graphicData>
        </a:graphic>
      </p:graphicFrame>
    </p:spTree>
    <p:extLst>
      <p:ext uri="{BB962C8B-B14F-4D97-AF65-F5344CB8AC3E}">
        <p14:creationId xmlns:p14="http://schemas.microsoft.com/office/powerpoint/2010/main" val="2479544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What value of x would made this linear equation true?</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3906064954"/>
              </p:ext>
            </p:extLst>
          </p:nvPr>
        </p:nvGraphicFramePr>
        <p:xfrm>
          <a:off x="2066925" y="1771650"/>
          <a:ext cx="4618038" cy="1184275"/>
        </p:xfrm>
        <a:graphic>
          <a:graphicData uri="http://schemas.openxmlformats.org/presentationml/2006/ole">
            <mc:AlternateContent xmlns:mc="http://schemas.openxmlformats.org/markup-compatibility/2006">
              <mc:Choice xmlns:v="urn:schemas-microsoft-com:vml" Requires="v">
                <p:oleObj spid="_x0000_s3117" name="Equation" r:id="rId3" imgW="1536700" imgH="393700" progId="Equation.3">
                  <p:embed/>
                </p:oleObj>
              </mc:Choice>
              <mc:Fallback>
                <p:oleObj name="Equation" r:id="rId3" imgW="1536700" imgH="393700" progId="Equation.3">
                  <p:embed/>
                  <p:pic>
                    <p:nvPicPr>
                      <p:cNvPr id="0" name=""/>
                      <p:cNvPicPr/>
                      <p:nvPr/>
                    </p:nvPicPr>
                    <p:blipFill>
                      <a:blip r:embed="rId4"/>
                      <a:stretch>
                        <a:fillRect/>
                      </a:stretch>
                    </p:blipFill>
                    <p:spPr>
                      <a:xfrm>
                        <a:off x="2066925" y="1771650"/>
                        <a:ext cx="4618038" cy="1184275"/>
                      </a:xfrm>
                      <a:prstGeom prst="rect">
                        <a:avLst/>
                      </a:prstGeom>
                    </p:spPr>
                  </p:pic>
                </p:oleObj>
              </mc:Fallback>
            </mc:AlternateContent>
          </a:graphicData>
        </a:graphic>
      </p:graphicFrame>
    </p:spTree>
    <p:extLst>
      <p:ext uri="{BB962C8B-B14F-4D97-AF65-F5344CB8AC3E}">
        <p14:creationId xmlns:p14="http://schemas.microsoft.com/office/powerpoint/2010/main" val="2049097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503" y="298269"/>
            <a:ext cx="8229600" cy="990600"/>
          </a:xfrm>
        </p:spPr>
        <p:txBody>
          <a:bodyPr/>
          <a:lstStyle/>
          <a:p>
            <a:r>
              <a:rPr lang="en-US" dirty="0" smtClean="0"/>
              <a:t>Notes – Solving linear equations</a:t>
            </a:r>
            <a:endParaRPr lang="en-US" dirty="0"/>
          </a:p>
        </p:txBody>
      </p:sp>
      <p:sp>
        <p:nvSpPr>
          <p:cNvPr id="3" name="Content Placeholder 2"/>
          <p:cNvSpPr>
            <a:spLocks noGrp="1"/>
          </p:cNvSpPr>
          <p:nvPr>
            <p:ph idx="1"/>
          </p:nvPr>
        </p:nvSpPr>
        <p:spPr>
          <a:xfrm>
            <a:off x="525538" y="1103812"/>
            <a:ext cx="8069822" cy="5203066"/>
          </a:xfrm>
        </p:spPr>
        <p:txBody>
          <a:bodyPr>
            <a:normAutofit/>
          </a:bodyPr>
          <a:lstStyle/>
          <a:p>
            <a:r>
              <a:rPr lang="en-US" dirty="0" smtClean="0"/>
              <a:t>When using the distributive property, distribute to everything in the parentheses and only to what is in the parentheses</a:t>
            </a:r>
          </a:p>
          <a:p>
            <a:r>
              <a:rPr lang="en-US" dirty="0" smtClean="0"/>
              <a:t>Also remember to distribute a negative sign/coefficient to everything in the parentheses.</a:t>
            </a:r>
          </a:p>
          <a:p>
            <a:pPr marL="0" indent="0">
              <a:buNone/>
            </a:pPr>
            <a:r>
              <a:rPr lang="en-US" dirty="0" smtClean="0"/>
              <a:t>		</a:t>
            </a:r>
            <a:r>
              <a:rPr lang="en-US" sz="3200" dirty="0" smtClean="0"/>
              <a:t>-3 </a:t>
            </a:r>
            <a:r>
              <a:rPr lang="mr-IN" sz="3200" dirty="0" smtClean="0"/>
              <a:t>–</a:t>
            </a:r>
            <a:r>
              <a:rPr lang="en-US" sz="3200" dirty="0" smtClean="0"/>
              <a:t> (2x </a:t>
            </a:r>
            <a:r>
              <a:rPr lang="mr-IN" sz="3200" dirty="0" smtClean="0"/>
              <a:t>–</a:t>
            </a:r>
            <a:r>
              <a:rPr lang="en-US" sz="3200" dirty="0" smtClean="0"/>
              <a:t> 2 + 3x) + 5 </a:t>
            </a:r>
            <a:endParaRPr lang="en-US" dirty="0"/>
          </a:p>
        </p:txBody>
      </p:sp>
    </p:spTree>
    <p:extLst>
      <p:ext uri="{BB962C8B-B14F-4D97-AF65-F5344CB8AC3E}">
        <p14:creationId xmlns:p14="http://schemas.microsoft.com/office/powerpoint/2010/main" val="4179106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Lesson 6 </a:t>
            </a:r>
            <a:r>
              <a:rPr lang="en-US" dirty="0" err="1" smtClean="0"/>
              <a:t>cw</a:t>
            </a:r>
            <a:r>
              <a:rPr lang="en-US" dirty="0" smtClean="0"/>
              <a:t> #1-5</a:t>
            </a:r>
          </a:p>
          <a:p>
            <a:r>
              <a:rPr lang="en-US" dirty="0" smtClean="0"/>
              <a:t>Exponents retest #4</a:t>
            </a:r>
            <a:endParaRPr lang="en-US" dirty="0"/>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lstStyle/>
          <a:p>
            <a:r>
              <a:rPr lang="en-US" dirty="0"/>
              <a:t>Khan academy</a:t>
            </a:r>
          </a:p>
          <a:p>
            <a:r>
              <a:rPr lang="en-US" dirty="0"/>
              <a:t>Exponents practice</a:t>
            </a:r>
          </a:p>
          <a:p>
            <a:r>
              <a:rPr lang="en-US" dirty="0"/>
              <a:t>Lesson 3 #6-7</a:t>
            </a:r>
          </a:p>
          <a:p>
            <a:endParaRPr lang="en-US" dirty="0"/>
          </a:p>
          <a:p>
            <a:pPr marL="0" indent="0">
              <a:buNone/>
            </a:pPr>
            <a:r>
              <a:rPr lang="en-US" dirty="0"/>
              <a:t>If tested out of exponents:</a:t>
            </a:r>
          </a:p>
          <a:p>
            <a:r>
              <a:rPr lang="en-US" dirty="0"/>
              <a:t>Inky puzzles</a:t>
            </a:r>
          </a:p>
          <a:p>
            <a:r>
              <a:rPr lang="en-US" dirty="0"/>
              <a:t>Carnival bears/Crossing the River</a:t>
            </a:r>
          </a:p>
          <a:p>
            <a:endParaRPr lang="en-US" dirty="0"/>
          </a:p>
        </p:txBody>
      </p:sp>
    </p:spTree>
    <p:extLst>
      <p:ext uri="{BB962C8B-B14F-4D97-AF65-F5344CB8AC3E}">
        <p14:creationId xmlns:p14="http://schemas.microsoft.com/office/powerpoint/2010/main" val="3631160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lstStyle/>
          <a:p>
            <a:pPr marL="0" indent="0">
              <a:buNone/>
            </a:pPr>
            <a:r>
              <a:rPr lang="en-US" dirty="0" smtClean="0"/>
              <a:t>Solve each of the following equations for x. NOTE: your answers might seem strange.</a:t>
            </a:r>
          </a:p>
          <a:p>
            <a:pPr marL="0" indent="0">
              <a:buNone/>
            </a:pPr>
            <a:r>
              <a:rPr lang="en-US" dirty="0" smtClean="0"/>
              <a:t>1) 					2)</a:t>
            </a:r>
          </a:p>
          <a:p>
            <a:pPr marL="0" indent="0">
              <a:buNone/>
            </a:pPr>
            <a:endParaRPr lang="en-US" dirty="0" smtClean="0"/>
          </a:p>
          <a:p>
            <a:pPr marL="0" indent="0">
              <a:buNone/>
            </a:pPr>
            <a:endParaRPr lang="en-US" dirty="0" smtClean="0"/>
          </a:p>
          <a:p>
            <a:pPr marL="0" indent="0">
              <a:buNone/>
            </a:pPr>
            <a:endParaRPr lang="en-US" dirty="0"/>
          </a:p>
          <a:p>
            <a:pPr marL="0" indent="0">
              <a:buNone/>
            </a:pPr>
            <a:r>
              <a:rPr lang="en-US" dirty="0" smtClean="0"/>
              <a:t>3)</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73484739"/>
              </p:ext>
            </p:extLst>
          </p:nvPr>
        </p:nvGraphicFramePr>
        <p:xfrm>
          <a:off x="967920" y="2417209"/>
          <a:ext cx="2088967" cy="411909"/>
        </p:xfrm>
        <a:graphic>
          <a:graphicData uri="http://schemas.openxmlformats.org/presentationml/2006/ole">
            <mc:AlternateContent xmlns:mc="http://schemas.openxmlformats.org/markup-compatibility/2006">
              <mc:Choice xmlns:v="urn:schemas-microsoft-com:vml" Requires="v">
                <p:oleObj spid="_x0000_s4210" name="Equation" r:id="rId3" imgW="901700" imgH="177800" progId="Equation.3">
                  <p:embed/>
                </p:oleObj>
              </mc:Choice>
              <mc:Fallback>
                <p:oleObj name="Equation" r:id="rId3" imgW="901700" imgH="177800" progId="Equation.3">
                  <p:embed/>
                  <p:pic>
                    <p:nvPicPr>
                      <p:cNvPr id="0" name=""/>
                      <p:cNvPicPr/>
                      <p:nvPr/>
                    </p:nvPicPr>
                    <p:blipFill>
                      <a:blip r:embed="rId4"/>
                      <a:stretch>
                        <a:fillRect/>
                      </a:stretch>
                    </p:blipFill>
                    <p:spPr>
                      <a:xfrm>
                        <a:off x="967920" y="2417209"/>
                        <a:ext cx="2088967" cy="411909"/>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503735257"/>
              </p:ext>
            </p:extLst>
          </p:nvPr>
        </p:nvGraphicFramePr>
        <p:xfrm>
          <a:off x="5610173" y="2461006"/>
          <a:ext cx="2088967" cy="411909"/>
        </p:xfrm>
        <a:graphic>
          <a:graphicData uri="http://schemas.openxmlformats.org/presentationml/2006/ole">
            <mc:AlternateContent xmlns:mc="http://schemas.openxmlformats.org/markup-compatibility/2006">
              <mc:Choice xmlns:v="urn:schemas-microsoft-com:vml" Requires="v">
                <p:oleObj spid="_x0000_s4211" name="Equation" r:id="rId5" imgW="901700" imgH="177800" progId="Equation.3">
                  <p:embed/>
                </p:oleObj>
              </mc:Choice>
              <mc:Fallback>
                <p:oleObj name="Equation" r:id="rId5" imgW="901700" imgH="177800" progId="Equation.3">
                  <p:embed/>
                  <p:pic>
                    <p:nvPicPr>
                      <p:cNvPr id="0" name=""/>
                      <p:cNvPicPr/>
                      <p:nvPr/>
                    </p:nvPicPr>
                    <p:blipFill>
                      <a:blip r:embed="rId6"/>
                      <a:stretch>
                        <a:fillRect/>
                      </a:stretch>
                    </p:blipFill>
                    <p:spPr>
                      <a:xfrm>
                        <a:off x="5610173" y="2461006"/>
                        <a:ext cx="2088967" cy="41190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93243675"/>
              </p:ext>
            </p:extLst>
          </p:nvPr>
        </p:nvGraphicFramePr>
        <p:xfrm>
          <a:off x="967920" y="4205129"/>
          <a:ext cx="2295525" cy="381000"/>
        </p:xfrm>
        <a:graphic>
          <a:graphicData uri="http://schemas.openxmlformats.org/presentationml/2006/ole">
            <mc:AlternateContent xmlns:mc="http://schemas.openxmlformats.org/markup-compatibility/2006">
              <mc:Choice xmlns:v="urn:schemas-microsoft-com:vml" Requires="v">
                <p:oleObj spid="_x0000_s4212" name="Equation" r:id="rId7" imgW="990600" imgH="165100" progId="Equation.3">
                  <p:embed/>
                </p:oleObj>
              </mc:Choice>
              <mc:Fallback>
                <p:oleObj name="Equation" r:id="rId7" imgW="990600" imgH="165100" progId="Equation.3">
                  <p:embed/>
                  <p:pic>
                    <p:nvPicPr>
                      <p:cNvPr id="0" name=""/>
                      <p:cNvPicPr/>
                      <p:nvPr/>
                    </p:nvPicPr>
                    <p:blipFill>
                      <a:blip r:embed="rId8"/>
                      <a:stretch>
                        <a:fillRect/>
                      </a:stretch>
                    </p:blipFill>
                    <p:spPr>
                      <a:xfrm>
                        <a:off x="967920" y="4205129"/>
                        <a:ext cx="2295525" cy="381000"/>
                      </a:xfrm>
                      <a:prstGeom prst="rect">
                        <a:avLst/>
                      </a:prstGeom>
                    </p:spPr>
                  </p:pic>
                </p:oleObj>
              </mc:Fallback>
            </mc:AlternateContent>
          </a:graphicData>
        </a:graphic>
      </p:graphicFrame>
    </p:spTree>
    <p:extLst>
      <p:ext uri="{BB962C8B-B14F-4D97-AF65-F5344CB8AC3E}">
        <p14:creationId xmlns:p14="http://schemas.microsoft.com/office/powerpoint/2010/main" val="198719416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7</a:t>
            </a:r>
            <a:endParaRPr lang="en-US" dirty="0"/>
          </a:p>
        </p:txBody>
      </p:sp>
      <p:sp>
        <p:nvSpPr>
          <p:cNvPr id="3" name="Subtitle 2"/>
          <p:cNvSpPr>
            <a:spLocks noGrp="1"/>
          </p:cNvSpPr>
          <p:nvPr>
            <p:ph type="subTitle" idx="1"/>
          </p:nvPr>
        </p:nvSpPr>
        <p:spPr/>
        <p:txBody>
          <a:bodyPr/>
          <a:lstStyle/>
          <a:p>
            <a:r>
              <a:rPr lang="en-US" dirty="0" smtClean="0"/>
              <a:t>Notes, practice, workshop</a:t>
            </a:r>
            <a:endParaRPr lang="en-US" dirty="0"/>
          </a:p>
        </p:txBody>
      </p:sp>
    </p:spTree>
    <p:extLst>
      <p:ext uri="{BB962C8B-B14F-4D97-AF65-F5344CB8AC3E}">
        <p14:creationId xmlns:p14="http://schemas.microsoft.com/office/powerpoint/2010/main" val="179656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68419"/>
            <a:ext cx="8229600" cy="990600"/>
          </a:xfrm>
        </p:spPr>
        <p:txBody>
          <a:bodyPr/>
          <a:lstStyle/>
          <a:p>
            <a:r>
              <a:rPr lang="en-US" dirty="0" smtClean="0"/>
              <a:t>Notes </a:t>
            </a:r>
            <a:r>
              <a:rPr lang="mr-IN" dirty="0" smtClean="0"/>
              <a:t>–</a:t>
            </a:r>
            <a:r>
              <a:rPr lang="en-US" dirty="0" smtClean="0"/>
              <a:t> Types of Solutions</a:t>
            </a:r>
            <a:endParaRPr lang="en-US" dirty="0"/>
          </a:p>
        </p:txBody>
      </p:sp>
      <p:sp>
        <p:nvSpPr>
          <p:cNvPr id="3" name="Content Placeholder 2"/>
          <p:cNvSpPr>
            <a:spLocks noGrp="1"/>
          </p:cNvSpPr>
          <p:nvPr>
            <p:ph idx="1"/>
          </p:nvPr>
        </p:nvSpPr>
        <p:spPr>
          <a:xfrm>
            <a:off x="116785" y="1155011"/>
            <a:ext cx="8890355" cy="4876800"/>
          </a:xfrm>
        </p:spPr>
        <p:txBody>
          <a:bodyPr/>
          <a:lstStyle/>
          <a:p>
            <a:pPr marL="0" indent="0">
              <a:buNone/>
            </a:pPr>
            <a:r>
              <a:rPr lang="en-US" dirty="0" smtClean="0"/>
              <a:t>1) 			     2)			        3)</a:t>
            </a:r>
          </a:p>
          <a:p>
            <a:pPr marL="0" indent="0">
              <a:buNone/>
            </a:pPr>
            <a:endParaRPr lang="en-US" dirty="0" smtClean="0"/>
          </a:p>
          <a:p>
            <a:pPr marL="0" indent="0">
              <a:buNone/>
            </a:pPr>
            <a:r>
              <a:rPr lang="en-US" dirty="0" smtClean="0"/>
              <a:t>When you solve linear equations, three things can happen:</a:t>
            </a:r>
          </a:p>
          <a:p>
            <a:pPr marL="457200" indent="-457200">
              <a:buAutoNum type="arabicParenR"/>
            </a:pPr>
            <a:r>
              <a:rPr lang="en-US" dirty="0" smtClean="0"/>
              <a:t>ONE SOLUTION: You get a normal x = number solutions</a:t>
            </a:r>
          </a:p>
          <a:p>
            <a:pPr marL="457200" indent="-457200">
              <a:buAutoNum type="arabicParenR"/>
            </a:pPr>
            <a:r>
              <a:rPr lang="en-US" dirty="0" smtClean="0"/>
              <a:t>NO SOLUTION: When the coefficients are the same but the constants are different, you get an nonsensical answer that is never true</a:t>
            </a:r>
          </a:p>
          <a:p>
            <a:pPr marL="457200" indent="-457200">
              <a:buAutoNum type="arabicParenR"/>
            </a:pPr>
            <a:r>
              <a:rPr lang="en-US" dirty="0" smtClean="0"/>
              <a:t>INFINITE SOLUTIONS: When the equations simplify to the same coefficient and same constant you get an answer like 13=13, which is always true.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875574184"/>
              </p:ext>
            </p:extLst>
          </p:nvPr>
        </p:nvGraphicFramePr>
        <p:xfrm>
          <a:off x="632160" y="1176829"/>
          <a:ext cx="2088967" cy="411909"/>
        </p:xfrm>
        <a:graphic>
          <a:graphicData uri="http://schemas.openxmlformats.org/presentationml/2006/ole">
            <mc:AlternateContent xmlns:mc="http://schemas.openxmlformats.org/markup-compatibility/2006">
              <mc:Choice xmlns:v="urn:schemas-microsoft-com:vml" Requires="v">
                <p:oleObj spid="_x0000_s5228" name="Equation" r:id="rId3" imgW="901700" imgH="177800" progId="Equation.3">
                  <p:embed/>
                </p:oleObj>
              </mc:Choice>
              <mc:Fallback>
                <p:oleObj name="Equation" r:id="rId3" imgW="901700" imgH="177800" progId="Equation.3">
                  <p:embed/>
                  <p:pic>
                    <p:nvPicPr>
                      <p:cNvPr id="0" name=""/>
                      <p:cNvPicPr/>
                      <p:nvPr/>
                    </p:nvPicPr>
                    <p:blipFill>
                      <a:blip r:embed="rId4"/>
                      <a:stretch>
                        <a:fillRect/>
                      </a:stretch>
                    </p:blipFill>
                    <p:spPr>
                      <a:xfrm>
                        <a:off x="632160" y="1176829"/>
                        <a:ext cx="2088967" cy="411909"/>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506599255"/>
              </p:ext>
            </p:extLst>
          </p:nvPr>
        </p:nvGraphicFramePr>
        <p:xfrm>
          <a:off x="3726994" y="1176829"/>
          <a:ext cx="2088967" cy="411909"/>
        </p:xfrm>
        <a:graphic>
          <a:graphicData uri="http://schemas.openxmlformats.org/presentationml/2006/ole">
            <mc:AlternateContent xmlns:mc="http://schemas.openxmlformats.org/markup-compatibility/2006">
              <mc:Choice xmlns:v="urn:schemas-microsoft-com:vml" Requires="v">
                <p:oleObj spid="_x0000_s5229" name="Equation" r:id="rId5" imgW="901700" imgH="177800" progId="Equation.3">
                  <p:embed/>
                </p:oleObj>
              </mc:Choice>
              <mc:Fallback>
                <p:oleObj name="Equation" r:id="rId5" imgW="901700" imgH="177800" progId="Equation.3">
                  <p:embed/>
                  <p:pic>
                    <p:nvPicPr>
                      <p:cNvPr id="0" name=""/>
                      <p:cNvPicPr/>
                      <p:nvPr/>
                    </p:nvPicPr>
                    <p:blipFill>
                      <a:blip r:embed="rId6"/>
                      <a:stretch>
                        <a:fillRect/>
                      </a:stretch>
                    </p:blipFill>
                    <p:spPr>
                      <a:xfrm>
                        <a:off x="3726994" y="1176829"/>
                        <a:ext cx="2088967" cy="411909"/>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091872821"/>
              </p:ext>
            </p:extLst>
          </p:nvPr>
        </p:nvGraphicFramePr>
        <p:xfrm>
          <a:off x="6711616" y="1207738"/>
          <a:ext cx="2295525" cy="381000"/>
        </p:xfrm>
        <a:graphic>
          <a:graphicData uri="http://schemas.openxmlformats.org/presentationml/2006/ole">
            <mc:AlternateContent xmlns:mc="http://schemas.openxmlformats.org/markup-compatibility/2006">
              <mc:Choice xmlns:v="urn:schemas-microsoft-com:vml" Requires="v">
                <p:oleObj spid="_x0000_s5230" name="Equation" r:id="rId7" imgW="990600" imgH="165100" progId="Equation.3">
                  <p:embed/>
                </p:oleObj>
              </mc:Choice>
              <mc:Fallback>
                <p:oleObj name="Equation" r:id="rId7" imgW="990600" imgH="165100" progId="Equation.3">
                  <p:embed/>
                  <p:pic>
                    <p:nvPicPr>
                      <p:cNvPr id="0" name=""/>
                      <p:cNvPicPr/>
                      <p:nvPr/>
                    </p:nvPicPr>
                    <p:blipFill>
                      <a:blip r:embed="rId8"/>
                      <a:stretch>
                        <a:fillRect/>
                      </a:stretch>
                    </p:blipFill>
                    <p:spPr>
                      <a:xfrm>
                        <a:off x="6711616" y="1207738"/>
                        <a:ext cx="2295525" cy="381000"/>
                      </a:xfrm>
                      <a:prstGeom prst="rect">
                        <a:avLst/>
                      </a:prstGeom>
                    </p:spPr>
                  </p:pic>
                </p:oleObj>
              </mc:Fallback>
            </mc:AlternateContent>
          </a:graphicData>
        </a:graphic>
      </p:graphicFrame>
    </p:spTree>
    <p:extLst>
      <p:ext uri="{BB962C8B-B14F-4D97-AF65-F5344CB8AC3E}">
        <p14:creationId xmlns:p14="http://schemas.microsoft.com/office/powerpoint/2010/main" val="29303142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7-12-10 at 9.30.0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61393"/>
            <a:ext cx="9144000" cy="1252603"/>
          </a:xfrm>
          <a:prstGeom prst="rect">
            <a:avLst/>
          </a:prstGeom>
        </p:spPr>
      </p:pic>
      <p:sp>
        <p:nvSpPr>
          <p:cNvPr id="5" name="Title 4"/>
          <p:cNvSpPr>
            <a:spLocks noGrp="1"/>
          </p:cNvSpPr>
          <p:nvPr>
            <p:ph type="title"/>
          </p:nvPr>
        </p:nvSpPr>
        <p:spPr>
          <a:xfrm>
            <a:off x="0" y="314411"/>
            <a:ext cx="8229600" cy="990600"/>
          </a:xfrm>
        </p:spPr>
        <p:txBody>
          <a:bodyPr/>
          <a:lstStyle/>
          <a:p>
            <a:r>
              <a:rPr lang="en-US" dirty="0" smtClean="0"/>
              <a:t>Practice: Which is which?</a:t>
            </a:r>
            <a:endParaRPr lang="en-US" dirty="0"/>
          </a:p>
        </p:txBody>
      </p:sp>
    </p:spTree>
    <p:extLst>
      <p:ext uri="{BB962C8B-B14F-4D97-AF65-F5344CB8AC3E}">
        <p14:creationId xmlns:p14="http://schemas.microsoft.com/office/powerpoint/2010/main" val="12174398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Finish lesson 6 </a:t>
            </a:r>
            <a:r>
              <a:rPr lang="en-US" dirty="0" err="1" smtClean="0"/>
              <a:t>cw</a:t>
            </a:r>
            <a:r>
              <a:rPr lang="en-US" dirty="0" smtClean="0"/>
              <a:t> #1-5</a:t>
            </a:r>
          </a:p>
          <a:p>
            <a:r>
              <a:rPr lang="en-US" dirty="0" smtClean="0"/>
              <a:t>Lesson 7 </a:t>
            </a:r>
            <a:r>
              <a:rPr lang="en-US" dirty="0" err="1" smtClean="0"/>
              <a:t>cw</a:t>
            </a:r>
            <a:r>
              <a:rPr lang="en-US" dirty="0" smtClean="0"/>
              <a:t> #1-5</a:t>
            </a:r>
          </a:p>
          <a:p>
            <a:r>
              <a:rPr lang="en-US" dirty="0" smtClean="0"/>
              <a:t>Exit ticket 5-6</a:t>
            </a:r>
          </a:p>
          <a:p>
            <a:r>
              <a:rPr lang="en-US" dirty="0" smtClean="0"/>
              <a:t>Exponents retest #5</a:t>
            </a:r>
            <a:endParaRPr lang="en-US" dirty="0"/>
          </a:p>
        </p:txBody>
      </p:sp>
      <p:sp>
        <p:nvSpPr>
          <p:cNvPr id="5" name="Text Placeholder 4"/>
          <p:cNvSpPr>
            <a:spLocks noGrp="1"/>
          </p:cNvSpPr>
          <p:nvPr>
            <p:ph type="body" sz="quarter" idx="3"/>
          </p:nvPr>
        </p:nvSpPr>
        <p:spPr/>
        <p:txBody>
          <a:bodyPr>
            <a:normAutofit/>
          </a:bodyPr>
          <a:lstStyle/>
          <a:p>
            <a:r>
              <a:rPr lang="en-US" sz="3200" dirty="0" smtClean="0"/>
              <a:t>May Do</a:t>
            </a:r>
            <a:endParaRPr lang="en-US" sz="3200" dirty="0"/>
          </a:p>
        </p:txBody>
      </p:sp>
      <p:sp>
        <p:nvSpPr>
          <p:cNvPr id="6" name="Content Placeholder 5"/>
          <p:cNvSpPr>
            <a:spLocks noGrp="1"/>
          </p:cNvSpPr>
          <p:nvPr>
            <p:ph sz="quarter" idx="4"/>
          </p:nvPr>
        </p:nvSpPr>
        <p:spPr/>
        <p:txBody>
          <a:bodyPr>
            <a:normAutofit/>
          </a:bodyPr>
          <a:lstStyle/>
          <a:p>
            <a:r>
              <a:rPr lang="en-US" dirty="0" smtClean="0"/>
              <a:t>Khan academy</a:t>
            </a:r>
          </a:p>
          <a:p>
            <a:r>
              <a:rPr lang="en-US" dirty="0" smtClean="0"/>
              <a:t>Lesson 7 </a:t>
            </a:r>
            <a:r>
              <a:rPr lang="en-US" dirty="0" err="1" smtClean="0"/>
              <a:t>cw</a:t>
            </a:r>
            <a:r>
              <a:rPr lang="en-US" dirty="0" smtClean="0"/>
              <a:t> #6-8</a:t>
            </a:r>
          </a:p>
          <a:p>
            <a:r>
              <a:rPr lang="en-US" dirty="0" smtClean="0"/>
              <a:t>Exponents </a:t>
            </a:r>
            <a:r>
              <a:rPr lang="en-US" dirty="0"/>
              <a:t>practice</a:t>
            </a:r>
          </a:p>
          <a:p>
            <a:r>
              <a:rPr lang="en-US" dirty="0"/>
              <a:t>Lesson 3 #6-7</a:t>
            </a:r>
          </a:p>
          <a:p>
            <a:endParaRPr lang="en-US" dirty="0"/>
          </a:p>
          <a:p>
            <a:pPr marL="0" indent="0">
              <a:buNone/>
            </a:pPr>
            <a:r>
              <a:rPr lang="en-US" dirty="0"/>
              <a:t>If tested out of exponents:</a:t>
            </a:r>
          </a:p>
          <a:p>
            <a:r>
              <a:rPr lang="en-US" dirty="0"/>
              <a:t>Inky puzzles</a:t>
            </a:r>
          </a:p>
          <a:p>
            <a:r>
              <a:rPr lang="en-US" dirty="0"/>
              <a:t>Carnival bears/Crossing the River</a:t>
            </a:r>
          </a:p>
          <a:p>
            <a:endParaRPr lang="en-US" dirty="0" smtClean="0"/>
          </a:p>
          <a:p>
            <a:endParaRPr lang="en-US" dirty="0"/>
          </a:p>
        </p:txBody>
      </p:sp>
    </p:spTree>
    <p:extLst>
      <p:ext uri="{BB962C8B-B14F-4D97-AF65-F5344CB8AC3E}">
        <p14:creationId xmlns:p14="http://schemas.microsoft.com/office/powerpoint/2010/main" val="2582073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8</a:t>
            </a:r>
            <a:endParaRPr lang="en-US" dirty="0"/>
          </a:p>
        </p:txBody>
      </p:sp>
      <p:sp>
        <p:nvSpPr>
          <p:cNvPr id="3" name="Subtitle 2"/>
          <p:cNvSpPr>
            <a:spLocks noGrp="1"/>
          </p:cNvSpPr>
          <p:nvPr>
            <p:ph type="subTitle" idx="1"/>
          </p:nvPr>
        </p:nvSpPr>
        <p:spPr/>
        <p:txBody>
          <a:bodyPr/>
          <a:lstStyle/>
          <a:p>
            <a:r>
              <a:rPr lang="en-US" dirty="0" smtClean="0"/>
              <a:t>Proportion review, examples(5), workshop</a:t>
            </a:r>
            <a:endParaRPr lang="en-US" dirty="0"/>
          </a:p>
        </p:txBody>
      </p:sp>
    </p:spTree>
    <p:extLst>
      <p:ext uri="{BB962C8B-B14F-4D97-AF65-F5344CB8AC3E}">
        <p14:creationId xmlns:p14="http://schemas.microsoft.com/office/powerpoint/2010/main" val="225204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Paulo has a certain amount of money. If he spends $6.00, then he has ¼ of the original amount left.</a:t>
            </a:r>
            <a:endParaRPr lang="en-US" sz="2400" dirty="0"/>
          </a:p>
        </p:txBody>
      </p:sp>
    </p:spTree>
    <p:extLst>
      <p:ext uri="{BB962C8B-B14F-4D97-AF65-F5344CB8AC3E}">
        <p14:creationId xmlns:p14="http://schemas.microsoft.com/office/powerpoint/2010/main" val="1409986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Recall/Notes - Proportions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smtClean="0"/>
                  <a:t>A </a:t>
                </a:r>
                <a:r>
                  <a:rPr lang="en-US" u="sng" dirty="0" smtClean="0"/>
                  <a:t>proportion</a:t>
                </a:r>
                <a:r>
                  <a:rPr lang="en-US" dirty="0" smtClean="0"/>
                  <a:t> is a set of equivalent ratios</a:t>
                </a:r>
              </a:p>
              <a:p>
                <a:pPr marL="0" indent="0">
                  <a:buNone/>
                </a:pPr>
                <a14:m>
                  <m:oMathPara xmlns:m="http://schemas.openxmlformats.org/officeDocument/2006/math" xmlns="">
                    <m:oMathParaPr>
                      <m:jc m:val="centerGroup"/>
                    </m:oMathParaPr>
                    <m:oMath xmlns:m="http://schemas.openxmlformats.org/officeDocument/2006/math">
                      <m:f>
                        <m:fPr>
                          <m:ctrlPr>
                            <a:rPr lang="en-US" i="1" smtClean="0">
                              <a:latin typeface="Cambria Math"/>
                            </a:rPr>
                          </m:ctrlPr>
                        </m:fPr>
                        <m:num>
                          <m:r>
                            <a:rPr lang="en-US" b="0" i="1" smtClean="0">
                              <a:latin typeface="Cambria Math"/>
                            </a:rPr>
                            <m:t>𝑥</m:t>
                          </m:r>
                        </m:num>
                        <m:den>
                          <m:r>
                            <a:rPr lang="en-US" b="0" i="1" smtClean="0">
                              <a:latin typeface="Cambria Math"/>
                            </a:rPr>
                            <m:t>5</m:t>
                          </m:r>
                        </m:den>
                      </m:f>
                      <m:r>
                        <a:rPr lang="en-US" b="0" i="1" smtClean="0">
                          <a:latin typeface="Cambria Math"/>
                        </a:rPr>
                        <m:t>=</m:t>
                      </m:r>
                      <m:f>
                        <m:fPr>
                          <m:ctrlPr>
                            <a:rPr lang="en-US" b="0" i="1" smtClean="0">
                              <a:latin typeface="Cambria Math"/>
                            </a:rPr>
                          </m:ctrlPr>
                        </m:fPr>
                        <m:num>
                          <m:r>
                            <a:rPr lang="en-US" b="0" i="1" smtClean="0">
                              <a:latin typeface="Cambria Math"/>
                            </a:rPr>
                            <m:t>6</m:t>
                          </m:r>
                        </m:num>
                        <m:den>
                          <m:r>
                            <a:rPr lang="en-US" b="0" i="1" smtClean="0">
                              <a:latin typeface="Cambria Math"/>
                            </a:rPr>
                            <m:t>12</m:t>
                          </m:r>
                        </m:den>
                      </m:f>
                    </m:oMath>
                  </m:oMathPara>
                </a14:m>
                <a:endParaRPr lang="en-US" dirty="0" smtClean="0"/>
              </a:p>
              <a:p>
                <a:r>
                  <a:rPr lang="en-US" dirty="0" smtClean="0"/>
                  <a:t>In a proportion, </a:t>
                </a:r>
                <a:r>
                  <a:rPr lang="en-US" u="sng" dirty="0" smtClean="0"/>
                  <a:t>cross multiples are equal</a:t>
                </a:r>
                <a:r>
                  <a:rPr lang="en-US" dirty="0" smtClean="0"/>
                  <a:t>:</a:t>
                </a:r>
              </a:p>
              <a:p>
                <a:pPr marL="0" indent="0">
                  <a:buNone/>
                </a:pPr>
                <a14:m>
                  <m:oMathPara xmlns:m="http://schemas.openxmlformats.org/officeDocument/2006/math" xmlns="">
                    <m:oMathParaPr>
                      <m:jc m:val="centerGroup"/>
                    </m:oMathParaPr>
                    <m:oMath xmlns:m="http://schemas.openxmlformats.org/officeDocument/2006/math">
                      <m:r>
                        <a:rPr lang="en-US" b="0" i="1" smtClean="0">
                          <a:latin typeface="Cambria Math"/>
                        </a:rPr>
                        <m:t>12</m:t>
                      </m:r>
                      <m:r>
                        <a:rPr lang="en-US" b="0" i="1" smtClean="0">
                          <a:latin typeface="Cambria Math"/>
                        </a:rPr>
                        <m:t>𝑥</m:t>
                      </m:r>
                      <m:r>
                        <a:rPr lang="en-US" b="0" i="1" smtClean="0">
                          <a:latin typeface="Cambria Math"/>
                        </a:rPr>
                        <m:t>=6∙5</m:t>
                      </m:r>
                    </m:oMath>
                  </m:oMathPara>
                </a14:m>
                <a:endParaRPr lang="en-US" b="0" dirty="0" smtClean="0">
                  <a:ea typeface="Cambria Math"/>
                </a:endParaRPr>
              </a:p>
              <a:p>
                <a:r>
                  <a:rPr lang="en-US" dirty="0" smtClean="0"/>
                  <a:t>So we can solve linear equations in the context of proportions:</a:t>
                </a:r>
              </a:p>
              <a:p>
                <a:pPr marL="0" indent="0">
                  <a:buNone/>
                </a:pPr>
                <a14:m>
                  <m:oMathPara xmlns:m="http://schemas.openxmlformats.org/officeDocument/2006/math" xmlns="">
                    <m:oMathParaPr>
                      <m:jc m:val="centerGroup"/>
                    </m:oMathParaPr>
                    <m:oMath xmlns:m="http://schemas.openxmlformats.org/officeDocument/2006/math">
                      <m:r>
                        <a:rPr lang="en-US" b="0" i="1" smtClean="0">
                          <a:latin typeface="Cambria Math"/>
                        </a:rPr>
                        <m:t>12</m:t>
                      </m:r>
                      <m:r>
                        <a:rPr lang="en-US" b="0" i="1" smtClean="0">
                          <a:latin typeface="Cambria Math"/>
                        </a:rPr>
                        <m:t>𝑥</m:t>
                      </m:r>
                      <m:r>
                        <a:rPr lang="en-US" b="0" i="1" smtClean="0">
                          <a:latin typeface="Cambria Math"/>
                        </a:rPr>
                        <m:t>=30</m:t>
                      </m:r>
                    </m:oMath>
                  </m:oMathPara>
                </a14:m>
                <a:endParaRPr lang="en-US" b="0" dirty="0" smtClean="0"/>
              </a:p>
              <a:p>
                <a:pPr marL="0" indent="0">
                  <a:buNone/>
                </a:pPr>
                <a14:m>
                  <m:oMathPara xmlns:m="http://schemas.openxmlformats.org/officeDocument/2006/math" xmlns="">
                    <m:oMathParaPr>
                      <m:jc m:val="centerGroup"/>
                    </m:oMathParaPr>
                    <m:oMath xmlns:m="http://schemas.openxmlformats.org/officeDocument/2006/math">
                      <m:r>
                        <a:rPr lang="en-US" i="1" smtClean="0">
                          <a:latin typeface="Cambria Math"/>
                          <a:ea typeface="Cambria Math"/>
                        </a:rPr>
                        <m:t>÷</m:t>
                      </m:r>
                      <m:r>
                        <a:rPr lang="en-US" b="0" i="1" smtClean="0">
                          <a:latin typeface="Cambria Math"/>
                          <a:ea typeface="Cambria Math"/>
                        </a:rPr>
                        <m:t>12     ÷12</m:t>
                      </m:r>
                    </m:oMath>
                  </m:oMathPara>
                </a14:m>
                <a:endParaRPr lang="en-US" dirty="0" smtClean="0"/>
              </a:p>
              <a:p>
                <a:pPr marL="0" indent="0">
                  <a:buNone/>
                </a:pPr>
                <a:endParaRPr lang="en-US" dirty="0" smtClean="0"/>
              </a:p>
              <a:p>
                <a:pPr marL="0" indent="0">
                  <a:buNone/>
                </a:pPr>
                <a14:m>
                  <m:oMathPara xmlns:m="http://schemas.openxmlformats.org/officeDocument/2006/math" xmlns="">
                    <m:oMathParaPr>
                      <m:jc m:val="centerGroup"/>
                    </m:oMathParaPr>
                    <m:oMath xmlns:m="http://schemas.openxmlformats.org/officeDocument/2006/math">
                      <m:r>
                        <a:rPr lang="en-US" b="0" i="1" smtClean="0">
                          <a:latin typeface="Cambria Math"/>
                        </a:rPr>
                        <m:t>𝑥</m:t>
                      </m:r>
                      <m:r>
                        <a:rPr lang="en-US" b="0" i="1" smtClean="0">
                          <a:latin typeface="Cambria Math"/>
                        </a:rPr>
                        <m:t>=</m:t>
                      </m:r>
                      <m:f>
                        <m:fPr>
                          <m:ctrlPr>
                            <a:rPr lang="en-US" b="0" i="1" smtClean="0">
                              <a:latin typeface="Cambria Math"/>
                            </a:rPr>
                          </m:ctrlPr>
                        </m:fPr>
                        <m:num>
                          <m:r>
                            <a:rPr lang="en-US" b="0" i="1" smtClean="0">
                              <a:latin typeface="Cambria Math"/>
                            </a:rPr>
                            <m:t>30</m:t>
                          </m:r>
                        </m:num>
                        <m:den>
                          <m:r>
                            <a:rPr lang="en-US" b="0" i="1" smtClean="0">
                              <a:latin typeface="Cambria Math"/>
                            </a:rPr>
                            <m:t>12</m:t>
                          </m:r>
                        </m:den>
                      </m:f>
                      <m:r>
                        <a:rPr lang="en-US" b="0" i="1" smtClean="0">
                          <a:latin typeface="Cambria Math"/>
                        </a:rPr>
                        <m:t>=</m:t>
                      </m:r>
                      <m:f>
                        <m:fPr>
                          <m:ctrlPr>
                            <a:rPr lang="en-US" b="0" i="1" smtClean="0">
                              <a:latin typeface="Cambria Math"/>
                            </a:rPr>
                          </m:ctrlPr>
                        </m:fPr>
                        <m:num>
                          <m:r>
                            <a:rPr lang="en-US" b="0" i="1" smtClean="0">
                              <a:latin typeface="Cambria Math"/>
                            </a:rPr>
                            <m:t>5</m:t>
                          </m:r>
                        </m:num>
                        <m:den>
                          <m:r>
                            <a:rPr lang="en-US" b="0" i="1" smtClean="0">
                              <a:latin typeface="Cambria Math"/>
                            </a:rPr>
                            <m:t>2</m:t>
                          </m:r>
                        </m:den>
                      </m:f>
                    </m:oMath>
                  </m:oMathPara>
                </a14:m>
                <a:endParaRPr lang="en-US" dirty="0" smtClean="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593" t="-875"/>
                </a:stretch>
              </a:blipFill>
            </p:spPr>
            <p:txBody>
              <a:bodyPr/>
              <a:lstStyle/>
              <a:p>
                <a:r>
                  <a:rPr lang="en-US">
                    <a:noFill/>
                  </a:rPr>
                  <a:t> </a:t>
                </a:r>
              </a:p>
            </p:txBody>
          </p:sp>
        </mc:Fallback>
      </mc:AlternateContent>
    </p:spTree>
    <p:extLst>
      <p:ext uri="{BB962C8B-B14F-4D97-AF65-F5344CB8AC3E}">
        <p14:creationId xmlns:p14="http://schemas.microsoft.com/office/powerpoint/2010/main" val="28460364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1</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Assume the following proportion is true for some number.</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1554069751"/>
              </p:ext>
            </p:extLst>
          </p:nvPr>
        </p:nvGraphicFramePr>
        <p:xfrm>
          <a:off x="3154363" y="1504950"/>
          <a:ext cx="2441575" cy="1719263"/>
        </p:xfrm>
        <a:graphic>
          <a:graphicData uri="http://schemas.openxmlformats.org/presentationml/2006/ole">
            <mc:AlternateContent xmlns:mc="http://schemas.openxmlformats.org/markup-compatibility/2006">
              <mc:Choice xmlns:v="urn:schemas-microsoft-com:vml" Requires="v">
                <p:oleObj spid="_x0000_s7197" name="Equation" r:id="rId3" imgW="812520" imgH="571320" progId="Equation.3">
                  <p:embed/>
                </p:oleObj>
              </mc:Choice>
              <mc:Fallback>
                <p:oleObj name="Equation" r:id="rId3" imgW="812520" imgH="571320" progId="Equation.3">
                  <p:embed/>
                  <p:pic>
                    <p:nvPicPr>
                      <p:cNvPr id="0" name=""/>
                      <p:cNvPicPr/>
                      <p:nvPr/>
                    </p:nvPicPr>
                    <p:blipFill>
                      <a:blip r:embed="rId4"/>
                      <a:stretch>
                        <a:fillRect/>
                      </a:stretch>
                    </p:blipFill>
                    <p:spPr>
                      <a:xfrm>
                        <a:off x="3154363" y="1504950"/>
                        <a:ext cx="2441575" cy="1719263"/>
                      </a:xfrm>
                      <a:prstGeom prst="rect">
                        <a:avLst/>
                      </a:prstGeom>
                    </p:spPr>
                  </p:pic>
                </p:oleObj>
              </mc:Fallback>
            </mc:AlternateContent>
          </a:graphicData>
        </a:graphic>
      </p:graphicFrame>
    </p:spTree>
    <p:extLst>
      <p:ext uri="{BB962C8B-B14F-4D97-AF65-F5344CB8AC3E}">
        <p14:creationId xmlns:p14="http://schemas.microsoft.com/office/powerpoint/2010/main" val="898781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2</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Assume the following proportion is true for some number.</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877613588"/>
              </p:ext>
            </p:extLst>
          </p:nvPr>
        </p:nvGraphicFramePr>
        <p:xfrm>
          <a:off x="2982913" y="1740081"/>
          <a:ext cx="2786062" cy="1719263"/>
        </p:xfrm>
        <a:graphic>
          <a:graphicData uri="http://schemas.openxmlformats.org/presentationml/2006/ole">
            <mc:AlternateContent xmlns:mc="http://schemas.openxmlformats.org/markup-compatibility/2006">
              <mc:Choice xmlns:v="urn:schemas-microsoft-com:vml" Requires="v">
                <p:oleObj spid="_x0000_s8221" name="Equation" r:id="rId3" imgW="927000" imgH="571320" progId="Equation.3">
                  <p:embed/>
                </p:oleObj>
              </mc:Choice>
              <mc:Fallback>
                <p:oleObj name="Equation" r:id="rId3" imgW="927000" imgH="571320" progId="Equation.3">
                  <p:embed/>
                  <p:pic>
                    <p:nvPicPr>
                      <p:cNvPr id="0" name=""/>
                      <p:cNvPicPr/>
                      <p:nvPr/>
                    </p:nvPicPr>
                    <p:blipFill>
                      <a:blip r:embed="rId4"/>
                      <a:stretch>
                        <a:fillRect/>
                      </a:stretch>
                    </p:blipFill>
                    <p:spPr>
                      <a:xfrm>
                        <a:off x="2982913" y="1740081"/>
                        <a:ext cx="2786062" cy="1719263"/>
                      </a:xfrm>
                      <a:prstGeom prst="rect">
                        <a:avLst/>
                      </a:prstGeom>
                    </p:spPr>
                  </p:pic>
                </p:oleObj>
              </mc:Fallback>
            </mc:AlternateContent>
          </a:graphicData>
        </a:graphic>
      </p:graphicFrame>
    </p:spTree>
    <p:extLst>
      <p:ext uri="{BB962C8B-B14F-4D97-AF65-F5344CB8AC3E}">
        <p14:creationId xmlns:p14="http://schemas.microsoft.com/office/powerpoint/2010/main" val="1056919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Assume the following proportion is true for some number.</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3710027451"/>
              </p:ext>
            </p:extLst>
          </p:nvPr>
        </p:nvGraphicFramePr>
        <p:xfrm>
          <a:off x="3306763" y="1720850"/>
          <a:ext cx="2138362" cy="1757363"/>
        </p:xfrm>
        <a:graphic>
          <a:graphicData uri="http://schemas.openxmlformats.org/presentationml/2006/ole">
            <mc:AlternateContent xmlns:mc="http://schemas.openxmlformats.org/markup-compatibility/2006">
              <mc:Choice xmlns:v="urn:schemas-microsoft-com:vml" Requires="v">
                <p:oleObj spid="_x0000_s9245" name="Equation" r:id="rId3" imgW="711000" imgH="583920" progId="Equation.3">
                  <p:embed/>
                </p:oleObj>
              </mc:Choice>
              <mc:Fallback>
                <p:oleObj name="Equation" r:id="rId3" imgW="711000" imgH="583920" progId="Equation.3">
                  <p:embed/>
                  <p:pic>
                    <p:nvPicPr>
                      <p:cNvPr id="0" name=""/>
                      <p:cNvPicPr/>
                      <p:nvPr/>
                    </p:nvPicPr>
                    <p:blipFill>
                      <a:blip r:embed="rId4"/>
                      <a:stretch>
                        <a:fillRect/>
                      </a:stretch>
                    </p:blipFill>
                    <p:spPr>
                      <a:xfrm>
                        <a:off x="3306763" y="1720850"/>
                        <a:ext cx="2138362" cy="1757363"/>
                      </a:xfrm>
                      <a:prstGeom prst="rect">
                        <a:avLst/>
                      </a:prstGeom>
                    </p:spPr>
                  </p:pic>
                </p:oleObj>
              </mc:Fallback>
            </mc:AlternateContent>
          </a:graphicData>
        </a:graphic>
      </p:graphicFrame>
    </p:spTree>
    <p:extLst>
      <p:ext uri="{BB962C8B-B14F-4D97-AF65-F5344CB8AC3E}">
        <p14:creationId xmlns:p14="http://schemas.microsoft.com/office/powerpoint/2010/main" val="3220192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a:t>
            </a:r>
            <a:r>
              <a:rPr lang="en-US" dirty="0"/>
              <a:t>4</a:t>
            </a:r>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Assume the following proportion is true for some number.</a:t>
            </a:r>
          </a:p>
          <a:p>
            <a:endParaRPr lang="en-US" sz="2400"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491635431"/>
              </p:ext>
            </p:extLst>
          </p:nvPr>
        </p:nvGraphicFramePr>
        <p:xfrm>
          <a:off x="3363913" y="2006600"/>
          <a:ext cx="2024062" cy="1184275"/>
        </p:xfrm>
        <a:graphic>
          <a:graphicData uri="http://schemas.openxmlformats.org/presentationml/2006/ole">
            <mc:AlternateContent xmlns:mc="http://schemas.openxmlformats.org/markup-compatibility/2006">
              <mc:Choice xmlns:v="urn:schemas-microsoft-com:vml" Requires="v">
                <p:oleObj spid="_x0000_s10269" name="Equation" r:id="rId3" imgW="672840" imgH="393480" progId="Equation.3">
                  <p:embed/>
                </p:oleObj>
              </mc:Choice>
              <mc:Fallback>
                <p:oleObj name="Equation" r:id="rId3" imgW="672840" imgH="393480" progId="Equation.3">
                  <p:embed/>
                  <p:pic>
                    <p:nvPicPr>
                      <p:cNvPr id="0" name=""/>
                      <p:cNvPicPr/>
                      <p:nvPr/>
                    </p:nvPicPr>
                    <p:blipFill>
                      <a:blip r:embed="rId4"/>
                      <a:stretch>
                        <a:fillRect/>
                      </a:stretch>
                    </p:blipFill>
                    <p:spPr>
                      <a:xfrm>
                        <a:off x="3363913" y="2006600"/>
                        <a:ext cx="2024062" cy="1184275"/>
                      </a:xfrm>
                      <a:prstGeom prst="rect">
                        <a:avLst/>
                      </a:prstGeom>
                    </p:spPr>
                  </p:pic>
                </p:oleObj>
              </mc:Fallback>
            </mc:AlternateContent>
          </a:graphicData>
        </a:graphic>
      </p:graphicFrame>
    </p:spTree>
    <p:extLst>
      <p:ext uri="{BB962C8B-B14F-4D97-AF65-F5344CB8AC3E}">
        <p14:creationId xmlns:p14="http://schemas.microsoft.com/office/powerpoint/2010/main" val="3959081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5 – DEFINITELY COPY</a:t>
            </a:r>
            <a:endParaRPr lang="en-US" dirty="0"/>
          </a:p>
        </p:txBody>
      </p:sp>
      <p:sp>
        <p:nvSpPr>
          <p:cNvPr id="4" name="TextBox 3"/>
          <p:cNvSpPr txBox="1"/>
          <p:nvPr/>
        </p:nvSpPr>
        <p:spPr>
          <a:xfrm>
            <a:off x="535577" y="1197429"/>
            <a:ext cx="7981405" cy="1200329"/>
          </a:xfrm>
          <a:prstGeom prst="rect">
            <a:avLst/>
          </a:prstGeom>
          <a:noFill/>
        </p:spPr>
        <p:txBody>
          <a:bodyPr wrap="square" rtlCol="0">
            <a:spAutoFit/>
          </a:bodyPr>
          <a:lstStyle/>
          <a:p>
            <a:r>
              <a:rPr lang="en-US" sz="2400" dirty="0" smtClean="0"/>
              <a:t>In the diagram below, </a:t>
            </a:r>
            <a:r>
              <a:rPr lang="el-GR" sz="2400" dirty="0" smtClean="0"/>
              <a:t>Δ</a:t>
            </a:r>
            <a:r>
              <a:rPr lang="en-US" sz="2400" dirty="0" smtClean="0"/>
              <a:t>ABC ~ </a:t>
            </a:r>
            <a:r>
              <a:rPr lang="el-GR" sz="2400" dirty="0"/>
              <a:t>Δ</a:t>
            </a:r>
            <a:r>
              <a:rPr lang="en-US" sz="2400" dirty="0" smtClean="0"/>
              <a:t>A’B’C’. Using what you know about similar triangles, find the value of x. </a:t>
            </a:r>
          </a:p>
          <a:p>
            <a:endParaRPr lang="en-US" sz="2400" dirty="0" smtClean="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2094956"/>
            <a:ext cx="8181975"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6998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Finish lesson 7 </a:t>
            </a:r>
            <a:r>
              <a:rPr lang="en-US" dirty="0" err="1" smtClean="0"/>
              <a:t>cw</a:t>
            </a:r>
            <a:r>
              <a:rPr lang="en-US" dirty="0" smtClean="0"/>
              <a:t> #1-5</a:t>
            </a:r>
          </a:p>
          <a:p>
            <a:r>
              <a:rPr lang="en-US" dirty="0" smtClean="0"/>
              <a:t>Exit ticket 6 &amp; 7</a:t>
            </a:r>
          </a:p>
          <a:p>
            <a:r>
              <a:rPr lang="en-US" dirty="0" smtClean="0"/>
              <a:t>Lesson 8 </a:t>
            </a:r>
            <a:r>
              <a:rPr lang="en-US" dirty="0" err="1" smtClean="0"/>
              <a:t>cw</a:t>
            </a:r>
            <a:r>
              <a:rPr lang="en-US" dirty="0" smtClean="0"/>
              <a:t> #1-4</a:t>
            </a:r>
            <a:endParaRPr lang="en-US" dirty="0"/>
          </a:p>
        </p:txBody>
      </p:sp>
      <p:sp>
        <p:nvSpPr>
          <p:cNvPr id="5" name="Text Placeholder 4"/>
          <p:cNvSpPr>
            <a:spLocks noGrp="1"/>
          </p:cNvSpPr>
          <p:nvPr>
            <p:ph type="body" sz="quarter" idx="3"/>
          </p:nvPr>
        </p:nvSpPr>
        <p:spPr/>
        <p:txBody>
          <a:bodyPr>
            <a:normAutofit/>
          </a:bodyPr>
          <a:lstStyle/>
          <a:p>
            <a:r>
              <a:rPr lang="en-US" sz="3200" dirty="0" smtClean="0"/>
              <a:t>May </a:t>
            </a:r>
            <a:r>
              <a:rPr lang="en-US" sz="3200" dirty="0" smtClean="0"/>
              <a:t>Do</a:t>
            </a:r>
            <a:endParaRPr lang="en-US" sz="3200" dirty="0"/>
          </a:p>
        </p:txBody>
      </p:sp>
      <p:sp>
        <p:nvSpPr>
          <p:cNvPr id="6" name="Content Placeholder 5"/>
          <p:cNvSpPr>
            <a:spLocks noGrp="1"/>
          </p:cNvSpPr>
          <p:nvPr>
            <p:ph sz="quarter" idx="4"/>
          </p:nvPr>
        </p:nvSpPr>
        <p:spPr/>
        <p:txBody>
          <a:bodyPr>
            <a:normAutofit/>
          </a:bodyPr>
          <a:lstStyle/>
          <a:p>
            <a:r>
              <a:rPr lang="en-US" dirty="0"/>
              <a:t>Khan academy</a:t>
            </a:r>
          </a:p>
          <a:p>
            <a:r>
              <a:rPr lang="en-US" dirty="0"/>
              <a:t>Lesson 7 </a:t>
            </a:r>
            <a:r>
              <a:rPr lang="en-US" dirty="0" err="1"/>
              <a:t>cw</a:t>
            </a:r>
            <a:r>
              <a:rPr lang="en-US" dirty="0"/>
              <a:t> #6-8</a:t>
            </a:r>
          </a:p>
          <a:p>
            <a:r>
              <a:rPr lang="en-US" dirty="0"/>
              <a:t>Exponents practice</a:t>
            </a:r>
          </a:p>
          <a:p>
            <a:r>
              <a:rPr lang="en-US" dirty="0"/>
              <a:t>Lesson 3 #6-7</a:t>
            </a:r>
          </a:p>
          <a:p>
            <a:endParaRPr lang="en-US" dirty="0"/>
          </a:p>
          <a:p>
            <a:pPr marL="0" indent="0">
              <a:buNone/>
            </a:pPr>
            <a:r>
              <a:rPr lang="en-US" dirty="0"/>
              <a:t>If tested out of exponents:</a:t>
            </a:r>
          </a:p>
          <a:p>
            <a:r>
              <a:rPr lang="en-US" dirty="0"/>
              <a:t>Inky puzzles</a:t>
            </a:r>
          </a:p>
          <a:p>
            <a:r>
              <a:rPr lang="en-US" dirty="0"/>
              <a:t>Carnival bears/Crossing the River</a:t>
            </a:r>
          </a:p>
          <a:p>
            <a:endParaRPr lang="en-US" dirty="0"/>
          </a:p>
        </p:txBody>
      </p:sp>
    </p:spTree>
    <p:extLst>
      <p:ext uri="{BB962C8B-B14F-4D97-AF65-F5344CB8AC3E}">
        <p14:creationId xmlns:p14="http://schemas.microsoft.com/office/powerpoint/2010/main" val="1138924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9</a:t>
            </a:r>
            <a:endParaRPr lang="en-US" dirty="0"/>
          </a:p>
        </p:txBody>
      </p:sp>
      <p:sp>
        <p:nvSpPr>
          <p:cNvPr id="3" name="Subtitle 2"/>
          <p:cNvSpPr>
            <a:spLocks noGrp="1"/>
          </p:cNvSpPr>
          <p:nvPr>
            <p:ph type="subTitle" idx="1"/>
          </p:nvPr>
        </p:nvSpPr>
        <p:spPr/>
        <p:txBody>
          <a:bodyPr/>
          <a:lstStyle/>
          <a:p>
            <a:r>
              <a:rPr lang="en-US" dirty="0" smtClean="0"/>
              <a:t>Workshop</a:t>
            </a:r>
            <a:endParaRPr lang="en-US" dirty="0"/>
          </a:p>
        </p:txBody>
      </p:sp>
    </p:spTree>
    <p:extLst>
      <p:ext uri="{BB962C8B-B14F-4D97-AF65-F5344CB8AC3E}">
        <p14:creationId xmlns:p14="http://schemas.microsoft.com/office/powerpoint/2010/main" val="5768343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should be able to do</a:t>
            </a:r>
            <a:endParaRPr lang="en-US" dirty="0"/>
          </a:p>
        </p:txBody>
      </p:sp>
      <p:sp>
        <p:nvSpPr>
          <p:cNvPr id="3" name="Content Placeholder 2"/>
          <p:cNvSpPr>
            <a:spLocks noGrp="1"/>
          </p:cNvSpPr>
          <p:nvPr>
            <p:ph idx="1"/>
          </p:nvPr>
        </p:nvSpPr>
        <p:spPr/>
        <p:txBody>
          <a:bodyPr/>
          <a:lstStyle/>
          <a:p>
            <a:r>
              <a:rPr lang="en-US" dirty="0" smtClean="0"/>
              <a:t>Write expressions and equations from verbal sentences or word </a:t>
            </a:r>
            <a:r>
              <a:rPr lang="en-US" dirty="0" smtClean="0"/>
              <a:t>problems</a:t>
            </a:r>
            <a:br>
              <a:rPr lang="en-US" dirty="0" smtClean="0"/>
            </a:br>
            <a:endParaRPr lang="en-US" dirty="0" smtClean="0"/>
          </a:p>
          <a:p>
            <a:r>
              <a:rPr lang="en-US" dirty="0" smtClean="0"/>
              <a:t>Simplify expressions using distributive property and combining like </a:t>
            </a:r>
            <a:r>
              <a:rPr lang="en-US" dirty="0" smtClean="0"/>
              <a:t>terms</a:t>
            </a:r>
            <a:br>
              <a:rPr lang="en-US" dirty="0" smtClean="0"/>
            </a:br>
            <a:endParaRPr lang="en-US" dirty="0" smtClean="0"/>
          </a:p>
          <a:p>
            <a:r>
              <a:rPr lang="en-US" dirty="0" smtClean="0"/>
              <a:t>Solve the unknown by using inverse operations</a:t>
            </a:r>
          </a:p>
          <a:p>
            <a:pPr lvl="1"/>
            <a:r>
              <a:rPr lang="en-US" dirty="0" smtClean="0"/>
              <a:t>Properties of equality (same thing on both sides)</a:t>
            </a:r>
          </a:p>
          <a:p>
            <a:pPr lvl="1"/>
            <a:r>
              <a:rPr lang="en-US" dirty="0" smtClean="0"/>
              <a:t>String method (what’s being done to x, then work backwards</a:t>
            </a:r>
            <a:r>
              <a:rPr lang="en-US" dirty="0" smtClean="0"/>
              <a:t>)</a:t>
            </a:r>
            <a:br>
              <a:rPr lang="en-US" dirty="0" smtClean="0"/>
            </a:br>
            <a:endParaRPr lang="en-US" dirty="0" smtClean="0"/>
          </a:p>
          <a:p>
            <a:r>
              <a:rPr lang="en-US" dirty="0" smtClean="0"/>
              <a:t>Apply these skills to geometry problems and proportions</a:t>
            </a:r>
            <a:endParaRPr lang="en-US" dirty="0"/>
          </a:p>
        </p:txBody>
      </p:sp>
    </p:spTree>
    <p:extLst>
      <p:ext uri="{BB962C8B-B14F-4D97-AF65-F5344CB8AC3E}">
        <p14:creationId xmlns:p14="http://schemas.microsoft.com/office/powerpoint/2010/main" val="20448584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t>Workshop</a:t>
            </a:r>
            <a:endParaRPr lang="en-US" sz="4800" dirty="0"/>
          </a:p>
        </p:txBody>
      </p:sp>
      <p:sp>
        <p:nvSpPr>
          <p:cNvPr id="3" name="Text Placeholder 2"/>
          <p:cNvSpPr>
            <a:spLocks noGrp="1"/>
          </p:cNvSpPr>
          <p:nvPr>
            <p:ph type="body" idx="1"/>
          </p:nvPr>
        </p:nvSpPr>
        <p:spPr/>
        <p:txBody>
          <a:bodyPr>
            <a:normAutofit/>
          </a:bodyPr>
          <a:lstStyle/>
          <a:p>
            <a:r>
              <a:rPr lang="en-US" sz="3200" dirty="0" smtClean="0"/>
              <a:t>Must Do</a:t>
            </a:r>
            <a:endParaRPr lang="en-US" sz="3200" dirty="0"/>
          </a:p>
        </p:txBody>
      </p:sp>
      <p:sp>
        <p:nvSpPr>
          <p:cNvPr id="4" name="Content Placeholder 3"/>
          <p:cNvSpPr>
            <a:spLocks noGrp="1"/>
          </p:cNvSpPr>
          <p:nvPr>
            <p:ph sz="half" idx="2"/>
          </p:nvPr>
        </p:nvSpPr>
        <p:spPr/>
        <p:txBody>
          <a:bodyPr/>
          <a:lstStyle/>
          <a:p>
            <a:r>
              <a:rPr lang="en-US" dirty="0" smtClean="0"/>
              <a:t>Finish lesson 8 </a:t>
            </a:r>
            <a:r>
              <a:rPr lang="en-US" dirty="0" err="1" smtClean="0"/>
              <a:t>cw</a:t>
            </a:r>
            <a:r>
              <a:rPr lang="en-US" dirty="0" smtClean="0"/>
              <a:t> #1-4</a:t>
            </a:r>
          </a:p>
          <a:p>
            <a:r>
              <a:rPr lang="en-US" dirty="0" smtClean="0"/>
              <a:t>Lesson 9 </a:t>
            </a:r>
            <a:r>
              <a:rPr lang="en-US" dirty="0" err="1" smtClean="0"/>
              <a:t>cw</a:t>
            </a:r>
            <a:r>
              <a:rPr lang="en-US" dirty="0" smtClean="0"/>
              <a:t> #1-9</a:t>
            </a:r>
          </a:p>
          <a:p>
            <a:r>
              <a:rPr lang="en-US" dirty="0" smtClean="0"/>
              <a:t>Exit ticket lesson </a:t>
            </a:r>
            <a:r>
              <a:rPr lang="en-US" dirty="0" smtClean="0"/>
              <a:t>8</a:t>
            </a:r>
            <a:endParaRPr lang="en-US" dirty="0" smtClean="0"/>
          </a:p>
          <a:p>
            <a:pPr marL="0" indent="0">
              <a:buNone/>
            </a:pPr>
            <a:r>
              <a:rPr lang="en-US" dirty="0" smtClean="0"/>
              <a:t> </a:t>
            </a:r>
            <a:endParaRPr lang="en-US" dirty="0"/>
          </a:p>
        </p:txBody>
      </p:sp>
      <p:sp>
        <p:nvSpPr>
          <p:cNvPr id="5" name="Text Placeholder 4"/>
          <p:cNvSpPr>
            <a:spLocks noGrp="1"/>
          </p:cNvSpPr>
          <p:nvPr>
            <p:ph type="body" sz="quarter" idx="3"/>
          </p:nvPr>
        </p:nvSpPr>
        <p:spPr/>
        <p:txBody>
          <a:bodyPr>
            <a:normAutofit/>
          </a:bodyPr>
          <a:lstStyle/>
          <a:p>
            <a:r>
              <a:rPr lang="en-US" sz="3200" dirty="0" smtClean="0"/>
              <a:t>May</a:t>
            </a:r>
            <a:r>
              <a:rPr lang="en-US" sz="3200" dirty="0" smtClean="0"/>
              <a:t> </a:t>
            </a:r>
            <a:r>
              <a:rPr lang="en-US" sz="3200" dirty="0" smtClean="0"/>
              <a:t>Do</a:t>
            </a:r>
            <a:endParaRPr lang="en-US" sz="3200" dirty="0"/>
          </a:p>
        </p:txBody>
      </p:sp>
      <p:sp>
        <p:nvSpPr>
          <p:cNvPr id="6" name="Content Placeholder 5"/>
          <p:cNvSpPr>
            <a:spLocks noGrp="1"/>
          </p:cNvSpPr>
          <p:nvPr>
            <p:ph sz="quarter" idx="4"/>
          </p:nvPr>
        </p:nvSpPr>
        <p:spPr/>
        <p:txBody>
          <a:bodyPr>
            <a:normAutofit/>
          </a:bodyPr>
          <a:lstStyle/>
          <a:p>
            <a:r>
              <a:rPr lang="en-US" dirty="0" smtClean="0"/>
              <a:t>Khan academy</a:t>
            </a:r>
          </a:p>
          <a:p>
            <a:r>
              <a:rPr lang="en-US" dirty="0" smtClean="0"/>
              <a:t>Lesson </a:t>
            </a:r>
            <a:r>
              <a:rPr lang="en-US" dirty="0"/>
              <a:t>7 </a:t>
            </a:r>
            <a:r>
              <a:rPr lang="en-US" dirty="0" err="1"/>
              <a:t>cw</a:t>
            </a:r>
            <a:r>
              <a:rPr lang="en-US" dirty="0"/>
              <a:t> #6-8</a:t>
            </a:r>
          </a:p>
          <a:p>
            <a:r>
              <a:rPr lang="en-US" dirty="0"/>
              <a:t>Exponents </a:t>
            </a:r>
            <a:r>
              <a:rPr lang="en-US" dirty="0" smtClean="0"/>
              <a:t>practice</a:t>
            </a:r>
          </a:p>
          <a:p>
            <a:r>
              <a:rPr lang="en-US" dirty="0" smtClean="0"/>
              <a:t>Mini-test prep</a:t>
            </a:r>
            <a:endParaRPr lang="en-US" dirty="0"/>
          </a:p>
          <a:p>
            <a:endParaRPr lang="en-US" dirty="0"/>
          </a:p>
          <a:p>
            <a:pPr marL="0" indent="0">
              <a:buNone/>
            </a:pPr>
            <a:r>
              <a:rPr lang="en-US" dirty="0"/>
              <a:t>If tested out of exponents:</a:t>
            </a:r>
          </a:p>
          <a:p>
            <a:r>
              <a:rPr lang="en-US" dirty="0"/>
              <a:t>Inky puzzles</a:t>
            </a:r>
          </a:p>
          <a:p>
            <a:r>
              <a:rPr lang="en-US" dirty="0"/>
              <a:t>Carnival bears/Crossing the River</a:t>
            </a:r>
          </a:p>
          <a:p>
            <a:pPr marL="0" indent="0">
              <a:buNone/>
            </a:pPr>
            <a:endParaRPr lang="en-US" dirty="0"/>
          </a:p>
        </p:txBody>
      </p:sp>
    </p:spTree>
    <p:extLst>
      <p:ext uri="{BB962C8B-B14F-4D97-AF65-F5344CB8AC3E}">
        <p14:creationId xmlns:p14="http://schemas.microsoft.com/office/powerpoint/2010/main" val="14769769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3</a:t>
            </a:r>
            <a:endParaRPr lang="en-US" dirty="0"/>
          </a:p>
        </p:txBody>
      </p:sp>
      <p:sp>
        <p:nvSpPr>
          <p:cNvPr id="4" name="TextBox 3"/>
          <p:cNvSpPr txBox="1"/>
          <p:nvPr/>
        </p:nvSpPr>
        <p:spPr>
          <a:xfrm>
            <a:off x="535577" y="1197429"/>
            <a:ext cx="7981405" cy="830997"/>
          </a:xfrm>
          <a:prstGeom prst="rect">
            <a:avLst/>
          </a:prstGeom>
          <a:noFill/>
        </p:spPr>
        <p:txBody>
          <a:bodyPr wrap="square" rtlCol="0">
            <a:spAutoFit/>
          </a:bodyPr>
          <a:lstStyle/>
          <a:p>
            <a:r>
              <a:rPr lang="en-US" sz="2400" dirty="0" smtClean="0"/>
              <a:t>When a fraction of 57 is taken away from 57, what remains exceeds 2/3 of 57 by 4.</a:t>
            </a:r>
            <a:endParaRPr lang="en-US" sz="2400" dirty="0"/>
          </a:p>
        </p:txBody>
      </p:sp>
    </p:spTree>
    <p:extLst>
      <p:ext uri="{BB962C8B-B14F-4D97-AF65-F5344CB8AC3E}">
        <p14:creationId xmlns:p14="http://schemas.microsoft.com/office/powerpoint/2010/main" val="42070932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4</a:t>
            </a:r>
            <a:endParaRPr lang="en-US" dirty="0"/>
          </a:p>
        </p:txBody>
      </p:sp>
      <p:sp>
        <p:nvSpPr>
          <p:cNvPr id="4" name="TextBox 3"/>
          <p:cNvSpPr txBox="1"/>
          <p:nvPr/>
        </p:nvSpPr>
        <p:spPr>
          <a:xfrm>
            <a:off x="535577" y="1197429"/>
            <a:ext cx="7981405" cy="461665"/>
          </a:xfrm>
          <a:prstGeom prst="rect">
            <a:avLst/>
          </a:prstGeom>
          <a:noFill/>
        </p:spPr>
        <p:txBody>
          <a:bodyPr wrap="square" rtlCol="0">
            <a:spAutoFit/>
          </a:bodyPr>
          <a:lstStyle/>
          <a:p>
            <a:r>
              <a:rPr lang="en-US" sz="2400" dirty="0" smtClean="0"/>
              <a:t>The sum of 3 consecutive integers is 372.</a:t>
            </a:r>
            <a:endParaRPr lang="en-US" sz="2400" dirty="0"/>
          </a:p>
        </p:txBody>
      </p:sp>
    </p:spTree>
    <p:extLst>
      <p:ext uri="{BB962C8B-B14F-4D97-AF65-F5344CB8AC3E}">
        <p14:creationId xmlns:p14="http://schemas.microsoft.com/office/powerpoint/2010/main" val="1639803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829"/>
            <a:ext cx="8229600" cy="990600"/>
          </a:xfrm>
        </p:spPr>
        <p:txBody>
          <a:bodyPr/>
          <a:lstStyle/>
          <a:p>
            <a:r>
              <a:rPr lang="en-US" dirty="0" smtClean="0"/>
              <a:t>Example 5</a:t>
            </a:r>
            <a:endParaRPr lang="en-US" dirty="0"/>
          </a:p>
        </p:txBody>
      </p:sp>
      <p:sp>
        <p:nvSpPr>
          <p:cNvPr id="4" name="TextBox 3"/>
          <p:cNvSpPr txBox="1"/>
          <p:nvPr/>
        </p:nvSpPr>
        <p:spPr>
          <a:xfrm>
            <a:off x="535577" y="1197429"/>
            <a:ext cx="7981405" cy="461665"/>
          </a:xfrm>
          <a:prstGeom prst="rect">
            <a:avLst/>
          </a:prstGeom>
          <a:noFill/>
        </p:spPr>
        <p:txBody>
          <a:bodyPr wrap="square" rtlCol="0">
            <a:spAutoFit/>
          </a:bodyPr>
          <a:lstStyle/>
          <a:p>
            <a:r>
              <a:rPr lang="en-US" sz="2400" dirty="0" smtClean="0"/>
              <a:t>The sum of 3 consecutive odd integers is 93.</a:t>
            </a:r>
            <a:endParaRPr lang="en-US" sz="2400" dirty="0"/>
          </a:p>
        </p:txBody>
      </p:sp>
    </p:spTree>
    <p:extLst>
      <p:ext uri="{BB962C8B-B14F-4D97-AF65-F5344CB8AC3E}">
        <p14:creationId xmlns:p14="http://schemas.microsoft.com/office/powerpoint/2010/main" val="3950934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2745</TotalTime>
  <Words>1818</Words>
  <Application>Microsoft Macintosh PowerPoint</Application>
  <PresentationFormat>On-screen Show (4:3)</PresentationFormat>
  <Paragraphs>341</Paragraphs>
  <Slides>69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69</vt:i4>
      </vt:variant>
    </vt:vector>
  </HeadingPairs>
  <TitlesOfParts>
    <vt:vector size="71" baseType="lpstr">
      <vt:lpstr>Clarity</vt:lpstr>
      <vt:lpstr>Equation</vt:lpstr>
      <vt:lpstr>Linear Equations</vt:lpstr>
      <vt:lpstr>Lesson 1</vt:lpstr>
      <vt:lpstr>PowerPoint Presentation</vt:lpstr>
      <vt:lpstr>Notes – Writing equations</vt:lpstr>
      <vt:lpstr>Example 1</vt:lpstr>
      <vt:lpstr>Example 2</vt:lpstr>
      <vt:lpstr>Example 3</vt:lpstr>
      <vt:lpstr>Example 4</vt:lpstr>
      <vt:lpstr>Example 5</vt:lpstr>
      <vt:lpstr>Workshop</vt:lpstr>
      <vt:lpstr>Lesson 2</vt:lpstr>
      <vt:lpstr>Notes – Linear expressions</vt:lpstr>
      <vt:lpstr>Notes, cont’d</vt:lpstr>
      <vt:lpstr>Example 1</vt:lpstr>
      <vt:lpstr>Example 2</vt:lpstr>
      <vt:lpstr>Example 3</vt:lpstr>
      <vt:lpstr>Example 4</vt:lpstr>
      <vt:lpstr>Example 5</vt:lpstr>
      <vt:lpstr>Example 6</vt:lpstr>
      <vt:lpstr>Workshop</vt:lpstr>
      <vt:lpstr>Lesson 3</vt:lpstr>
      <vt:lpstr>Development</vt:lpstr>
      <vt:lpstr>Notes – Linear equations</vt:lpstr>
      <vt:lpstr>Example 1</vt:lpstr>
      <vt:lpstr>Example 2</vt:lpstr>
      <vt:lpstr>Example 3</vt:lpstr>
      <vt:lpstr>Example 4</vt:lpstr>
      <vt:lpstr>Workshop</vt:lpstr>
      <vt:lpstr>Lesson 4</vt:lpstr>
      <vt:lpstr>Notes – Solving linear equations</vt:lpstr>
      <vt:lpstr>PowerPoint Presentation</vt:lpstr>
      <vt:lpstr>Example 1</vt:lpstr>
      <vt:lpstr>Example 2</vt:lpstr>
      <vt:lpstr>Example 3</vt:lpstr>
      <vt:lpstr>Workshop</vt:lpstr>
      <vt:lpstr>Science Warm Up</vt:lpstr>
      <vt:lpstr>Warm Up</vt:lpstr>
      <vt:lpstr>One Step Equations – String Method</vt:lpstr>
      <vt:lpstr>Two Step Equations – String Method</vt:lpstr>
      <vt:lpstr>Combing Like Terms</vt:lpstr>
      <vt:lpstr>Variables on Both Sides</vt:lpstr>
      <vt:lpstr>Distributive property</vt:lpstr>
      <vt:lpstr>Lesson 5</vt:lpstr>
      <vt:lpstr>Example 1</vt:lpstr>
      <vt:lpstr>Example 2</vt:lpstr>
      <vt:lpstr>Example 3</vt:lpstr>
      <vt:lpstr>Workshop</vt:lpstr>
      <vt:lpstr>Lesson 6</vt:lpstr>
      <vt:lpstr>Example 1</vt:lpstr>
      <vt:lpstr>Example 2</vt:lpstr>
      <vt:lpstr>Example 3</vt:lpstr>
      <vt:lpstr>Notes – Solving linear equations</vt:lpstr>
      <vt:lpstr>Workshop</vt:lpstr>
      <vt:lpstr>Warm Up</vt:lpstr>
      <vt:lpstr>Lesson 7</vt:lpstr>
      <vt:lpstr>Notes – Types of Solutions</vt:lpstr>
      <vt:lpstr>Practice: Which is which?</vt:lpstr>
      <vt:lpstr>Workshop</vt:lpstr>
      <vt:lpstr>Lesson 8</vt:lpstr>
      <vt:lpstr>Recall/Notes - Proportions</vt:lpstr>
      <vt:lpstr>Example 1</vt:lpstr>
      <vt:lpstr>Example 2</vt:lpstr>
      <vt:lpstr>Example 3</vt:lpstr>
      <vt:lpstr>Example 4</vt:lpstr>
      <vt:lpstr>Example 5 – DEFINITELY COPY</vt:lpstr>
      <vt:lpstr>Workshop</vt:lpstr>
      <vt:lpstr>Lesson 9</vt:lpstr>
      <vt:lpstr>What you should be able to do</vt:lpstr>
      <vt:lpstr>Workshop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Plocher</dc:creator>
  <cp:lastModifiedBy>Steve Plocher</cp:lastModifiedBy>
  <cp:revision>498</cp:revision>
  <dcterms:created xsi:type="dcterms:W3CDTF">2017-09-23T20:54:56Z</dcterms:created>
  <dcterms:modified xsi:type="dcterms:W3CDTF">2018-12-31T20:13:02Z</dcterms:modified>
</cp:coreProperties>
</file>