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9"/>
  </p:notesMasterIdLst>
  <p:sldIdLst>
    <p:sldId id="256" r:id="rId2"/>
    <p:sldId id="269" r:id="rId3"/>
    <p:sldId id="266" r:id="rId4"/>
    <p:sldId id="271" r:id="rId5"/>
    <p:sldId id="355" r:id="rId6"/>
    <p:sldId id="351" r:id="rId7"/>
    <p:sldId id="257" r:id="rId8"/>
    <p:sldId id="330" r:id="rId9"/>
    <p:sldId id="356" r:id="rId10"/>
    <p:sldId id="357" r:id="rId11"/>
    <p:sldId id="358" r:id="rId12"/>
    <p:sldId id="338" r:id="rId13"/>
    <p:sldId id="359" r:id="rId14"/>
    <p:sldId id="360" r:id="rId15"/>
    <p:sldId id="363" r:id="rId16"/>
    <p:sldId id="364" r:id="rId17"/>
    <p:sldId id="362" r:id="rId18"/>
    <p:sldId id="361" r:id="rId19"/>
    <p:sldId id="341" r:id="rId20"/>
    <p:sldId id="367" r:id="rId21"/>
    <p:sldId id="365" r:id="rId22"/>
    <p:sldId id="342" r:id="rId23"/>
    <p:sldId id="368" r:id="rId24"/>
    <p:sldId id="369" r:id="rId25"/>
    <p:sldId id="370" r:id="rId26"/>
    <p:sldId id="371" r:id="rId27"/>
    <p:sldId id="36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75" autoAdjust="0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14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7D9A2-4276-4913-BD55-C616ADBF163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FD5DC-82E1-41FB-B481-E45EAD246C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Thursday, 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Thursday, 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Thursday, 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Thursday, 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Thursday, 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Thursday, January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Thursday, January 10,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Thursday, January 10,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Thursday, January 10,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Thursday, January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Thursday, January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Thursday, January 10,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7.bin"/><Relationship Id="rId3" Type="http://schemas.openxmlformats.org/officeDocument/2006/relationships/image" Target="../media/image27.png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Eureka Math</a:t>
            </a:r>
          </a:p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 Module 4</a:t>
            </a:r>
          </a:p>
          <a:p>
            <a:r>
              <a:rPr lang="en-US" dirty="0"/>
              <a:t>Topic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829"/>
            <a:ext cx="8229600" cy="990600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577" y="1001484"/>
            <a:ext cx="7981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Water flows at a constant rate out of a faucet. Suppose the volume of water that comes out in 3 minutes is 10.5 gallons. How many gallons come out in </a:t>
            </a:r>
            <a:r>
              <a:rPr lang="en-US" sz="2400" i="1" dirty="0"/>
              <a:t>t</a:t>
            </a:r>
            <a:r>
              <a:rPr lang="en-US" sz="2400" dirty="0"/>
              <a:t> minutes?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843361"/>
              </p:ext>
            </p:extLst>
          </p:nvPr>
        </p:nvGraphicFramePr>
        <p:xfrm>
          <a:off x="992777" y="2828517"/>
          <a:ext cx="3336290" cy="2550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(time in minutes)</a:t>
                      </a:r>
                      <a:endParaRPr lang="en-US" sz="1000" dirty="0">
                        <a:solidFill>
                          <a:srgbClr val="231F2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Linear Equation: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(in gallons)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 b="1" i="1">
                        <a:solidFill>
                          <a:srgbClr val="005A76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 b="1" i="1">
                        <a:solidFill>
                          <a:srgbClr val="005A76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 b="1" i="1">
                        <a:solidFill>
                          <a:srgbClr val="005A76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 b="1" i="1">
                        <a:solidFill>
                          <a:srgbClr val="005A76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 b="1" i="1">
                        <a:solidFill>
                          <a:srgbClr val="005A76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 b="1" i="1">
                        <a:solidFill>
                          <a:srgbClr val="005A76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 b="1" i="1">
                        <a:solidFill>
                          <a:srgbClr val="005A76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 b="1" i="1">
                        <a:solidFill>
                          <a:srgbClr val="005A76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 b="1" i="1">
                        <a:solidFill>
                          <a:srgbClr val="005A76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800" b="1" i="1" dirty="0">
                        <a:solidFill>
                          <a:srgbClr val="005A76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889" y="2201813"/>
            <a:ext cx="2584450" cy="435546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341591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Must Do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Finish lesson 10 </a:t>
            </a:r>
            <a:r>
              <a:rPr lang="en-US" dirty="0" err="1"/>
              <a:t>cw</a:t>
            </a:r>
            <a:r>
              <a:rPr lang="en-US" dirty="0"/>
              <a:t> #1-3</a:t>
            </a:r>
          </a:p>
          <a:p>
            <a:r>
              <a:rPr lang="en-US" dirty="0"/>
              <a:t>Lesson 11 </a:t>
            </a:r>
            <a:r>
              <a:rPr lang="en-US" dirty="0" err="1"/>
              <a:t>cw</a:t>
            </a:r>
            <a:r>
              <a:rPr lang="en-US" dirty="0"/>
              <a:t> #1-3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May Do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Khan academy</a:t>
            </a:r>
          </a:p>
          <a:p>
            <a:r>
              <a:rPr lang="en-US" dirty="0"/>
              <a:t>Exponents review</a:t>
            </a:r>
          </a:p>
          <a:p>
            <a:r>
              <a:rPr lang="en-US" dirty="0"/>
              <a:t>Topic A assessment corrections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tested out of exponents:</a:t>
            </a:r>
          </a:p>
          <a:p>
            <a:r>
              <a:rPr lang="en-US" sz="2000" dirty="0"/>
              <a:t>Crossing River/Carnival Bears</a:t>
            </a:r>
          </a:p>
          <a:p>
            <a:r>
              <a:rPr lang="en-US" sz="2000" dirty="0"/>
              <a:t>Inky puzzles</a:t>
            </a:r>
          </a:p>
          <a:p>
            <a:r>
              <a:rPr lang="en-US" sz="2000" dirty="0"/>
              <a:t>Integer games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7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838406" cy="1752600"/>
          </a:xfrm>
        </p:spPr>
        <p:txBody>
          <a:bodyPr/>
          <a:lstStyle/>
          <a:p>
            <a:r>
              <a:rPr lang="en-US" dirty="0"/>
              <a:t>Warm up, example, notes, workshop</a:t>
            </a:r>
          </a:p>
        </p:txBody>
      </p:sp>
    </p:spTree>
    <p:extLst>
      <p:ext uri="{BB962C8B-B14F-4D97-AF65-F5344CB8AC3E}">
        <p14:creationId xmlns:p14="http://schemas.microsoft.com/office/powerpoint/2010/main" val="503413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829"/>
            <a:ext cx="8229600" cy="990600"/>
          </a:xfrm>
        </p:spPr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577" y="988421"/>
            <a:ext cx="79814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Emily tells you that she scored 32 points in a basketball game. Write down all the possible ways she could have scores 32 with only two- and three-point baskets. Use the table to organize your work.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7" y="2551548"/>
            <a:ext cx="5068247" cy="377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73783" y="2427451"/>
            <a:ext cx="2886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If x is the number of two-pointers and y is the number of three-pointers, what equation can we write for the total?</a:t>
            </a:r>
          </a:p>
        </p:txBody>
      </p:sp>
    </p:spTree>
    <p:extLst>
      <p:ext uri="{BB962C8B-B14F-4D97-AF65-F5344CB8AC3E}">
        <p14:creationId xmlns:p14="http://schemas.microsoft.com/office/powerpoint/2010/main" val="10571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298269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Standard Form of Linear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182190"/>
            <a:ext cx="8229600" cy="39907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linear equation in the form: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/>
              <a:t>C</a:t>
            </a:r>
            <a:r>
              <a:rPr lang="en-US" dirty="0"/>
              <a:t> represent set numbers, and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</a:t>
            </a:r>
            <a:r>
              <a:rPr lang="en-US" dirty="0"/>
              <a:t> represent variables or unknowns.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u="sng" dirty="0"/>
              <a:t>solution</a:t>
            </a:r>
            <a:r>
              <a:rPr lang="en-US" dirty="0"/>
              <a:t> to this equation is an </a:t>
            </a:r>
            <a:r>
              <a:rPr lang="en-US" u="sng" dirty="0"/>
              <a:t>ordered pair</a:t>
            </a:r>
            <a:r>
              <a:rPr lang="en-US" dirty="0"/>
              <a:t> (</a:t>
            </a:r>
            <a:r>
              <a:rPr lang="en-US" i="1" dirty="0"/>
              <a:t>x, y</a:t>
            </a:r>
            <a:r>
              <a:rPr lang="en-US" dirty="0"/>
              <a:t>), that makes the equation true.</a:t>
            </a:r>
          </a:p>
          <a:p>
            <a:r>
              <a:rPr lang="en-US" dirty="0"/>
              <a:t>To find solutions, you pick a set number for x or y, substitute, and then solve for the other value.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738069"/>
              </p:ext>
            </p:extLst>
          </p:nvPr>
        </p:nvGraphicFramePr>
        <p:xfrm>
          <a:off x="4417476" y="1182190"/>
          <a:ext cx="2061708" cy="53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3" imgW="787320" imgH="203040" progId="Equation.3">
                  <p:embed/>
                </p:oleObj>
              </mc:Choice>
              <mc:Fallback>
                <p:oleObj name="Equation" r:id="rId3" imgW="7873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7476" y="1182190"/>
                        <a:ext cx="2061708" cy="532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6864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298269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Slope-Intercept Form of Linear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103812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linear equation in the form: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i="1" dirty="0"/>
              <a:t>m </a:t>
            </a:r>
            <a:r>
              <a:rPr lang="en-US" dirty="0"/>
              <a:t>and </a:t>
            </a:r>
            <a:r>
              <a:rPr lang="en-US" i="1" dirty="0"/>
              <a:t>b</a:t>
            </a:r>
            <a:r>
              <a:rPr lang="en-US" dirty="0"/>
              <a:t> represent set numbers, and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</a:t>
            </a:r>
            <a:r>
              <a:rPr lang="en-US" dirty="0"/>
              <a:t> represent variables or unknowns.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m </a:t>
            </a:r>
            <a:r>
              <a:rPr lang="en-US" dirty="0"/>
              <a:t>is the constant rate of change (slope)</a:t>
            </a:r>
          </a:p>
          <a:p>
            <a:r>
              <a:rPr lang="en-US" i="1" dirty="0"/>
              <a:t>b</a:t>
            </a:r>
            <a:r>
              <a:rPr lang="en-US" dirty="0"/>
              <a:t> is the y-intercept (crosses y-axis)</a:t>
            </a:r>
          </a:p>
          <a:p>
            <a:r>
              <a:rPr lang="en-US" dirty="0"/>
              <a:t>(</a:t>
            </a:r>
            <a:r>
              <a:rPr lang="en-US" i="1" dirty="0"/>
              <a:t>x, y</a:t>
            </a:r>
            <a:r>
              <a:rPr lang="en-US" dirty="0"/>
              <a:t>) are </a:t>
            </a:r>
            <a:r>
              <a:rPr lang="en-US" u="sng" dirty="0"/>
              <a:t>solutions</a:t>
            </a:r>
            <a:r>
              <a:rPr lang="en-US" dirty="0"/>
              <a:t> that make the equation true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883659"/>
              </p:ext>
            </p:extLst>
          </p:nvPr>
        </p:nvGraphicFramePr>
        <p:xfrm>
          <a:off x="4410080" y="1039087"/>
          <a:ext cx="17637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3" imgW="672840" imgH="203040" progId="Equation.3">
                  <p:embed/>
                </p:oleObj>
              </mc:Choice>
              <mc:Fallback>
                <p:oleObj name="Equation" r:id="rId3" imgW="6728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0080" y="1039087"/>
                        <a:ext cx="1763713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447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161097"/>
              </p:ext>
            </p:extLst>
          </p:nvPr>
        </p:nvGraphicFramePr>
        <p:xfrm>
          <a:off x="2940096" y="1005835"/>
          <a:ext cx="2624096" cy="679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3" imgW="787320" imgH="203040" progId="Equation.3">
                  <p:embed/>
                </p:oleObj>
              </mc:Choice>
              <mc:Fallback>
                <p:oleObj name="Equation" r:id="rId3" imgW="78732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96" y="1005835"/>
                        <a:ext cx="2624096" cy="679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956" y="180699"/>
            <a:ext cx="8229600" cy="825137"/>
          </a:xfrm>
        </p:spPr>
        <p:txBody>
          <a:bodyPr>
            <a:normAutofit fontScale="90000"/>
          </a:bodyPr>
          <a:lstStyle/>
          <a:p>
            <a:r>
              <a:rPr lang="en-US" dirty="0"/>
              <a:t>Converting Standard to Slope-Intercept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74780" y="1528354"/>
            <a:ext cx="2951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</a:t>
            </a:r>
            <a:r>
              <a:rPr lang="en-US" sz="2800" i="1" dirty="0"/>
              <a:t>Ax		   </a:t>
            </a:r>
            <a:r>
              <a:rPr lang="en-US" sz="2800" dirty="0"/>
              <a:t>-</a:t>
            </a:r>
            <a:r>
              <a:rPr lang="en-US" sz="2800" i="1" dirty="0"/>
              <a:t>Ax</a:t>
            </a:r>
            <a:endParaRPr lang="en-US" i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830783"/>
              </p:ext>
            </p:extLst>
          </p:nvPr>
        </p:nvGraphicFramePr>
        <p:xfrm>
          <a:off x="3038337" y="2195267"/>
          <a:ext cx="262413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5" imgW="787320" imgH="203040" progId="Equation.3">
                  <p:embed/>
                </p:oleObj>
              </mc:Choice>
              <mc:Fallback>
                <p:oleObj name="Equation" r:id="rId5" imgW="78732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337" y="2195267"/>
                        <a:ext cx="2624138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09914" y="2738556"/>
            <a:ext cx="3369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B</a:t>
            </a:r>
            <a:r>
              <a:rPr lang="en-US" sz="2800" dirty="0"/>
              <a:t>    	      </a:t>
            </a:r>
            <a:r>
              <a:rPr lang="en-US" sz="2800" i="1" dirty="0"/>
              <a:t>B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38337" y="2769326"/>
            <a:ext cx="60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18674" y="2751909"/>
            <a:ext cx="14455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959200"/>
              </p:ext>
            </p:extLst>
          </p:nvPr>
        </p:nvGraphicFramePr>
        <p:xfrm>
          <a:off x="1958975" y="3441115"/>
          <a:ext cx="4783138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7" imgW="1434960" imgH="393480" progId="Equation.3">
                  <p:embed/>
                </p:oleObj>
              </mc:Choice>
              <mc:Fallback>
                <p:oleObj name="Equation" r:id="rId7" imgW="14349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3441115"/>
                        <a:ext cx="4783138" cy="131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854461"/>
              </p:ext>
            </p:extLst>
          </p:nvPr>
        </p:nvGraphicFramePr>
        <p:xfrm>
          <a:off x="2855913" y="4762229"/>
          <a:ext cx="2963862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9" imgW="888840" imgH="393480" progId="Equation.3">
                  <p:embed/>
                </p:oleObj>
              </mc:Choice>
              <mc:Fallback>
                <p:oleObj name="Equation" r:id="rId9" imgW="88884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4762229"/>
                        <a:ext cx="2963862" cy="13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8236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3284"/>
            <a:ext cx="8229600" cy="990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idx="1"/>
          </p:nvPr>
        </p:nvSpPr>
        <p:spPr>
          <a:xfrm>
            <a:off x="352696" y="1127754"/>
            <a:ext cx="3931920" cy="639762"/>
          </a:xfrm>
        </p:spPr>
        <p:txBody>
          <a:bodyPr>
            <a:normAutofit/>
          </a:bodyPr>
          <a:lstStyle/>
          <a:p>
            <a:r>
              <a:rPr lang="en-US" sz="2400" dirty="0"/>
              <a:t>Choose x-values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8194" y="1654822"/>
            <a:ext cx="3931920" cy="3951288"/>
          </a:xfrm>
        </p:spPr>
        <p:txBody>
          <a:bodyPr/>
          <a:lstStyle/>
          <a:p>
            <a:r>
              <a:rPr lang="en-US" dirty="0"/>
              <a:t>Let  x = 5</a:t>
            </a:r>
          </a:p>
          <a:p>
            <a:r>
              <a:rPr lang="en-US" dirty="0"/>
              <a:t>Substitute:</a:t>
            </a:r>
          </a:p>
          <a:p>
            <a:r>
              <a:rPr lang="en-US" dirty="0"/>
              <a:t>Solve for y: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(5, 265) is a solution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"/>
          </p:nvPr>
        </p:nvSpPr>
        <p:spPr>
          <a:xfrm>
            <a:off x="4650376" y="1127754"/>
            <a:ext cx="3931920" cy="639762"/>
          </a:xfrm>
        </p:spPr>
        <p:txBody>
          <a:bodyPr>
            <a:normAutofit/>
          </a:bodyPr>
          <a:lstStyle/>
          <a:p>
            <a:r>
              <a:rPr lang="en-US" sz="2400" dirty="0"/>
              <a:t>Choose y-values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911636" y="1759124"/>
                <a:ext cx="3931920" cy="4302042"/>
              </a:xfrm>
            </p:spPr>
            <p:txBody>
              <a:bodyPr/>
              <a:lstStyle/>
              <a:p>
                <a:r>
                  <a:rPr lang="en-US" dirty="0"/>
                  <a:t>Let   y = 10</a:t>
                </a:r>
              </a:p>
              <a:p>
                <a:r>
                  <a:rPr lang="en-US" dirty="0"/>
                  <a:t>Substitute:</a:t>
                </a:r>
              </a:p>
              <a:p>
                <a:r>
                  <a:rPr lang="en-US" dirty="0"/>
                  <a:t>Solve for x: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, 10) is a solution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911636" y="1759124"/>
                <a:ext cx="3931920" cy="4302042"/>
              </a:xfrm>
              <a:blipFill rotWithShape="1">
                <a:blip r:embed="rId3"/>
                <a:stretch>
                  <a:fillRect l="-2481" t="-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106644"/>
              </p:ext>
            </p:extLst>
          </p:nvPr>
        </p:nvGraphicFramePr>
        <p:xfrm>
          <a:off x="2260511" y="368526"/>
          <a:ext cx="3570208" cy="81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6" name="Equation" r:id="rId4" imgW="888840" imgH="203040" progId="Equation.3">
                  <p:embed/>
                </p:oleObj>
              </mc:Choice>
              <mc:Fallback>
                <p:oleObj name="Equation" r:id="rId4" imgW="8888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511" y="368526"/>
                        <a:ext cx="3570208" cy="81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968412"/>
              </p:ext>
            </p:extLst>
          </p:nvPr>
        </p:nvGraphicFramePr>
        <p:xfrm>
          <a:off x="2162085" y="2149475"/>
          <a:ext cx="1835150" cy="37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7" name="Equation" r:id="rId6" imgW="990360" imgH="203040" progId="Equation.3">
                  <p:embed/>
                </p:oleObj>
              </mc:Choice>
              <mc:Fallback>
                <p:oleObj name="Equation" r:id="rId6" imgW="9903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085" y="2149475"/>
                        <a:ext cx="1835150" cy="376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989377"/>
              </p:ext>
            </p:extLst>
          </p:nvPr>
        </p:nvGraphicFramePr>
        <p:xfrm>
          <a:off x="1606550" y="3150598"/>
          <a:ext cx="18351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8" name="Equation" r:id="rId8" imgW="990360" imgH="203040" progId="Equation.3">
                  <p:embed/>
                </p:oleObj>
              </mc:Choice>
              <mc:Fallback>
                <p:oleObj name="Equation" r:id="rId8" imgW="9903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3150598"/>
                        <a:ext cx="18351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649740"/>
              </p:ext>
            </p:extLst>
          </p:nvPr>
        </p:nvGraphicFramePr>
        <p:xfrm>
          <a:off x="1700213" y="3529013"/>
          <a:ext cx="16462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Equation" r:id="rId10" imgW="888840" imgH="203040" progId="Equation.3">
                  <p:embed/>
                </p:oleObj>
              </mc:Choice>
              <mc:Fallback>
                <p:oleObj name="Equation" r:id="rId10" imgW="88884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3529013"/>
                        <a:ext cx="164623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225315"/>
              </p:ext>
            </p:extLst>
          </p:nvPr>
        </p:nvGraphicFramePr>
        <p:xfrm>
          <a:off x="2453690" y="4269286"/>
          <a:ext cx="9413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0" name="Equation" r:id="rId12" imgW="507960" imgH="203040" progId="Equation.3">
                  <p:embed/>
                </p:oleObj>
              </mc:Choice>
              <mc:Fallback>
                <p:oleObj name="Equation" r:id="rId12" imgW="50796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3690" y="4269286"/>
                        <a:ext cx="94138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20033" y="3801291"/>
            <a:ext cx="1615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11325" y="3840480"/>
            <a:ext cx="199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+250          +250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965048"/>
              </p:ext>
            </p:extLst>
          </p:nvPr>
        </p:nvGraphicFramePr>
        <p:xfrm>
          <a:off x="6720046" y="2195780"/>
          <a:ext cx="17414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1" name="Equation" r:id="rId14" imgW="939600" imgH="177480" progId="Equation.3">
                  <p:embed/>
                </p:oleObj>
              </mc:Choice>
              <mc:Fallback>
                <p:oleObj name="Equation" r:id="rId14" imgW="93960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0046" y="2195780"/>
                        <a:ext cx="17414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683204"/>
              </p:ext>
            </p:extLst>
          </p:nvPr>
        </p:nvGraphicFramePr>
        <p:xfrm>
          <a:off x="6183630" y="2985498"/>
          <a:ext cx="17414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" name="Equation" r:id="rId16" imgW="939600" imgH="177480" progId="Equation.3">
                  <p:embed/>
                </p:oleObj>
              </mc:Choice>
              <mc:Fallback>
                <p:oleObj name="Equation" r:id="rId16" imgW="93960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630" y="2985498"/>
                        <a:ext cx="17414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873603" y="3313386"/>
            <a:ext cx="143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-10      -10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540736"/>
              </p:ext>
            </p:extLst>
          </p:nvPr>
        </p:nvGraphicFramePr>
        <p:xfrm>
          <a:off x="6670995" y="3741467"/>
          <a:ext cx="1130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3" name="Equation" r:id="rId18" imgW="609480" imgH="177480" progId="Equation.3">
                  <p:embed/>
                </p:oleObj>
              </mc:Choice>
              <mc:Fallback>
                <p:oleObj name="Equation" r:id="rId18" imgW="609480" imgH="177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995" y="3741467"/>
                        <a:ext cx="11303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557555" y="4071667"/>
            <a:ext cx="194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÷(-50)     ÷(-50)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350212"/>
              </p:ext>
            </p:extLst>
          </p:nvPr>
        </p:nvGraphicFramePr>
        <p:xfrm>
          <a:off x="6329363" y="4438244"/>
          <a:ext cx="18129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4" name="Equation" r:id="rId20" imgW="977760" imgH="393480" progId="Equation.3">
                  <p:embed/>
                </p:oleObj>
              </mc:Choice>
              <mc:Fallback>
                <p:oleObj name="Equation" r:id="rId20" imgW="97776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4438244"/>
                        <a:ext cx="181292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8787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Must Do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Finish lesson 10&amp;11 </a:t>
            </a:r>
            <a:r>
              <a:rPr lang="en-US" dirty="0" err="1"/>
              <a:t>cw</a:t>
            </a:r>
            <a:endParaRPr lang="en-US" dirty="0"/>
          </a:p>
          <a:p>
            <a:r>
              <a:rPr lang="en-US" dirty="0"/>
              <a:t>Exit ticket 10 &amp; 11</a:t>
            </a:r>
          </a:p>
          <a:p>
            <a:r>
              <a:rPr lang="en-US" dirty="0"/>
              <a:t>Lesson 12 </a:t>
            </a:r>
            <a:r>
              <a:rPr lang="en-US" dirty="0" err="1"/>
              <a:t>cw</a:t>
            </a:r>
            <a:r>
              <a:rPr lang="en-US" dirty="0"/>
              <a:t> #1-5</a:t>
            </a:r>
          </a:p>
          <a:p>
            <a:pPr marL="274320" lvl="1" indent="0">
              <a:buNone/>
            </a:pPr>
            <a:r>
              <a:rPr lang="en-US" dirty="0"/>
              <a:t>HINTS: </a:t>
            </a:r>
            <a:r>
              <a:rPr lang="en-US" i="1" dirty="0"/>
              <a:t>think about why</a:t>
            </a:r>
          </a:p>
          <a:p>
            <a:pPr lvl="1"/>
            <a:r>
              <a:rPr lang="en-US" dirty="0"/>
              <a:t>#1-2 small numbers easier!</a:t>
            </a:r>
          </a:p>
          <a:p>
            <a:pPr lvl="1"/>
            <a:r>
              <a:rPr lang="en-US" dirty="0"/>
              <a:t>#3 choose y, solve for x</a:t>
            </a:r>
          </a:p>
          <a:p>
            <a:pPr lvl="1"/>
            <a:r>
              <a:rPr lang="en-US" dirty="0"/>
              <a:t>#4 choose x that are multiples of 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May Do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Khan academy</a:t>
            </a:r>
          </a:p>
          <a:p>
            <a:r>
              <a:rPr lang="en-US" dirty="0"/>
              <a:t>Inky puzzles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94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Discussion/example, workshop</a:t>
            </a:r>
          </a:p>
        </p:txBody>
      </p:sp>
    </p:spTree>
    <p:extLst>
      <p:ext uri="{BB962C8B-B14F-4D97-AF65-F5344CB8AC3E}">
        <p14:creationId xmlns:p14="http://schemas.microsoft.com/office/powerpoint/2010/main" val="396268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Notes, examples(2), workshop</a:t>
            </a:r>
          </a:p>
        </p:txBody>
      </p:sp>
    </p:spTree>
    <p:extLst>
      <p:ext uri="{BB962C8B-B14F-4D97-AF65-F5344CB8AC3E}">
        <p14:creationId xmlns:p14="http://schemas.microsoft.com/office/powerpoint/2010/main" val="119519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6" y="180703"/>
            <a:ext cx="8229600" cy="990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637166"/>
              </p:ext>
            </p:extLst>
          </p:nvPr>
        </p:nvGraphicFramePr>
        <p:xfrm>
          <a:off x="966091" y="999995"/>
          <a:ext cx="1698536" cy="563263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849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32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32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32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Picture 3" descr="Macintosh HD:Users:shassan:Desktop:socratic1.pdf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1" t="3057" r="3867" b="3976"/>
          <a:stretch/>
        </p:blipFill>
        <p:spPr bwMode="auto">
          <a:xfrm>
            <a:off x="2913019" y="1171303"/>
            <a:ext cx="5904410" cy="48332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84382"/>
              </p:ext>
            </p:extLst>
          </p:nvPr>
        </p:nvGraphicFramePr>
        <p:xfrm>
          <a:off x="966091" y="1015915"/>
          <a:ext cx="1698536" cy="563263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849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32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32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32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½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1 ½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2 ½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332234"/>
              </p:ext>
            </p:extLst>
          </p:nvPr>
        </p:nvGraphicFramePr>
        <p:xfrm>
          <a:off x="966091" y="1021629"/>
          <a:ext cx="1698536" cy="563263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849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32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32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32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½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5 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1 ½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4 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2 ½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3 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-1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-2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7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Myriad Pro"/>
                          <a:cs typeface="Myriad Pro"/>
                        </a:rPr>
                        <a:t>8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53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Must Do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Finish lesson 12 </a:t>
            </a:r>
            <a:r>
              <a:rPr lang="en-US" dirty="0" err="1"/>
              <a:t>cw</a:t>
            </a:r>
            <a:endParaRPr lang="en-US" dirty="0"/>
          </a:p>
          <a:p>
            <a:pPr marL="274320" lvl="1" indent="0">
              <a:buNone/>
            </a:pPr>
            <a:r>
              <a:rPr lang="en-US" dirty="0"/>
              <a:t>HINTS: </a:t>
            </a:r>
            <a:r>
              <a:rPr lang="en-US" i="1" dirty="0"/>
              <a:t>think about why</a:t>
            </a:r>
          </a:p>
          <a:p>
            <a:pPr lvl="1"/>
            <a:r>
              <a:rPr lang="en-US" dirty="0"/>
              <a:t>#1-2 small numbers easier!</a:t>
            </a:r>
          </a:p>
          <a:p>
            <a:pPr lvl="1"/>
            <a:r>
              <a:rPr lang="en-US" dirty="0"/>
              <a:t>#3 choose y, solve for x</a:t>
            </a:r>
          </a:p>
          <a:p>
            <a:pPr lvl="1"/>
            <a:r>
              <a:rPr lang="en-US" dirty="0"/>
              <a:t>#4 choose x that are multiples of 5</a:t>
            </a:r>
          </a:p>
          <a:p>
            <a:r>
              <a:rPr lang="en-US" dirty="0"/>
              <a:t>Lesson 13 </a:t>
            </a:r>
            <a:r>
              <a:rPr lang="en-US" dirty="0" err="1"/>
              <a:t>cw</a:t>
            </a:r>
            <a:r>
              <a:rPr lang="en-US" dirty="0"/>
              <a:t> #1-3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May Do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Khan academy</a:t>
            </a:r>
          </a:p>
          <a:p>
            <a:r>
              <a:rPr lang="en-US" dirty="0"/>
              <a:t>Folder organize</a:t>
            </a:r>
          </a:p>
          <a:p>
            <a:r>
              <a:rPr lang="en-US" dirty="0"/>
              <a:t>Notes sheet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98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Explore, discussion/notes, workshop (part2)</a:t>
            </a:r>
          </a:p>
        </p:txBody>
      </p:sp>
    </p:spTree>
    <p:extLst>
      <p:ext uri="{BB962C8B-B14F-4D97-AF65-F5344CB8AC3E}">
        <p14:creationId xmlns:p14="http://schemas.microsoft.com/office/powerpoint/2010/main" val="3772671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Lesson 14 classwork #1-3 and #7-9</a:t>
            </a:r>
          </a:p>
          <a:p>
            <a:r>
              <a:rPr lang="en-US" dirty="0"/>
              <a:t>SKIP #4-6 and #10-12 FOR NOW</a:t>
            </a:r>
          </a:p>
          <a:p>
            <a:r>
              <a:rPr lang="en-US" dirty="0"/>
              <a:t>Prepare to discuss #3 and #9</a:t>
            </a:r>
          </a:p>
        </p:txBody>
      </p:sp>
    </p:spTree>
    <p:extLst>
      <p:ext uri="{BB962C8B-B14F-4D97-AF65-F5344CB8AC3E}">
        <p14:creationId xmlns:p14="http://schemas.microsoft.com/office/powerpoint/2010/main" val="1385684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Discuss: 1x + 0y = 5</a:t>
            </a:r>
          </a:p>
        </p:txBody>
      </p:sp>
    </p:spTree>
    <p:extLst>
      <p:ext uri="{BB962C8B-B14F-4D97-AF65-F5344CB8AC3E}">
        <p14:creationId xmlns:p14="http://schemas.microsoft.com/office/powerpoint/2010/main" val="3297712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Discuss: 0x + 1y = 2</a:t>
            </a:r>
          </a:p>
        </p:txBody>
      </p:sp>
    </p:spTree>
    <p:extLst>
      <p:ext uri="{BB962C8B-B14F-4D97-AF65-F5344CB8AC3E}">
        <p14:creationId xmlns:p14="http://schemas.microsoft.com/office/powerpoint/2010/main" val="3199775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3" y="167636"/>
            <a:ext cx="8229600" cy="990600"/>
          </a:xfrm>
        </p:spPr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79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in standard form Ax + By = C:</a:t>
            </a:r>
          </a:p>
          <a:p>
            <a:r>
              <a:rPr lang="en-US" dirty="0"/>
              <a:t>An equation with A=1 and B=0 </a:t>
            </a:r>
          </a:p>
          <a:p>
            <a:pPr marL="0" indent="0">
              <a:buNone/>
            </a:pPr>
            <a:r>
              <a:rPr lang="en-US" dirty="0"/>
              <a:t>(in other words: 1x + 0y = C or x = C) will be a </a:t>
            </a:r>
            <a:r>
              <a:rPr lang="en-US" u="sng" dirty="0"/>
              <a:t>vertical</a:t>
            </a:r>
            <a:r>
              <a:rPr lang="en-US" dirty="0"/>
              <a:t> line through (C, 0)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 equation with A=0 and B=1</a:t>
            </a:r>
          </a:p>
          <a:p>
            <a:pPr marL="0" indent="0">
              <a:buNone/>
            </a:pPr>
            <a:r>
              <a:rPr lang="en-US" dirty="0"/>
              <a:t>(in other words 0x + 1y = C or y = C) will be a </a:t>
            </a:r>
            <a:r>
              <a:rPr lang="en-US" u="sng" dirty="0"/>
              <a:t>horizontal</a:t>
            </a:r>
            <a:r>
              <a:rPr lang="en-US" dirty="0"/>
              <a:t> line through (0, C)</a:t>
            </a:r>
          </a:p>
        </p:txBody>
      </p:sp>
    </p:spTree>
    <p:extLst>
      <p:ext uri="{BB962C8B-B14F-4D97-AF65-F5344CB8AC3E}">
        <p14:creationId xmlns:p14="http://schemas.microsoft.com/office/powerpoint/2010/main" val="3443714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Must Do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Finish lesson 12&amp;13 </a:t>
            </a:r>
            <a:r>
              <a:rPr lang="en-US" dirty="0" err="1"/>
              <a:t>cw</a:t>
            </a:r>
            <a:endParaRPr lang="en-US" dirty="0"/>
          </a:p>
          <a:p>
            <a:r>
              <a:rPr lang="en-US" dirty="0"/>
              <a:t>Exit ticket 12 &amp; 13</a:t>
            </a:r>
          </a:p>
          <a:p>
            <a:r>
              <a:rPr lang="en-US" dirty="0"/>
              <a:t>Lesson 14 </a:t>
            </a:r>
            <a:r>
              <a:rPr lang="en-US" dirty="0" err="1"/>
              <a:t>cw</a:t>
            </a:r>
            <a:r>
              <a:rPr lang="en-US" dirty="0"/>
              <a:t> #1-12</a:t>
            </a:r>
          </a:p>
          <a:p>
            <a:pPr lvl="1"/>
            <a:r>
              <a:rPr lang="en-US" dirty="0"/>
              <a:t>#4-6</a:t>
            </a:r>
          </a:p>
          <a:p>
            <a:pPr lvl="1"/>
            <a:r>
              <a:rPr lang="en-US" dirty="0"/>
              <a:t>#10-12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May Do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Khan academy</a:t>
            </a:r>
          </a:p>
          <a:p>
            <a:r>
              <a:rPr lang="en-US" dirty="0"/>
              <a:t>Complete all </a:t>
            </a:r>
            <a:r>
              <a:rPr lang="en-US" dirty="0" err="1"/>
              <a:t>cw</a:t>
            </a:r>
            <a:r>
              <a:rPr lang="en-US" dirty="0"/>
              <a:t> &amp; </a:t>
            </a:r>
            <a:r>
              <a:rPr lang="en-US" dirty="0" err="1"/>
              <a:t>hw</a:t>
            </a:r>
            <a:endParaRPr lang="en-US" dirty="0"/>
          </a:p>
          <a:p>
            <a:r>
              <a:rPr lang="en-US" dirty="0"/>
              <a:t>Folder organize</a:t>
            </a:r>
          </a:p>
          <a:p>
            <a:r>
              <a:rPr lang="en-US" dirty="0"/>
              <a:t>Notes sheet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5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298269"/>
            <a:ext cx="8229600" cy="990600"/>
          </a:xfrm>
        </p:spPr>
        <p:txBody>
          <a:bodyPr/>
          <a:lstStyle/>
          <a:p>
            <a:r>
              <a:rPr lang="en-US" dirty="0"/>
              <a:t>Notes – Distance, speed,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103812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Average speed is found by dividing the total distance the total time.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</a:t>
            </a:r>
            <a:r>
              <a:rPr lang="en-US" i="1" dirty="0"/>
              <a:t> d = distance, t = time, and r = rate or speed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886789"/>
              </p:ext>
            </p:extLst>
          </p:nvPr>
        </p:nvGraphicFramePr>
        <p:xfrm>
          <a:off x="975650" y="2058495"/>
          <a:ext cx="1656945" cy="773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3" imgW="381000" imgH="177800" progId="Equation.3">
                  <p:embed/>
                </p:oleObj>
              </mc:Choice>
              <mc:Fallback>
                <p:oleObj name="Equation" r:id="rId3" imgW="3810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5650" y="2058495"/>
                        <a:ext cx="1656945" cy="773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467073"/>
              </p:ext>
            </p:extLst>
          </p:nvPr>
        </p:nvGraphicFramePr>
        <p:xfrm>
          <a:off x="3548827" y="1581966"/>
          <a:ext cx="1601788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5" imgW="368300" imgH="393700" progId="Equation.3">
                  <p:embed/>
                </p:oleObj>
              </mc:Choice>
              <mc:Fallback>
                <p:oleObj name="Equation" r:id="rId5" imgW="368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48827" y="1581966"/>
                        <a:ext cx="1601788" cy="171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72029"/>
              </p:ext>
            </p:extLst>
          </p:nvPr>
        </p:nvGraphicFramePr>
        <p:xfrm>
          <a:off x="6125890" y="1617574"/>
          <a:ext cx="1546225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7" imgW="355600" imgH="393700" progId="Equation.3">
                  <p:embed/>
                </p:oleObj>
              </mc:Choice>
              <mc:Fallback>
                <p:oleObj name="Equation" r:id="rId7" imgW="3556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25890" y="1617574"/>
                        <a:ext cx="1546225" cy="171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18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829"/>
            <a:ext cx="8229600" cy="990600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577" y="1197429"/>
            <a:ext cx="7981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Paul walks 2 miles in 25 minutes. How far can he walk in 137.5 minutes?</a:t>
            </a:r>
          </a:p>
        </p:txBody>
      </p:sp>
      <p:pic>
        <p:nvPicPr>
          <p:cNvPr id="5" name="Picture 4" descr="Screen Shot 2017-12-17 at 12.41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119" y="2150676"/>
            <a:ext cx="41275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3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2-17 at 12.46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56" y="992749"/>
            <a:ext cx="6383487" cy="269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4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829"/>
            <a:ext cx="8229600" cy="990600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577" y="963841"/>
            <a:ext cx="81941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Dave lives 15 miles from town A. He is driving at a constant speed of 50 miles per hour from his home away from (in the opposite direction of) the city. How far away is Dave from the town after 𝑥 hours of driving? </a:t>
            </a:r>
          </a:p>
          <a:p>
            <a:r>
              <a:rPr lang="en-US" sz="2400" dirty="0">
                <a:effectLst/>
              </a:rPr>
              <a:t>Using your equation, how far from town is he after 1 hour?</a:t>
            </a:r>
          </a:p>
        </p:txBody>
      </p:sp>
    </p:spTree>
    <p:extLst>
      <p:ext uri="{BB962C8B-B14F-4D97-AF65-F5344CB8AC3E}">
        <p14:creationId xmlns:p14="http://schemas.microsoft.com/office/powerpoint/2010/main" val="140998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Must Do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Exponents retest</a:t>
            </a:r>
          </a:p>
          <a:p>
            <a:r>
              <a:rPr lang="en-US" dirty="0"/>
              <a:t>Complete Topic A assessment</a:t>
            </a:r>
          </a:p>
          <a:p>
            <a:r>
              <a:rPr lang="en-US" dirty="0"/>
              <a:t>Lesson 10 </a:t>
            </a:r>
            <a:r>
              <a:rPr lang="en-US" dirty="0" err="1"/>
              <a:t>cw</a:t>
            </a:r>
            <a:r>
              <a:rPr lang="en-US" dirty="0"/>
              <a:t> #1-3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May Do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Khan academy</a:t>
            </a:r>
          </a:p>
          <a:p>
            <a:r>
              <a:rPr lang="en-US" dirty="0"/>
              <a:t>Exponents review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tested out of exponents:</a:t>
            </a:r>
          </a:p>
          <a:p>
            <a:r>
              <a:rPr lang="en-US" dirty="0"/>
              <a:t>Crossing the River/Carnival Bears</a:t>
            </a:r>
          </a:p>
          <a:p>
            <a:r>
              <a:rPr lang="en-US" dirty="0"/>
              <a:t>Start Homework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0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Examples(2), workshop</a:t>
            </a:r>
          </a:p>
        </p:txBody>
      </p:sp>
    </p:spTree>
    <p:extLst>
      <p:ext uri="{BB962C8B-B14F-4D97-AF65-F5344CB8AC3E}">
        <p14:creationId xmlns:p14="http://schemas.microsoft.com/office/powerpoint/2010/main" val="376257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829"/>
            <a:ext cx="8229600" cy="990600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577" y="988421"/>
            <a:ext cx="7981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Pauline mows a lawn at a constant rate. Suppose she mows a 35 sq. ft. lawn in 2.5 minutes. What area can she mow in 10 minutes? </a:t>
            </a:r>
            <a:r>
              <a:rPr lang="en-US" sz="2400" i="1" dirty="0"/>
              <a:t>t</a:t>
            </a:r>
            <a:r>
              <a:rPr lang="en-US" sz="2400" dirty="0"/>
              <a:t> minutes?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28920"/>
              </p:ext>
            </p:extLst>
          </p:nvPr>
        </p:nvGraphicFramePr>
        <p:xfrm>
          <a:off x="489675" y="2594699"/>
          <a:ext cx="4330520" cy="3218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(time in minutes)</a:t>
                      </a:r>
                      <a:endParaRPr lang="en-US" sz="1000" dirty="0">
                        <a:solidFill>
                          <a:srgbClr val="231F2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Linear Equation: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(area in square feet)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44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44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231F20"/>
                        </a:solidFill>
                        <a:effectLst/>
                        <a:latin typeface="Calibri"/>
                        <a:ea typeface="Myriad Pro"/>
                        <a:cs typeface="Myriad Pr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030" y="2031683"/>
            <a:ext cx="3290570" cy="443443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198348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3037</TotalTime>
  <Words>877</Words>
  <Application>Microsoft Macintosh PowerPoint</Application>
  <PresentationFormat>On-screen Show (4:3)</PresentationFormat>
  <Paragraphs>196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Clarity</vt:lpstr>
      <vt:lpstr>Equation</vt:lpstr>
      <vt:lpstr>Linear Equations</vt:lpstr>
      <vt:lpstr>Lesson 10</vt:lpstr>
      <vt:lpstr>Notes – Distance, speed, time</vt:lpstr>
      <vt:lpstr>Example 1</vt:lpstr>
      <vt:lpstr>PowerPoint Presentation</vt:lpstr>
      <vt:lpstr>Example 2</vt:lpstr>
      <vt:lpstr>Workshop</vt:lpstr>
      <vt:lpstr>Lesson 11</vt:lpstr>
      <vt:lpstr>Example 1</vt:lpstr>
      <vt:lpstr>Example 2</vt:lpstr>
      <vt:lpstr>Workshop</vt:lpstr>
      <vt:lpstr>Lesson 12</vt:lpstr>
      <vt:lpstr>Warm Up</vt:lpstr>
      <vt:lpstr>Standard Form of Linear Equations</vt:lpstr>
      <vt:lpstr>Slope-Intercept Form of Linear Equations</vt:lpstr>
      <vt:lpstr>Converting Standard to Slope-Intercept</vt:lpstr>
      <vt:lpstr>Example</vt:lpstr>
      <vt:lpstr>Workshop</vt:lpstr>
      <vt:lpstr>Lesson 13</vt:lpstr>
      <vt:lpstr>Example</vt:lpstr>
      <vt:lpstr>Workshop</vt:lpstr>
      <vt:lpstr>Lesson 14</vt:lpstr>
      <vt:lpstr>Explore</vt:lpstr>
      <vt:lpstr>Discuss: 1x + 0y = 5</vt:lpstr>
      <vt:lpstr>Discuss: 0x + 1y = 2</vt:lpstr>
      <vt:lpstr>Notes</vt:lpstr>
      <vt:lpstr>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Plocher</dc:creator>
  <cp:lastModifiedBy>Bovill, Megan</cp:lastModifiedBy>
  <cp:revision>529</cp:revision>
  <dcterms:created xsi:type="dcterms:W3CDTF">2017-09-23T20:54:56Z</dcterms:created>
  <dcterms:modified xsi:type="dcterms:W3CDTF">2019-01-10T15:43:51Z</dcterms:modified>
</cp:coreProperties>
</file>