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3"/>
  </p:notesMasterIdLst>
  <p:sldIdLst>
    <p:sldId id="256" r:id="rId2"/>
    <p:sldId id="269" r:id="rId3"/>
    <p:sldId id="372" r:id="rId4"/>
    <p:sldId id="373" r:id="rId5"/>
    <p:sldId id="374" r:id="rId6"/>
    <p:sldId id="375" r:id="rId7"/>
    <p:sldId id="376" r:id="rId8"/>
    <p:sldId id="266" r:id="rId9"/>
    <p:sldId id="271" r:id="rId10"/>
    <p:sldId id="351" r:id="rId11"/>
    <p:sldId id="377" r:id="rId12"/>
    <p:sldId id="378" r:id="rId13"/>
    <p:sldId id="379" r:id="rId14"/>
    <p:sldId id="257" r:id="rId15"/>
    <p:sldId id="330" r:id="rId16"/>
    <p:sldId id="356" r:id="rId17"/>
    <p:sldId id="357" r:id="rId18"/>
    <p:sldId id="380" r:id="rId19"/>
    <p:sldId id="382" r:id="rId20"/>
    <p:sldId id="381" r:id="rId21"/>
    <p:sldId id="358" r:id="rId22"/>
    <p:sldId id="338" r:id="rId23"/>
    <p:sldId id="359" r:id="rId24"/>
    <p:sldId id="360" r:id="rId25"/>
    <p:sldId id="363" r:id="rId26"/>
    <p:sldId id="364" r:id="rId27"/>
    <p:sldId id="383" r:id="rId28"/>
    <p:sldId id="361" r:id="rId29"/>
    <p:sldId id="341" r:id="rId30"/>
    <p:sldId id="384" r:id="rId31"/>
    <p:sldId id="385" r:id="rId32"/>
    <p:sldId id="367" r:id="rId33"/>
    <p:sldId id="386" r:id="rId34"/>
    <p:sldId id="387" r:id="rId35"/>
    <p:sldId id="388" r:id="rId36"/>
    <p:sldId id="365" r:id="rId37"/>
    <p:sldId id="342" r:id="rId38"/>
    <p:sldId id="430" r:id="rId39"/>
    <p:sldId id="366" r:id="rId40"/>
    <p:sldId id="371" r:id="rId41"/>
    <p:sldId id="389" r:id="rId42"/>
    <p:sldId id="390" r:id="rId43"/>
    <p:sldId id="391" r:id="rId44"/>
    <p:sldId id="392" r:id="rId45"/>
    <p:sldId id="393" r:id="rId46"/>
    <p:sldId id="394" r:id="rId47"/>
    <p:sldId id="399" r:id="rId48"/>
    <p:sldId id="395" r:id="rId49"/>
    <p:sldId id="400" r:id="rId50"/>
    <p:sldId id="396" r:id="rId51"/>
    <p:sldId id="401" r:id="rId52"/>
    <p:sldId id="397" r:id="rId53"/>
    <p:sldId id="398" r:id="rId54"/>
    <p:sldId id="403" r:id="rId55"/>
    <p:sldId id="402" r:id="rId56"/>
    <p:sldId id="404" r:id="rId57"/>
    <p:sldId id="431" r:id="rId58"/>
    <p:sldId id="405" r:id="rId59"/>
    <p:sldId id="406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418" r:id="rId70"/>
    <p:sldId id="419" r:id="rId71"/>
    <p:sldId id="420" r:id="rId72"/>
    <p:sldId id="421" r:id="rId73"/>
    <p:sldId id="417" r:id="rId74"/>
    <p:sldId id="422" r:id="rId75"/>
    <p:sldId id="425" r:id="rId76"/>
    <p:sldId id="424" r:id="rId77"/>
    <p:sldId id="423" r:id="rId78"/>
    <p:sldId id="426" r:id="rId79"/>
    <p:sldId id="427" r:id="rId80"/>
    <p:sldId id="428" r:id="rId81"/>
    <p:sldId id="429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5" autoAdjust="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1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7D9A2-4276-4913-BD55-C616ADBF163F}" type="datetimeFigureOut">
              <a:rPr lang="en-US" smtClean="0"/>
              <a:pPr/>
              <a:t>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D5DC-82E1-41FB-B481-E45EAD246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Wednesday, January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Wednesday, January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4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Eureka Math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Module 4</a:t>
            </a:r>
          </a:p>
          <a:p>
            <a:r>
              <a:rPr lang="en-US" dirty="0"/>
              <a:t>Topic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4" y="1197428"/>
            <a:ext cx="4624796" cy="46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98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27" y="833250"/>
            <a:ext cx="5630092" cy="54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67605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Example 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4" y="999717"/>
            <a:ext cx="85285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4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9" y="398675"/>
            <a:ext cx="4489133" cy="622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3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15 </a:t>
            </a:r>
            <a:r>
              <a:rPr lang="en-US" dirty="0" err="1"/>
              <a:t>cw</a:t>
            </a:r>
            <a:r>
              <a:rPr lang="en-US" dirty="0"/>
              <a:t> #1-6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Slope extra practice</a:t>
            </a:r>
          </a:p>
          <a:p>
            <a:r>
              <a:rPr lang="en-US" dirty="0"/>
              <a:t>Linear equations</a:t>
            </a:r>
          </a:p>
          <a:p>
            <a:r>
              <a:rPr lang="en-US" dirty="0"/>
              <a:t>Exponents review</a:t>
            </a:r>
          </a:p>
          <a:p>
            <a:r>
              <a:rPr lang="en-US" dirty="0"/>
              <a:t>Make up 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0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Examples(4), notes, workshop</a:t>
            </a:r>
          </a:p>
        </p:txBody>
      </p:sp>
    </p:spTree>
    <p:extLst>
      <p:ext uri="{BB962C8B-B14F-4D97-AF65-F5344CB8AC3E}">
        <p14:creationId xmlns:p14="http://schemas.microsoft.com/office/powerpoint/2010/main" val="376257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7" y="988421"/>
            <a:ext cx="798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slope of this line</a:t>
            </a:r>
          </a:p>
        </p:txBody>
      </p:sp>
      <p:pic>
        <p:nvPicPr>
          <p:cNvPr id="3" name="Picture 2" descr="Screen Shot 2018-01-17 at 3.2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1414014"/>
            <a:ext cx="5160833" cy="51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7" y="1001484"/>
            <a:ext cx="798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slope of this line.</a:t>
            </a:r>
          </a:p>
        </p:txBody>
      </p:sp>
      <p:pic>
        <p:nvPicPr>
          <p:cNvPr id="3" name="Picture 2" descr="Screen Shot 2018-01-17 at 3.2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24" y="1463149"/>
            <a:ext cx="4633561" cy="53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7" y="1001484"/>
            <a:ext cx="798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slope of this line.</a:t>
            </a:r>
          </a:p>
        </p:txBody>
      </p:sp>
      <p:pic>
        <p:nvPicPr>
          <p:cNvPr id="3" name="Picture 2" descr="Screen Shot 2018-01-17 at 3.2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" y="1610952"/>
            <a:ext cx="7504108" cy="48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8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8" y="1510940"/>
            <a:ext cx="6743799" cy="219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76198"/>
            <a:ext cx="8229600" cy="990600"/>
          </a:xfrm>
        </p:spPr>
        <p:txBody>
          <a:bodyPr/>
          <a:lstStyle/>
          <a:p>
            <a:r>
              <a:rPr lang="en-US" dirty="0"/>
              <a:t>Notes – Slope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3762104"/>
            <a:ext cx="8046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Lines that go up to the right have a </a:t>
            </a:r>
            <a:r>
              <a:rPr lang="en-US" sz="2400" u="sng" dirty="0"/>
              <a:t>positive slope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Lines that go down to the right have </a:t>
            </a:r>
            <a:r>
              <a:rPr lang="en-US" sz="2400" u="sng" dirty="0"/>
              <a:t>negative slope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Horizontal lines have </a:t>
            </a:r>
            <a:r>
              <a:rPr lang="en-US" sz="2400" u="sng" dirty="0"/>
              <a:t>0 slope</a:t>
            </a:r>
          </a:p>
          <a:p>
            <a:r>
              <a:rPr lang="en-US" sz="2400" dirty="0"/>
              <a:t>To find slope, identify two points on the line and write the ratio (fraction):</a:t>
            </a:r>
          </a:p>
          <a:p>
            <a:r>
              <a:rPr lang="en-US" sz="2400" dirty="0"/>
              <a:t>change in y		vertical change	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mr-IN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   </a:t>
            </a:r>
            <a:r>
              <a:rPr lang="en-US" sz="2400" dirty="0"/>
              <a:t>	rise</a:t>
            </a:r>
          </a:p>
          <a:p>
            <a:r>
              <a:rPr lang="en-US" sz="2400" dirty="0"/>
              <a:t>change in x		horizontal change	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mr-IN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		run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862145"/>
            <a:ext cx="847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Slope</a:t>
            </a:r>
            <a:r>
              <a:rPr lang="en-US" sz="2400" dirty="0"/>
              <a:t> - a number that defines the steepness of a line. The steeper a line, the further the slope is from 0. </a:t>
            </a:r>
          </a:p>
          <a:p>
            <a:r>
              <a:rPr lang="en-US" sz="2400" dirty="0"/>
              <a:t>Symbol is </a:t>
            </a:r>
            <a:r>
              <a:rPr lang="en-US" sz="2400" i="1" dirty="0"/>
              <a:t>m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0135" y="6035039"/>
            <a:ext cx="1606731" cy="1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85179" y="6026330"/>
            <a:ext cx="2331944" cy="3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98674" y="6021976"/>
            <a:ext cx="696686" cy="4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51109" y="6061165"/>
            <a:ext cx="9706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65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Discussion, Notes, examples(4), workshop</a:t>
            </a:r>
          </a:p>
        </p:txBody>
      </p:sp>
    </p:spTree>
    <p:extLst>
      <p:ext uri="{BB962C8B-B14F-4D97-AF65-F5344CB8AC3E}">
        <p14:creationId xmlns:p14="http://schemas.microsoft.com/office/powerpoint/2010/main" val="119519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7" y="1001484"/>
            <a:ext cx="798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slope of this line.</a:t>
            </a:r>
          </a:p>
        </p:txBody>
      </p:sp>
      <p:pic>
        <p:nvPicPr>
          <p:cNvPr id="5" name="Picture 4" descr="Screen Shot 2018-01-17 at 3.3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41" y="1862850"/>
            <a:ext cx="6259538" cy="41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16 </a:t>
            </a:r>
            <a:r>
              <a:rPr lang="en-US" dirty="0" err="1"/>
              <a:t>cw</a:t>
            </a:r>
            <a:r>
              <a:rPr lang="en-US" dirty="0"/>
              <a:t> #1-6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Slope extra practice</a:t>
            </a:r>
          </a:p>
          <a:p>
            <a:r>
              <a:rPr lang="en-US" dirty="0"/>
              <a:t>Exponents practice</a:t>
            </a:r>
          </a:p>
          <a:p>
            <a:r>
              <a:rPr lang="en-US" dirty="0"/>
              <a:t>Lesson 16 #7 (challenge)</a:t>
            </a:r>
          </a:p>
          <a:p>
            <a:r>
              <a:rPr lang="en-US" dirty="0"/>
              <a:t>Linear equation exploration</a:t>
            </a:r>
          </a:p>
          <a:p>
            <a:r>
              <a:rPr lang="en-US" dirty="0"/>
              <a:t>Test re-writes</a:t>
            </a:r>
          </a:p>
          <a:p>
            <a:r>
              <a:rPr lang="en-US" dirty="0"/>
              <a:t>Make up 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838406" cy="1752600"/>
          </a:xfrm>
        </p:spPr>
        <p:txBody>
          <a:bodyPr/>
          <a:lstStyle/>
          <a:p>
            <a:r>
              <a:rPr lang="en-US" dirty="0"/>
              <a:t>Review, notes, example, workshop</a:t>
            </a:r>
          </a:p>
        </p:txBody>
      </p:sp>
    </p:spTree>
    <p:extLst>
      <p:ext uri="{BB962C8B-B14F-4D97-AF65-F5344CB8AC3E}">
        <p14:creationId xmlns:p14="http://schemas.microsoft.com/office/powerpoint/2010/main" val="503413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7" y="988421"/>
            <a:ext cx="7981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#1-3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Find at least 3 solutions (choose x, find y)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Graph on coordinate plane (graph paper)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Connect the points and find the slope</a:t>
            </a:r>
          </a:p>
        </p:txBody>
      </p:sp>
    </p:spTree>
    <p:extLst>
      <p:ext uri="{BB962C8B-B14F-4D97-AF65-F5344CB8AC3E}">
        <p14:creationId xmlns:p14="http://schemas.microsoft.com/office/powerpoint/2010/main" val="105713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29826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Standard Form of Linear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33" y="1182189"/>
            <a:ext cx="8229600" cy="49263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linear equation in the form: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represent set numbers, and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</a:t>
            </a:r>
            <a:r>
              <a:rPr lang="en-US" dirty="0"/>
              <a:t> represent variables or unknowns.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solution</a:t>
            </a:r>
            <a:r>
              <a:rPr lang="en-US" dirty="0"/>
              <a:t> to this equation is an </a:t>
            </a:r>
            <a:r>
              <a:rPr lang="en-US" u="sng" dirty="0"/>
              <a:t>ordered pair</a:t>
            </a:r>
            <a:r>
              <a:rPr lang="en-US" dirty="0"/>
              <a:t> (</a:t>
            </a:r>
            <a:r>
              <a:rPr lang="en-US" i="1" dirty="0"/>
              <a:t>x, y</a:t>
            </a:r>
            <a:r>
              <a:rPr lang="en-US" dirty="0"/>
              <a:t>), that makes the equation true.</a:t>
            </a:r>
          </a:p>
          <a:p>
            <a:r>
              <a:rPr lang="en-US" dirty="0"/>
              <a:t>To find solutions, you pick a set number for x or y, substitute, and then solve for the other value.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SLOPE = -A/B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y-intercept = C/B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38069"/>
              </p:ext>
            </p:extLst>
          </p:nvPr>
        </p:nvGraphicFramePr>
        <p:xfrm>
          <a:off x="4417476" y="1182190"/>
          <a:ext cx="2061708" cy="53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3" imgW="787320" imgH="203040" progId="Equation.3">
                  <p:embed/>
                </p:oleObj>
              </mc:Choice>
              <mc:Fallback>
                <p:oleObj name="Equation" r:id="rId3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7476" y="1182190"/>
                        <a:ext cx="2061708" cy="53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86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29826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Notes: Slope-Intercept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68" y="1939712"/>
            <a:ext cx="8229600" cy="433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equation in the form: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/>
              <a:t>m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represent set numbers, and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</a:t>
            </a:r>
            <a:r>
              <a:rPr lang="en-US" dirty="0"/>
              <a:t> represent variables or unknowns.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m </a:t>
            </a:r>
            <a:r>
              <a:rPr lang="en-US" dirty="0"/>
              <a:t>is the constant rate of change (slope)</a:t>
            </a:r>
          </a:p>
          <a:p>
            <a:r>
              <a:rPr lang="en-US" i="1" dirty="0"/>
              <a:t>b</a:t>
            </a:r>
            <a:r>
              <a:rPr lang="en-US" dirty="0"/>
              <a:t> is the y-intercept (crosses y-axis)</a:t>
            </a:r>
          </a:p>
          <a:p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are </a:t>
            </a:r>
            <a:r>
              <a:rPr lang="en-US" u="sng" dirty="0"/>
              <a:t>solutions</a:t>
            </a:r>
            <a:r>
              <a:rPr lang="en-US" dirty="0"/>
              <a:t> that make the equation true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THIS IS THE FAR MORE USEFUL FORM!!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69635"/>
              </p:ext>
            </p:extLst>
          </p:nvPr>
        </p:nvGraphicFramePr>
        <p:xfrm>
          <a:off x="3381129" y="1151612"/>
          <a:ext cx="17637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3" imgW="672840" imgH="203040" progId="Equation.3">
                  <p:embed/>
                </p:oleObj>
              </mc:Choice>
              <mc:Fallback>
                <p:oleObj name="Equation" r:id="rId3" imgW="6728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1129" y="1151612"/>
                        <a:ext cx="1763713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447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161097"/>
              </p:ext>
            </p:extLst>
          </p:nvPr>
        </p:nvGraphicFramePr>
        <p:xfrm>
          <a:off x="2940096" y="1005835"/>
          <a:ext cx="2624096" cy="67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" name="Equation" r:id="rId3" imgW="787320" imgH="203040" progId="Equation.3">
                  <p:embed/>
                </p:oleObj>
              </mc:Choice>
              <mc:Fallback>
                <p:oleObj name="Equation" r:id="rId3" imgW="7873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96" y="1005835"/>
                        <a:ext cx="2624096" cy="679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956" y="180699"/>
            <a:ext cx="8229600" cy="825137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Converting Standard to Slope-Intercept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4780" y="1528354"/>
            <a:ext cx="2951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Ax		   </a:t>
            </a:r>
            <a:r>
              <a:rPr lang="en-US" sz="2800" dirty="0">
                <a:solidFill>
                  <a:srgbClr val="FF0000"/>
                </a:solidFill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Ax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830783"/>
              </p:ext>
            </p:extLst>
          </p:nvPr>
        </p:nvGraphicFramePr>
        <p:xfrm>
          <a:off x="3038337" y="2195267"/>
          <a:ext cx="26241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" name="Equation" r:id="rId5" imgW="787320" imgH="203040" progId="Equation.3">
                  <p:embed/>
                </p:oleObj>
              </mc:Choice>
              <mc:Fallback>
                <p:oleObj name="Equation" r:id="rId5" imgW="7873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337" y="2195267"/>
                        <a:ext cx="26241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9914" y="2738556"/>
            <a:ext cx="336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    	     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38337" y="2769326"/>
            <a:ext cx="60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8674" y="2751909"/>
            <a:ext cx="1445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59200"/>
              </p:ext>
            </p:extLst>
          </p:nvPr>
        </p:nvGraphicFramePr>
        <p:xfrm>
          <a:off x="1958975" y="3441115"/>
          <a:ext cx="478313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" name="Equation" r:id="rId7" imgW="1434960" imgH="393480" progId="Equation.3">
                  <p:embed/>
                </p:oleObj>
              </mc:Choice>
              <mc:Fallback>
                <p:oleObj name="Equation" r:id="rId7" imgW="14349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3441115"/>
                        <a:ext cx="4783138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54461"/>
              </p:ext>
            </p:extLst>
          </p:nvPr>
        </p:nvGraphicFramePr>
        <p:xfrm>
          <a:off x="2855913" y="4762229"/>
          <a:ext cx="2963862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" name="Equation" r:id="rId9" imgW="888840" imgH="393480" progId="Equation.3">
                  <p:embed/>
                </p:oleObj>
              </mc:Choice>
              <mc:Fallback>
                <p:oleObj name="Equation" r:id="rId9" imgW="8888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762229"/>
                        <a:ext cx="2963862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236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62" y="163675"/>
            <a:ext cx="82296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488648"/>
              </p:ext>
            </p:extLst>
          </p:nvPr>
        </p:nvGraphicFramePr>
        <p:xfrm>
          <a:off x="2514600" y="1112838"/>
          <a:ext cx="34353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" imgW="711200" imgH="190500" progId="Equation.3">
                  <p:embed/>
                </p:oleObj>
              </mc:Choice>
              <mc:Fallback>
                <p:oleObj name="Equation" r:id="rId3" imgW="711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112838"/>
                        <a:ext cx="3435350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350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17 </a:t>
            </a:r>
            <a:r>
              <a:rPr lang="en-US" dirty="0" err="1"/>
              <a:t>cw</a:t>
            </a:r>
            <a:r>
              <a:rPr lang="en-US" dirty="0"/>
              <a:t> #1-9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Slope extra practice</a:t>
            </a:r>
          </a:p>
          <a:p>
            <a:r>
              <a:rPr lang="en-US" dirty="0"/>
              <a:t>Exponents practice</a:t>
            </a:r>
          </a:p>
          <a:p>
            <a:r>
              <a:rPr lang="en-US" dirty="0"/>
              <a:t>Lesson 16 #7 (challenge)</a:t>
            </a:r>
          </a:p>
          <a:p>
            <a:r>
              <a:rPr lang="en-US" dirty="0"/>
              <a:t>Linear equation exploration</a:t>
            </a:r>
          </a:p>
          <a:p>
            <a:r>
              <a:rPr lang="en-US" dirty="0"/>
              <a:t>Test re-writes</a:t>
            </a:r>
          </a:p>
          <a:p>
            <a:r>
              <a:rPr lang="en-US" dirty="0"/>
              <a:t>Make up 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94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Explore, notes, examples workshop</a:t>
            </a:r>
          </a:p>
        </p:txBody>
      </p:sp>
    </p:spTree>
    <p:extLst>
      <p:ext uri="{BB962C8B-B14F-4D97-AF65-F5344CB8AC3E}">
        <p14:creationId xmlns:p14="http://schemas.microsoft.com/office/powerpoint/2010/main" val="396268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" y="411751"/>
            <a:ext cx="9082708" cy="302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" y="3487781"/>
            <a:ext cx="854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Which graph looks steeper?</a:t>
            </a:r>
          </a:p>
          <a:p>
            <a:pPr marL="342900" indent="-342900">
              <a:buAutoNum type="arabicParenR"/>
            </a:pPr>
            <a:r>
              <a:rPr lang="en-US" dirty="0"/>
              <a:t>How can you move from one point to another on each graph?</a:t>
            </a:r>
          </a:p>
          <a:p>
            <a:pPr marL="342900" indent="-342900">
              <a:buAutoNum type="arabicParenR"/>
            </a:pPr>
            <a:r>
              <a:rPr lang="en-US" dirty="0"/>
              <a:t>Write the directions as a ratio and compare. </a:t>
            </a:r>
          </a:p>
        </p:txBody>
      </p:sp>
    </p:spTree>
    <p:extLst>
      <p:ext uri="{BB962C8B-B14F-4D97-AF65-F5344CB8AC3E}">
        <p14:creationId xmlns:p14="http://schemas.microsoft.com/office/powerpoint/2010/main" val="283498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Explore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7" y="988421"/>
            <a:ext cx="798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 at the four examples.</a:t>
            </a:r>
          </a:p>
          <a:p>
            <a:r>
              <a:rPr lang="en-US" sz="2400" dirty="0"/>
              <a:t>What do you notice about the relationship between the equation and point where the line crosses the y-axis?</a:t>
            </a:r>
          </a:p>
        </p:txBody>
      </p:sp>
    </p:spTree>
    <p:extLst>
      <p:ext uri="{BB962C8B-B14F-4D97-AF65-F5344CB8AC3E}">
        <p14:creationId xmlns:p14="http://schemas.microsoft.com/office/powerpoint/2010/main" val="2847989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29826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Notes: Slope-Intercept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68" y="1939712"/>
            <a:ext cx="8229600" cy="35257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linear equation in the form: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i="1" dirty="0"/>
              <a:t>m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represent set numbers, and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</a:t>
            </a:r>
            <a:r>
              <a:rPr lang="en-US" dirty="0"/>
              <a:t> represent variables or unknowns.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m </a:t>
            </a:r>
            <a:r>
              <a:rPr lang="en-US" dirty="0"/>
              <a:t>is the constant rate of change (slope)</a:t>
            </a:r>
          </a:p>
          <a:p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is the y-intercept (crosses y-axis)</a:t>
            </a:r>
          </a:p>
          <a:p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are </a:t>
            </a:r>
            <a:r>
              <a:rPr lang="en-US" u="sng" dirty="0"/>
              <a:t>solutions</a:t>
            </a:r>
            <a:r>
              <a:rPr lang="en-US" dirty="0"/>
              <a:t> that make the equation true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777136"/>
              </p:ext>
            </p:extLst>
          </p:nvPr>
        </p:nvGraphicFramePr>
        <p:xfrm>
          <a:off x="3381129" y="1151612"/>
          <a:ext cx="17637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3" imgW="672840" imgH="203040" progId="Equation.3">
                  <p:embed/>
                </p:oleObj>
              </mc:Choice>
              <mc:Fallback>
                <p:oleObj name="Equation" r:id="rId3" imgW="6728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1129" y="1151612"/>
                        <a:ext cx="1763713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747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180703"/>
            <a:ext cx="8229600" cy="9906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4" y="1776549"/>
            <a:ext cx="4807132" cy="41539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2834" y="837636"/>
                <a:ext cx="2351314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834" y="837636"/>
                <a:ext cx="2351314" cy="7037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539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180703"/>
            <a:ext cx="8229600" cy="9906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2834" y="837636"/>
                <a:ext cx="2351314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834" y="837636"/>
                <a:ext cx="2351314" cy="703782"/>
              </a:xfrm>
              <a:prstGeom prst="rect">
                <a:avLst/>
              </a:prstGeom>
              <a:blipFill>
                <a:blip r:embed="rId2"/>
                <a:stretch>
                  <a:fillRect l="-1075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1541418"/>
            <a:ext cx="5434149" cy="4376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252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180703"/>
            <a:ext cx="8229600" cy="99060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2834" y="837636"/>
                <a:ext cx="23513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−7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834" y="837636"/>
                <a:ext cx="235131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40526" y="1356994"/>
            <a:ext cx="6209891" cy="50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01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" y="180703"/>
            <a:ext cx="8229600" cy="990600"/>
          </a:xfrm>
        </p:spPr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2834" y="837636"/>
                <a:ext cx="23513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834" y="837636"/>
                <a:ext cx="2351314" cy="523220"/>
              </a:xfrm>
              <a:prstGeom prst="rect">
                <a:avLst/>
              </a:prstGeom>
              <a:blipFill>
                <a:blip r:embed="rId2"/>
                <a:stretch>
                  <a:fillRect l="-107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40526" y="1356994"/>
            <a:ext cx="6209891" cy="50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0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Exit ticket #15 &amp; 16</a:t>
            </a:r>
          </a:p>
          <a:p>
            <a:r>
              <a:rPr lang="en-US" dirty="0"/>
              <a:t>Lesson 18 </a:t>
            </a:r>
            <a:r>
              <a:rPr lang="en-US" dirty="0" err="1"/>
              <a:t>cw</a:t>
            </a:r>
            <a:r>
              <a:rPr lang="en-US" dirty="0"/>
              <a:t> #1-6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Slope extra practice</a:t>
            </a:r>
          </a:p>
          <a:p>
            <a:r>
              <a:rPr lang="en-US" dirty="0"/>
              <a:t>Exponents practice</a:t>
            </a:r>
          </a:p>
          <a:p>
            <a:r>
              <a:rPr lang="en-US" dirty="0"/>
              <a:t>Lesson 16 #7 (challenge)</a:t>
            </a:r>
          </a:p>
          <a:p>
            <a:r>
              <a:rPr lang="en-US" dirty="0"/>
              <a:t>Linear equation exploration</a:t>
            </a:r>
          </a:p>
          <a:p>
            <a:r>
              <a:rPr lang="en-US" dirty="0"/>
              <a:t>Test re-writes</a:t>
            </a:r>
          </a:p>
          <a:p>
            <a:r>
              <a:rPr lang="en-US" dirty="0"/>
              <a:t>Make up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9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6901249" cy="1752600"/>
          </a:xfrm>
        </p:spPr>
        <p:txBody>
          <a:bodyPr/>
          <a:lstStyle/>
          <a:p>
            <a:r>
              <a:rPr lang="en-US" dirty="0"/>
              <a:t>Warm Up, workshop, example, notes, workshop</a:t>
            </a:r>
          </a:p>
        </p:txBody>
      </p:sp>
    </p:spTree>
    <p:extLst>
      <p:ext uri="{BB962C8B-B14F-4D97-AF65-F5344CB8AC3E}">
        <p14:creationId xmlns:p14="http://schemas.microsoft.com/office/powerpoint/2010/main" val="3772671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C345-DF6B-FA44-81B9-4E022F5C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3" y="150339"/>
            <a:ext cx="8229600" cy="990600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1B46B2-A54D-BD41-AB83-41D56F86F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203" y="1217139"/>
                <a:ext cx="8229600" cy="4876800"/>
              </a:xfrm>
            </p:spPr>
            <p:txBody>
              <a:bodyPr/>
              <a:lstStyle/>
              <a:p>
                <a:r>
                  <a:rPr lang="en-US" dirty="0"/>
                  <a:t>How can we find out if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includes the points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(0, 3)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(4, 11)</m:t>
                    </m:r>
                  </m:oMath>
                </a14:m>
                <a:r>
                  <a:rPr lang="en-US" dirty="0"/>
                  <a:t> ? </a:t>
                </a:r>
              </a:p>
              <a:p>
                <a:endParaRPr lang="en-US" dirty="0"/>
              </a:p>
              <a:p>
                <a:r>
                  <a:rPr lang="en-US" dirty="0"/>
                  <a:t>Are the points solutions to the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?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1B46B2-A54D-BD41-AB83-41D56F86F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203" y="1217139"/>
                <a:ext cx="8229600" cy="4876800"/>
              </a:xfrm>
              <a:blipFill>
                <a:blip r:embed="rId2"/>
                <a:stretch>
                  <a:fillRect l="-616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693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19 </a:t>
            </a:r>
            <a:r>
              <a:rPr lang="en-US" dirty="0" err="1"/>
              <a:t>cw</a:t>
            </a:r>
            <a:r>
              <a:rPr lang="en-US" dirty="0"/>
              <a:t> #1-4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Slope extra practice</a:t>
            </a:r>
          </a:p>
          <a:p>
            <a:r>
              <a:rPr lang="en-US" dirty="0"/>
              <a:t>Exponents practice</a:t>
            </a:r>
          </a:p>
          <a:p>
            <a:r>
              <a:rPr lang="en-US" dirty="0"/>
              <a:t>Linear equation exploration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487781"/>
            <a:ext cx="854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Which graph looks steeper?</a:t>
            </a:r>
          </a:p>
          <a:p>
            <a:pPr marL="342900" indent="-342900">
              <a:buAutoNum type="arabicParenR"/>
            </a:pPr>
            <a:r>
              <a:rPr lang="en-US" dirty="0"/>
              <a:t>How can you move from one point to another on each graph?</a:t>
            </a:r>
          </a:p>
          <a:p>
            <a:pPr marL="342900" indent="-342900">
              <a:buAutoNum type="arabicParenR"/>
            </a:pPr>
            <a:r>
              <a:rPr lang="en-US" dirty="0"/>
              <a:t>Write the directions as a ratio and compare.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" y="410662"/>
            <a:ext cx="9000309" cy="29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79"/>
            <a:ext cx="8229600" cy="4876800"/>
          </a:xfrm>
        </p:spPr>
        <p:txBody>
          <a:bodyPr/>
          <a:lstStyle/>
          <a:p>
            <a:r>
              <a:rPr lang="en-US" dirty="0"/>
              <a:t>The graph of a linear equation is a line</a:t>
            </a:r>
          </a:p>
          <a:p>
            <a:r>
              <a:rPr lang="en-US" dirty="0"/>
              <a:t>All solutions (</a:t>
            </a:r>
            <a:r>
              <a:rPr lang="en-US" i="1" dirty="0"/>
              <a:t>x, y</a:t>
            </a:r>
            <a:r>
              <a:rPr lang="en-US" dirty="0"/>
              <a:t>) to the equation are points on the line</a:t>
            </a:r>
          </a:p>
          <a:p>
            <a:r>
              <a:rPr lang="en-US" dirty="0"/>
              <a:t>All points (</a:t>
            </a:r>
            <a:r>
              <a:rPr lang="en-US" i="1" dirty="0"/>
              <a:t>x, y</a:t>
            </a:r>
            <a:r>
              <a:rPr lang="en-US" dirty="0"/>
              <a:t>) on the line are solutions to the equation</a:t>
            </a:r>
          </a:p>
          <a:p>
            <a:endParaRPr lang="en-US" dirty="0"/>
          </a:p>
          <a:p>
            <a:r>
              <a:rPr lang="en-US" dirty="0"/>
              <a:t>The y-intercept is the point where a line crosses the y-axis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 = 0</a:t>
            </a:r>
          </a:p>
          <a:p>
            <a:r>
              <a:rPr lang="en-US" dirty="0"/>
              <a:t>The x-intercept is the point where a line crosses the x-axis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 = 0</a:t>
            </a:r>
          </a:p>
          <a:p>
            <a:r>
              <a:rPr lang="en-US" dirty="0">
                <a:solidFill>
                  <a:srgbClr val="292934"/>
                </a:solidFill>
              </a:rPr>
              <a:t>To graph using the intercepts, substitute 0 for each variable to find the two solutions and plot.</a:t>
            </a:r>
          </a:p>
        </p:txBody>
      </p:sp>
    </p:spTree>
    <p:extLst>
      <p:ext uri="{BB962C8B-B14F-4D97-AF65-F5344CB8AC3E}">
        <p14:creationId xmlns:p14="http://schemas.microsoft.com/office/powerpoint/2010/main" val="3443714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39906"/>
              </p:ext>
            </p:extLst>
          </p:nvPr>
        </p:nvGraphicFramePr>
        <p:xfrm>
          <a:off x="2859599" y="796673"/>
          <a:ext cx="25781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3" imgW="711200" imgH="190500" progId="Equation.3">
                  <p:embed/>
                </p:oleObj>
              </mc:Choice>
              <mc:Fallback>
                <p:oleObj name="Equation" r:id="rId3" imgW="711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9599" y="796673"/>
                        <a:ext cx="2578100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287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Example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7349"/>
            <a:ext cx="8229600" cy="948951"/>
          </a:xfrm>
        </p:spPr>
        <p:txBody>
          <a:bodyPr/>
          <a:lstStyle/>
          <a:p>
            <a:r>
              <a:rPr lang="en-US" dirty="0"/>
              <a:t>y-intercept = (0, 3)</a:t>
            </a:r>
          </a:p>
          <a:p>
            <a:r>
              <a:rPr lang="en-US" dirty="0"/>
              <a:t>x-intercept = (9/2, 0)</a:t>
            </a:r>
          </a:p>
        </p:txBody>
      </p:sp>
      <p:pic>
        <p:nvPicPr>
          <p:cNvPr id="5" name="Picture 4" descr="Screen Shot 2018-01-21 at 8.54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93" y="1896066"/>
            <a:ext cx="6286745" cy="42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66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19 </a:t>
            </a:r>
            <a:r>
              <a:rPr lang="en-US" dirty="0" err="1"/>
              <a:t>cw</a:t>
            </a:r>
            <a:r>
              <a:rPr lang="en-US" dirty="0"/>
              <a:t> #5-7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Slope extra practice</a:t>
            </a:r>
          </a:p>
          <a:p>
            <a:r>
              <a:rPr lang="en-US" dirty="0"/>
              <a:t>Exponents practice</a:t>
            </a:r>
          </a:p>
          <a:p>
            <a:r>
              <a:rPr lang="en-US" dirty="0"/>
              <a:t>Lesson 16 #7 (challenge)</a:t>
            </a:r>
          </a:p>
          <a:p>
            <a:r>
              <a:rPr lang="en-US" dirty="0"/>
              <a:t>Linear equation exploration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8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Opening, notes, examples(3) workshop</a:t>
            </a:r>
          </a:p>
        </p:txBody>
      </p:sp>
    </p:spTree>
    <p:extLst>
      <p:ext uri="{BB962C8B-B14F-4D97-AF65-F5344CB8AC3E}">
        <p14:creationId xmlns:p14="http://schemas.microsoft.com/office/powerpoint/2010/main" val="839082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Opening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191"/>
            <a:ext cx="8229600" cy="51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you write an equation for this line?</a:t>
            </a:r>
          </a:p>
        </p:txBody>
      </p:sp>
      <p:pic>
        <p:nvPicPr>
          <p:cNvPr id="5" name="Picture 4" descr="Screen Shot 2018-01-25 at 9.3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9" y="1579883"/>
            <a:ext cx="69977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63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Opening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191"/>
            <a:ext cx="8229600" cy="51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you write an equation for this line?</a:t>
            </a:r>
          </a:p>
        </p:txBody>
      </p:sp>
      <p:pic>
        <p:nvPicPr>
          <p:cNvPr id="6" name="Picture 5" descr="Screen Shot 2018-01-25 at 9.3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5" y="1579883"/>
            <a:ext cx="7061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90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Notes </a:t>
            </a:r>
            <a:r>
              <a:rPr lang="mr-IN" dirty="0"/>
              <a:t>–</a:t>
            </a:r>
            <a:r>
              <a:rPr lang="en-US" dirty="0"/>
              <a:t> Writing equation from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78"/>
            <a:ext cx="8229600" cy="3648377"/>
          </a:xfrm>
        </p:spPr>
        <p:txBody>
          <a:bodyPr>
            <a:normAutofit/>
          </a:bodyPr>
          <a:lstStyle/>
          <a:p>
            <a:r>
              <a:rPr lang="en-US" dirty="0"/>
              <a:t>Identify y-intercept</a:t>
            </a:r>
          </a:p>
          <a:p>
            <a:r>
              <a:rPr lang="en-US" dirty="0">
                <a:solidFill>
                  <a:srgbClr val="292934"/>
                </a:solidFill>
              </a:rPr>
              <a:t>Calculate or count slope (remember scales on graph!)</a:t>
            </a:r>
          </a:p>
          <a:p>
            <a:r>
              <a:rPr lang="en-US" dirty="0">
                <a:solidFill>
                  <a:srgbClr val="292934"/>
                </a:solidFill>
              </a:rPr>
              <a:t>Substitute slope for </a:t>
            </a:r>
            <a:r>
              <a:rPr lang="en-US" i="1" dirty="0">
                <a:solidFill>
                  <a:srgbClr val="292934"/>
                </a:solidFill>
              </a:rPr>
              <a:t>m</a:t>
            </a:r>
            <a:r>
              <a:rPr lang="en-US" dirty="0">
                <a:solidFill>
                  <a:srgbClr val="292934"/>
                </a:solidFill>
              </a:rPr>
              <a:t> and y-intercept for </a:t>
            </a:r>
            <a:r>
              <a:rPr lang="en-US" i="1" dirty="0">
                <a:solidFill>
                  <a:srgbClr val="292934"/>
                </a:solidFill>
              </a:rPr>
              <a:t>b</a:t>
            </a:r>
            <a:r>
              <a:rPr lang="en-US" dirty="0">
                <a:solidFill>
                  <a:srgbClr val="292934"/>
                </a:solidFill>
              </a:rPr>
              <a:t> in </a:t>
            </a:r>
            <a:r>
              <a:rPr lang="en-US" i="1" dirty="0">
                <a:solidFill>
                  <a:srgbClr val="292934"/>
                </a:solidFill>
              </a:rPr>
              <a:t>y=mx + b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r>
              <a:rPr lang="en-US" dirty="0">
                <a:solidFill>
                  <a:srgbClr val="292934"/>
                </a:solidFill>
              </a:rPr>
              <a:t>Rewriting into standard form: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292934"/>
                </a:solidFill>
              </a:rPr>
              <a:t>Get rid of a fractional slope by multiplying the whole equation by denominator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292934"/>
                </a:solidFill>
              </a:rPr>
              <a:t>Subtract x-term from both sides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olidFill>
                  <a:srgbClr val="292934"/>
                </a:solidFill>
              </a:rPr>
              <a:t>If coefficient of x is negative, multiply whole equation by -1</a:t>
            </a:r>
          </a:p>
        </p:txBody>
      </p:sp>
    </p:spTree>
    <p:extLst>
      <p:ext uri="{BB962C8B-B14F-4D97-AF65-F5344CB8AC3E}">
        <p14:creationId xmlns:p14="http://schemas.microsoft.com/office/powerpoint/2010/main" val="3446932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5" name="Picture 4" descr="Screen Shot 2018-01-25 at 9.3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3" y="1158236"/>
            <a:ext cx="7543800" cy="46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7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Example 1 continued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502315"/>
              </p:ext>
            </p:extLst>
          </p:nvPr>
        </p:nvGraphicFramePr>
        <p:xfrm>
          <a:off x="2566988" y="1158875"/>
          <a:ext cx="300513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3" imgW="774700" imgH="393700" progId="Equation.3">
                  <p:embed/>
                </p:oleObj>
              </mc:Choice>
              <mc:Fallback>
                <p:oleObj name="Equation" r:id="rId3" imgW="77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6988" y="1158875"/>
                        <a:ext cx="3005137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4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05348"/>
            <a:ext cx="854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Which graph looks steeper?</a:t>
            </a:r>
          </a:p>
          <a:p>
            <a:pPr marL="342900" indent="-342900">
              <a:buAutoNum type="arabicParenR"/>
            </a:pPr>
            <a:r>
              <a:rPr lang="en-US" dirty="0"/>
              <a:t>How can you move from one point to another on each graph?</a:t>
            </a:r>
          </a:p>
          <a:p>
            <a:pPr marL="342900" indent="-342900">
              <a:buAutoNum type="arabicParenR"/>
            </a:pPr>
            <a:r>
              <a:rPr lang="en-US" dirty="0"/>
              <a:t>Write the directions as a ratio and compare.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8" y="423318"/>
            <a:ext cx="8809401" cy="32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836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3" name="Picture 2" descr="Screen Shot 2018-01-25 at 9.3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1" y="990600"/>
            <a:ext cx="6540500" cy="55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9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Example 2 continued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113803"/>
              </p:ext>
            </p:extLst>
          </p:nvPr>
        </p:nvGraphicFramePr>
        <p:xfrm>
          <a:off x="2838450" y="1552575"/>
          <a:ext cx="24622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3" imgW="635000" imgH="190500" progId="Equation.3">
                  <p:embed/>
                </p:oleObj>
              </mc:Choice>
              <mc:Fallback>
                <p:oleObj name="Equation" r:id="rId3" imgW="635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450" y="1552575"/>
                        <a:ext cx="2462213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954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3" name="Picture 2" descr="Screen Shot 2018-01-25 at 9.3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7" y="1107870"/>
            <a:ext cx="7105706" cy="51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9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167636"/>
            <a:ext cx="8229600" cy="990600"/>
          </a:xfrm>
        </p:spPr>
        <p:txBody>
          <a:bodyPr/>
          <a:lstStyle/>
          <a:p>
            <a:r>
              <a:rPr lang="en-US" dirty="0"/>
              <a:t>Example 3 continued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0869"/>
              </p:ext>
            </p:extLst>
          </p:nvPr>
        </p:nvGraphicFramePr>
        <p:xfrm>
          <a:off x="2617838" y="1158236"/>
          <a:ext cx="2904545" cy="152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3" imgW="749300" imgH="393700" progId="Equation.3">
                  <p:embed/>
                </p:oleObj>
              </mc:Choice>
              <mc:Fallback>
                <p:oleObj name="Equation" r:id="rId3" imgW="749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7838" y="1158236"/>
                        <a:ext cx="2904545" cy="1526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344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20 </a:t>
            </a:r>
            <a:r>
              <a:rPr lang="en-US" dirty="0" err="1"/>
              <a:t>cw</a:t>
            </a:r>
            <a:r>
              <a:rPr lang="en-US" dirty="0"/>
              <a:t> #1-6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Converting standard to slope-intercept practice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Carnival Bears/Crossing the River</a:t>
            </a:r>
          </a:p>
          <a:p>
            <a:r>
              <a:rPr lang="en-US" dirty="0"/>
              <a:t>PARCC tasks</a:t>
            </a:r>
          </a:p>
        </p:txBody>
      </p:sp>
    </p:spTree>
    <p:extLst>
      <p:ext uri="{BB962C8B-B14F-4D97-AF65-F5344CB8AC3E}">
        <p14:creationId xmlns:p14="http://schemas.microsoft.com/office/powerpoint/2010/main" val="335851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2137"/>
            <a:ext cx="6400800" cy="1752600"/>
          </a:xfrm>
        </p:spPr>
        <p:txBody>
          <a:bodyPr/>
          <a:lstStyle/>
          <a:p>
            <a:r>
              <a:rPr lang="en-US" dirty="0"/>
              <a:t>Example(4), notes, workshop</a:t>
            </a:r>
          </a:p>
        </p:txBody>
      </p:sp>
    </p:spTree>
    <p:extLst>
      <p:ext uri="{BB962C8B-B14F-4D97-AF65-F5344CB8AC3E}">
        <p14:creationId xmlns:p14="http://schemas.microsoft.com/office/powerpoint/2010/main" val="3653494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Opening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994"/>
            <a:ext cx="8229600" cy="51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an equation for this line.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263" y="1227182"/>
            <a:ext cx="8229600" cy="516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Why is this more difficult than the ones we did yesterday?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1743874"/>
            <a:ext cx="5905908" cy="4304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51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994"/>
            <a:ext cx="8229600" cy="51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an equation for this line when y-intercept not clear.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1331686"/>
            <a:ext cx="6301240" cy="4716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437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Review/Practice on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slope using two points and the slope formula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Rewrite the equation in standard form</a:t>
            </a:r>
          </a:p>
        </p:txBody>
      </p:sp>
    </p:spTree>
    <p:extLst>
      <p:ext uri="{BB962C8B-B14F-4D97-AF65-F5344CB8AC3E}">
        <p14:creationId xmlns:p14="http://schemas.microsoft.com/office/powerpoint/2010/main" val="3222568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994"/>
            <a:ext cx="8229600" cy="51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an equation for this line. </a:t>
            </a:r>
          </a:p>
        </p:txBody>
      </p:sp>
      <p:pic>
        <p:nvPicPr>
          <p:cNvPr id="8" name="Picture 7" descr="Macintosh HD:Users:shassan:Desktop:ex2a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4571" r="4864" b="4571"/>
          <a:stretch/>
        </p:blipFill>
        <p:spPr bwMode="auto">
          <a:xfrm>
            <a:off x="457199" y="1331686"/>
            <a:ext cx="6230983" cy="5277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97120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487781"/>
            <a:ext cx="854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Which graph looks steeper?</a:t>
            </a:r>
          </a:p>
          <a:p>
            <a:pPr marL="342900" indent="-342900">
              <a:buAutoNum type="arabicParenR"/>
            </a:pPr>
            <a:r>
              <a:rPr lang="en-US" dirty="0"/>
              <a:t>How can you move from one point to another on each graph?</a:t>
            </a:r>
          </a:p>
          <a:p>
            <a:pPr marL="342900" indent="-342900">
              <a:buAutoNum type="arabicParenR"/>
            </a:pPr>
            <a:r>
              <a:rPr lang="en-US" dirty="0"/>
              <a:t>Write the directions as a ratio and compare.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3" y="442641"/>
            <a:ext cx="8722586" cy="29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6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Review/Practice on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slope using two points and the slope formula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Rewrite the equation in standard form</a:t>
            </a:r>
          </a:p>
        </p:txBody>
      </p:sp>
    </p:spTree>
    <p:extLst>
      <p:ext uri="{BB962C8B-B14F-4D97-AF65-F5344CB8AC3E}">
        <p14:creationId xmlns:p14="http://schemas.microsoft.com/office/powerpoint/2010/main" val="1556403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994"/>
            <a:ext cx="8229600" cy="51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an equation for this line.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31685"/>
            <a:ext cx="4624251" cy="4964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787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Review/Practice on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slope using two points and the slope formula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Rewrite the equation in standard form</a:t>
            </a:r>
          </a:p>
        </p:txBody>
      </p:sp>
    </p:spTree>
    <p:extLst>
      <p:ext uri="{BB962C8B-B14F-4D97-AF65-F5344CB8AC3E}">
        <p14:creationId xmlns:p14="http://schemas.microsoft.com/office/powerpoint/2010/main" val="23913678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994"/>
            <a:ext cx="8229600" cy="516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an equation for this line. </a:t>
            </a:r>
          </a:p>
        </p:txBody>
      </p:sp>
      <p:pic>
        <p:nvPicPr>
          <p:cNvPr id="6" name="Picture 5" descr="Macintosh HD:Users:shassan:Desktop:graph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4258" r="4913" b="2763"/>
          <a:stretch/>
        </p:blipFill>
        <p:spPr bwMode="auto">
          <a:xfrm>
            <a:off x="457200" y="1331686"/>
            <a:ext cx="5760720" cy="4180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4442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Review/Practice on 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slope using two points and the slope formula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Rewrite the equation in standard form</a:t>
            </a:r>
          </a:p>
        </p:txBody>
      </p:sp>
    </p:spTree>
    <p:extLst>
      <p:ext uri="{BB962C8B-B14F-4D97-AF65-F5344CB8AC3E}">
        <p14:creationId xmlns:p14="http://schemas.microsoft.com/office/powerpoint/2010/main" val="23046445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206825"/>
            <a:ext cx="8229600" cy="772886"/>
          </a:xfrm>
        </p:spPr>
        <p:txBody>
          <a:bodyPr/>
          <a:lstStyle/>
          <a:p>
            <a:r>
              <a:rPr lang="en-US" dirty="0"/>
              <a:t>Notes/Summary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050"/>
            <a:ext cx="8229600" cy="4876800"/>
          </a:xfrm>
        </p:spPr>
        <p:txBody>
          <a:bodyPr/>
          <a:lstStyle/>
          <a:p>
            <a:r>
              <a:rPr lang="en-US" dirty="0"/>
              <a:t>To write the equation of a line you need the slope and the y-intercept.</a:t>
            </a:r>
          </a:p>
          <a:p>
            <a:pPr lvl="1"/>
            <a:r>
              <a:rPr lang="en-US" dirty="0"/>
              <a:t>y = mx + b is called “slope-intercept form”</a:t>
            </a:r>
          </a:p>
          <a:p>
            <a:endParaRPr lang="en-US" dirty="0"/>
          </a:p>
          <a:p>
            <a:r>
              <a:rPr lang="en-US" dirty="0"/>
              <a:t>If you are given two points you can calculate the slope using the formula: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the slope and a point, you can substitute into            y = mx + b and solve to find the y-intercept (b).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2971799"/>
                <a:ext cx="1870751" cy="785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71799"/>
                <a:ext cx="1870751" cy="7851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3347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Exit ticket 19 and 20</a:t>
            </a:r>
          </a:p>
          <a:p>
            <a:r>
              <a:rPr lang="en-US" dirty="0"/>
              <a:t>Lesson 21 </a:t>
            </a:r>
            <a:r>
              <a:rPr lang="en-US" dirty="0" err="1"/>
              <a:t>cw</a:t>
            </a:r>
            <a:r>
              <a:rPr lang="en-US" dirty="0"/>
              <a:t> #1-5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Converting standard to slope-intercept practice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Carnival Bears/Crossing the River</a:t>
            </a:r>
          </a:p>
          <a:p>
            <a:r>
              <a:rPr lang="en-US" dirty="0"/>
              <a:t>PARCC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1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2137"/>
            <a:ext cx="6400800" cy="1752600"/>
          </a:xfrm>
        </p:spPr>
        <p:txBody>
          <a:bodyPr/>
          <a:lstStyle/>
          <a:p>
            <a:r>
              <a:rPr lang="en-US" dirty="0"/>
              <a:t>Example(5), workshop</a:t>
            </a:r>
          </a:p>
        </p:txBody>
      </p:sp>
    </p:spTree>
    <p:extLst>
      <p:ext uri="{BB962C8B-B14F-4D97-AF65-F5344CB8AC3E}">
        <p14:creationId xmlns:p14="http://schemas.microsoft.com/office/powerpoint/2010/main" val="2501467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14994"/>
                <a:ext cx="8229600" cy="14448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Erika set her stopwatch to zero and switched it on at the beginning of her walk.  She walks at a constant speed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miles per hour.  Work in pairs to express this situation as an equation, a table of values, and a graph.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14994"/>
                <a:ext cx="8229600" cy="1444880"/>
              </a:xfrm>
              <a:blipFill rotWithShape="1">
                <a:blip r:embed="rId2"/>
                <a:stretch>
                  <a:fillRect l="-1111" t="-2954" r="-2074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6717"/>
            <a:ext cx="3275853" cy="156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51" y="2338252"/>
            <a:ext cx="3236051" cy="43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277394" y="6061166"/>
            <a:ext cx="457200" cy="26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34594" y="4767943"/>
            <a:ext cx="0" cy="1306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77394" y="6048103"/>
            <a:ext cx="964882" cy="1306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50835" y="3370352"/>
            <a:ext cx="0" cy="270387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83680" y="2259874"/>
            <a:ext cx="13063" cy="381435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77394" y="6100355"/>
            <a:ext cx="1319349" cy="1306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14994"/>
                <a:ext cx="8229600" cy="14448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faucet leaks at a constant rate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7 </m:t>
                    </m:r>
                  </m:oMath>
                </a14:m>
                <a:r>
                  <a:rPr lang="en-US" dirty="0"/>
                  <a:t>gallons per hour. 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gallons leak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hours from 6:00 a.m.  Express the situation as a linear equation.</a:t>
                </a: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14994"/>
                <a:ext cx="8229600" cy="1444880"/>
              </a:xfrm>
              <a:blipFill rotWithShape="1">
                <a:blip r:embed="rId2"/>
                <a:stretch>
                  <a:fillRect l="-1111" t="-2954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3954" y="2965265"/>
                <a:ext cx="7589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Another faucet leaks at a constant rate, and the table below shows the number of gallons,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, that leak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hours for four selected hours. What is its rate? Which faucet has the worse leak?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4" y="2965265"/>
                <a:ext cx="758952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723" t="-3289" r="-56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29" y="3888595"/>
            <a:ext cx="3974647" cy="18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6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18411"/>
            <a:ext cx="8543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Which graph looks steeper?</a:t>
            </a:r>
          </a:p>
          <a:p>
            <a:pPr marL="342900" indent="-342900">
              <a:buAutoNum type="arabicParenR"/>
            </a:pPr>
            <a:r>
              <a:rPr lang="en-US" dirty="0"/>
              <a:t>How can you move from one point to another on each graph?</a:t>
            </a:r>
          </a:p>
          <a:p>
            <a:pPr marL="342900" indent="-342900">
              <a:buAutoNum type="arabicParenR"/>
            </a:pPr>
            <a:r>
              <a:rPr lang="en-US" dirty="0"/>
              <a:t>Write the directions as a ratio and compare.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2430"/>
            <a:ext cx="8908869" cy="32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7352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994"/>
            <a:ext cx="8229600" cy="14448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/>
              <a:t>The graph below represents the constant rate at which Train A travels. What is the is its constant rate?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6046"/>
            <a:ext cx="5194275" cy="457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0532" y="1985550"/>
            <a:ext cx="2547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B travels at a constant rate and does 95 miles in one and a half hours. Which has the greater speed?</a:t>
            </a:r>
          </a:p>
        </p:txBody>
      </p:sp>
    </p:spTree>
    <p:extLst>
      <p:ext uri="{BB962C8B-B14F-4D97-AF65-F5344CB8AC3E}">
        <p14:creationId xmlns:p14="http://schemas.microsoft.com/office/powerpoint/2010/main" val="25205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994"/>
            <a:ext cx="8229600" cy="14448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/>
              <a:t>The graph below represents the constant rate at which Kristina can paint. What is the is its constant rate?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0532" y="1985550"/>
            <a:ext cx="2547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 sister paints at an average rate of 45 square feet in 12 minutes. Which sister paints faster?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1" y="1671366"/>
            <a:ext cx="5036276" cy="390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994"/>
            <a:ext cx="8229600" cy="14448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/>
              <a:t>The graph below represents the constant rate of watts of energy produces by a solar panel.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9830" y="1985550"/>
            <a:ext cx="33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company can produce 325 watts in 2.6 hours. Which is more efficient?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95721"/>
            <a:ext cx="4068671" cy="47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0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22 </a:t>
            </a:r>
            <a:r>
              <a:rPr lang="en-US" dirty="0" err="1"/>
              <a:t>cw</a:t>
            </a:r>
            <a:r>
              <a:rPr lang="en-US" dirty="0"/>
              <a:t> #1-5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Converting standard to slope-intercept practice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Carnival Bears/Crossing the River</a:t>
            </a:r>
          </a:p>
          <a:p>
            <a:r>
              <a:rPr lang="en-US" dirty="0"/>
              <a:t>PARCC tasks</a:t>
            </a:r>
          </a:p>
          <a:p>
            <a:r>
              <a:rPr lang="en-US" dirty="0"/>
              <a:t>Finish lesson 21 </a:t>
            </a:r>
            <a:r>
              <a:rPr lang="en-US" dirty="0" err="1"/>
              <a:t>cw</a:t>
            </a:r>
            <a:endParaRPr lang="en-US" dirty="0"/>
          </a:p>
          <a:p>
            <a:r>
              <a:rPr lang="en-US" dirty="0"/>
              <a:t>Prep for mini-test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642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2137"/>
            <a:ext cx="6400800" cy="1752600"/>
          </a:xfrm>
        </p:spPr>
        <p:txBody>
          <a:bodyPr/>
          <a:lstStyle/>
          <a:p>
            <a:r>
              <a:rPr lang="en-US" dirty="0"/>
              <a:t>Workshop, notes, workshop</a:t>
            </a:r>
          </a:p>
        </p:txBody>
      </p:sp>
    </p:spTree>
    <p:extLst>
      <p:ext uri="{BB962C8B-B14F-4D97-AF65-F5344CB8AC3E}">
        <p14:creationId xmlns:p14="http://schemas.microsoft.com/office/powerpoint/2010/main" val="6668561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Lesson 23 </a:t>
            </a:r>
            <a:r>
              <a:rPr lang="en-US" dirty="0" err="1"/>
              <a:t>cw</a:t>
            </a:r>
            <a:r>
              <a:rPr lang="en-US" dirty="0"/>
              <a:t> #1-2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Khan academy</a:t>
            </a:r>
          </a:p>
          <a:p>
            <a:r>
              <a:rPr lang="en-US" dirty="0"/>
              <a:t>Converting standard to slope-intercept practice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Carnival Bears/Crossing the River</a:t>
            </a:r>
          </a:p>
          <a:p>
            <a:r>
              <a:rPr lang="en-US" dirty="0"/>
              <a:t>PARCC tasks</a:t>
            </a:r>
          </a:p>
          <a:p>
            <a:r>
              <a:rPr lang="en-US" dirty="0"/>
              <a:t>Prep for mini-test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267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3" y="89258"/>
            <a:ext cx="8229600" cy="990600"/>
          </a:xfrm>
        </p:spPr>
        <p:txBody>
          <a:bodyPr/>
          <a:lstStyle/>
          <a:p>
            <a:r>
              <a:rPr lang="en-US" dirty="0"/>
              <a:t>Notes/Conclusion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7246"/>
            <a:ext cx="8229600" cy="144488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/>
              <a:t>If you have two equations in </a:t>
            </a:r>
            <a:r>
              <a:rPr lang="en-US" b="1" u="sng" dirty="0"/>
              <a:t>standard form</a:t>
            </a:r>
            <a:r>
              <a:rPr lang="en-US" dirty="0"/>
              <a:t>, and the A, B, and C constants can be multiplied by the same value to get the second equation, the graphs of the equations will be the same.</a:t>
            </a:r>
          </a:p>
        </p:txBody>
      </p:sp>
    </p:spTree>
    <p:extLst>
      <p:ext uri="{BB962C8B-B14F-4D97-AF65-F5344CB8AC3E}">
        <p14:creationId xmlns:p14="http://schemas.microsoft.com/office/powerpoint/2010/main" val="8016541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23 </a:t>
            </a:r>
            <a:r>
              <a:rPr lang="en-US" dirty="0" err="1"/>
              <a:t>cw</a:t>
            </a:r>
            <a:r>
              <a:rPr lang="en-US" dirty="0"/>
              <a:t> #1-7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May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Khan academy</a:t>
            </a:r>
          </a:p>
          <a:p>
            <a:r>
              <a:rPr lang="en-US" dirty="0"/>
              <a:t>Converting standard to slope-intercept practice</a:t>
            </a:r>
          </a:p>
          <a:p>
            <a:r>
              <a:rPr lang="en-US" dirty="0"/>
              <a:t>Linear equation practice</a:t>
            </a:r>
          </a:p>
          <a:p>
            <a:r>
              <a:rPr lang="en-US" dirty="0"/>
              <a:t>Carnival Bears/Crossing the River</a:t>
            </a:r>
          </a:p>
          <a:p>
            <a:r>
              <a:rPr lang="en-US" dirty="0"/>
              <a:t>PARCC tasks</a:t>
            </a:r>
          </a:p>
          <a:p>
            <a:r>
              <a:rPr lang="en-US" dirty="0"/>
              <a:t>Finish lesson 21&amp;22 </a:t>
            </a:r>
            <a:r>
              <a:rPr lang="en-US" dirty="0" err="1"/>
              <a:t>cw</a:t>
            </a:r>
            <a:endParaRPr lang="en-US" dirty="0"/>
          </a:p>
          <a:p>
            <a:r>
              <a:rPr lang="en-US" dirty="0"/>
              <a:t>Prep for mini-test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04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9720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Solve the following equations:</a:t>
            </a:r>
          </a:p>
          <a:p>
            <a:pPr marL="0" indent="0">
              <a:buNone/>
            </a:pPr>
            <a:r>
              <a:rPr lang="en-US" dirty="0"/>
              <a:t>1.				      2.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68987"/>
              </p:ext>
            </p:extLst>
          </p:nvPr>
        </p:nvGraphicFramePr>
        <p:xfrm>
          <a:off x="5141098" y="2058020"/>
          <a:ext cx="3341473" cy="4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3" imgW="1117600" imgH="165100" progId="Equation.3">
                  <p:embed/>
                </p:oleObj>
              </mc:Choice>
              <mc:Fallback>
                <p:oleObj name="Equation" r:id="rId3" imgW="1117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1098" y="2058020"/>
                        <a:ext cx="3341473" cy="499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089871"/>
              </p:ext>
            </p:extLst>
          </p:nvPr>
        </p:nvGraphicFramePr>
        <p:xfrm>
          <a:off x="903288" y="1939245"/>
          <a:ext cx="34940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5" imgW="1168400" imgH="393700" progId="Equation.3">
                  <p:embed/>
                </p:oleObj>
              </mc:Choice>
              <mc:Fallback>
                <p:oleObj name="Equation" r:id="rId5" imgW="1168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3288" y="1939245"/>
                        <a:ext cx="3494087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1159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4" y="289198"/>
            <a:ext cx="8229600" cy="990600"/>
          </a:xfrm>
        </p:spPr>
        <p:txBody>
          <a:bodyPr/>
          <a:lstStyle/>
          <a:p>
            <a:r>
              <a:rPr lang="en-US" dirty="0"/>
              <a:t>What you should know/be able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86" y="1144355"/>
            <a:ext cx="8497529" cy="5253731"/>
          </a:xfrm>
        </p:spPr>
        <p:txBody>
          <a:bodyPr/>
          <a:lstStyle/>
          <a:p>
            <a:r>
              <a:rPr lang="en-US" dirty="0"/>
              <a:t>Write linear equations from words</a:t>
            </a:r>
          </a:p>
          <a:p>
            <a:r>
              <a:rPr lang="en-US" dirty="0"/>
              <a:t>Solve linear equations using for a variable using:</a:t>
            </a:r>
          </a:p>
          <a:p>
            <a:pPr lvl="1"/>
            <a:r>
              <a:rPr lang="en-US" dirty="0"/>
              <a:t>Distributive property</a:t>
            </a:r>
          </a:p>
          <a:p>
            <a:pPr lvl="1"/>
            <a:r>
              <a:rPr lang="en-US" dirty="0"/>
              <a:t>Combining like terms</a:t>
            </a:r>
          </a:p>
          <a:p>
            <a:pPr lvl="1"/>
            <a:r>
              <a:rPr lang="en-US" dirty="0"/>
              <a:t>Properties of equality</a:t>
            </a:r>
          </a:p>
          <a:p>
            <a:r>
              <a:rPr lang="en-US" dirty="0"/>
              <a:t>Find solutions for equations with two variables (x, y)</a:t>
            </a:r>
          </a:p>
          <a:p>
            <a:r>
              <a:rPr lang="en-US" dirty="0"/>
              <a:t>Identify number of solutions</a:t>
            </a:r>
          </a:p>
          <a:p>
            <a:r>
              <a:rPr lang="en-US" dirty="0"/>
              <a:t>Find constant rate/slope from:</a:t>
            </a:r>
          </a:p>
          <a:p>
            <a:pPr lvl="1"/>
            <a:r>
              <a:rPr lang="en-US" dirty="0"/>
              <a:t>Word problems, graphs, equations, tables</a:t>
            </a:r>
          </a:p>
          <a:p>
            <a:r>
              <a:rPr lang="en-US" dirty="0"/>
              <a:t>Write equations when given a graph</a:t>
            </a:r>
          </a:p>
          <a:p>
            <a:r>
              <a:rPr lang="en-US" dirty="0"/>
              <a:t>Convert between standard form and slope-intercept form</a:t>
            </a:r>
          </a:p>
          <a:p>
            <a:r>
              <a:rPr lang="en-US" dirty="0"/>
              <a:t>Graph equations in standard form and slope-intercept form</a:t>
            </a:r>
          </a:p>
        </p:txBody>
      </p:sp>
    </p:spTree>
    <p:extLst>
      <p:ext uri="{BB962C8B-B14F-4D97-AF65-F5344CB8AC3E}">
        <p14:creationId xmlns:p14="http://schemas.microsoft.com/office/powerpoint/2010/main" val="130733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8" y="1510940"/>
            <a:ext cx="6743799" cy="219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" y="76198"/>
            <a:ext cx="8229600" cy="990600"/>
          </a:xfrm>
        </p:spPr>
        <p:txBody>
          <a:bodyPr/>
          <a:lstStyle/>
          <a:p>
            <a:r>
              <a:rPr lang="en-US" dirty="0"/>
              <a:t>Notes – Slope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3762104"/>
            <a:ext cx="8046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Lines that go up to the right have a </a:t>
            </a:r>
            <a:r>
              <a:rPr lang="en-US" sz="2400" u="sng" dirty="0"/>
              <a:t>positive slope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Lines that go down to the right have </a:t>
            </a:r>
            <a:r>
              <a:rPr lang="en-US" sz="2400" u="sng" dirty="0"/>
              <a:t>negative slope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Horizontal lines have </a:t>
            </a:r>
            <a:r>
              <a:rPr lang="en-US" sz="2400" u="sng" dirty="0"/>
              <a:t>0 slope</a:t>
            </a:r>
          </a:p>
          <a:p>
            <a:r>
              <a:rPr lang="en-US" sz="2400" dirty="0"/>
              <a:t>To find slope, identify two points on the line and write the ratio (fraction):</a:t>
            </a:r>
          </a:p>
          <a:p>
            <a:r>
              <a:rPr lang="en-US" sz="2400" dirty="0"/>
              <a:t>	change in y		vertical change	     rise</a:t>
            </a:r>
          </a:p>
          <a:p>
            <a:r>
              <a:rPr lang="en-US" sz="2400" dirty="0"/>
              <a:t>	change in x		horizontal change	     run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862145"/>
            <a:ext cx="847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Slope</a:t>
            </a:r>
            <a:r>
              <a:rPr lang="en-US" sz="2400" dirty="0"/>
              <a:t> - a number that defines the steepness of a line. The steeper a line, the further the slope is from 0. </a:t>
            </a:r>
          </a:p>
          <a:p>
            <a:r>
              <a:rPr lang="en-US" sz="2400" dirty="0"/>
              <a:t>Symbol is </a:t>
            </a:r>
            <a:r>
              <a:rPr lang="en-US" sz="2400" i="1" dirty="0"/>
              <a:t>m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02228" y="6035039"/>
            <a:ext cx="1606731" cy="1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77862" y="5982787"/>
            <a:ext cx="2331944" cy="348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63097" y="6030685"/>
            <a:ext cx="696686" cy="43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860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783"/>
            <a:ext cx="8229600" cy="6131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Review 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9445"/>
            <a:ext cx="3931920" cy="639762"/>
          </a:xfrm>
        </p:spPr>
        <p:txBody>
          <a:bodyPr/>
          <a:lstStyle/>
          <a:p>
            <a:r>
              <a:rPr lang="en-US" dirty="0"/>
              <a:t>Must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9206"/>
            <a:ext cx="3931920" cy="4808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Sean </a:t>
            </a:r>
            <a:r>
              <a:rPr lang="mr-IN" dirty="0"/>
              <a:t>–</a:t>
            </a:r>
            <a:r>
              <a:rPr lang="en-US" dirty="0"/>
              <a:t> 4, 5b, 6</a:t>
            </a:r>
          </a:p>
          <a:p>
            <a:r>
              <a:rPr lang="en-US" dirty="0"/>
              <a:t>Elijah </a:t>
            </a:r>
            <a:r>
              <a:rPr lang="mr-IN" dirty="0"/>
              <a:t>–</a:t>
            </a:r>
            <a:r>
              <a:rPr lang="en-US" dirty="0"/>
              <a:t> 1, 4, 6</a:t>
            </a:r>
          </a:p>
          <a:p>
            <a:r>
              <a:rPr lang="en-US" dirty="0"/>
              <a:t>Kennedy </a:t>
            </a:r>
            <a:r>
              <a:rPr lang="mr-IN" dirty="0"/>
              <a:t>–</a:t>
            </a:r>
            <a:r>
              <a:rPr lang="en-US" dirty="0"/>
              <a:t> 1, 4, 7 or 8</a:t>
            </a:r>
          </a:p>
          <a:p>
            <a:r>
              <a:rPr lang="en-US" dirty="0" err="1"/>
              <a:t>Shyanne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1, 4, 6, 5b</a:t>
            </a:r>
          </a:p>
          <a:p>
            <a:r>
              <a:rPr lang="en-US" dirty="0"/>
              <a:t>Joe </a:t>
            </a:r>
            <a:r>
              <a:rPr lang="mr-IN" dirty="0"/>
              <a:t>–</a:t>
            </a:r>
            <a:r>
              <a:rPr lang="en-US" dirty="0"/>
              <a:t> 1, 4, 5b</a:t>
            </a:r>
          </a:p>
          <a:p>
            <a:r>
              <a:rPr lang="en-US" dirty="0" err="1"/>
              <a:t>Amirah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5b, 3, 7 or 8</a:t>
            </a:r>
          </a:p>
          <a:p>
            <a:r>
              <a:rPr lang="en-US" dirty="0" err="1"/>
              <a:t>Makayla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2, 4, 6</a:t>
            </a:r>
          </a:p>
          <a:p>
            <a:r>
              <a:rPr lang="en-US" dirty="0"/>
              <a:t>Marlon </a:t>
            </a:r>
            <a:r>
              <a:rPr lang="mr-IN" dirty="0"/>
              <a:t>–</a:t>
            </a:r>
            <a:r>
              <a:rPr lang="en-US" dirty="0"/>
              <a:t> 1, 4, 7 or 8</a:t>
            </a:r>
          </a:p>
          <a:p>
            <a:r>
              <a:rPr lang="en-US" dirty="0" err="1"/>
              <a:t>Shaniya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1, 4, 3</a:t>
            </a:r>
          </a:p>
          <a:p>
            <a:r>
              <a:rPr lang="en-US" dirty="0" err="1"/>
              <a:t>Taniya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4, 3, 7 or 8</a:t>
            </a:r>
          </a:p>
          <a:p>
            <a:r>
              <a:rPr lang="en-US" dirty="0"/>
              <a:t>Lacy </a:t>
            </a:r>
            <a:r>
              <a:rPr lang="mr-IN" dirty="0"/>
              <a:t>–</a:t>
            </a:r>
            <a:r>
              <a:rPr lang="en-US" dirty="0"/>
              <a:t> 3, 7 or 8</a:t>
            </a:r>
          </a:p>
          <a:p>
            <a:r>
              <a:rPr lang="en-US" dirty="0" err="1"/>
              <a:t>Myasia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1, 2, 4, 6</a:t>
            </a:r>
          </a:p>
          <a:p>
            <a:r>
              <a:rPr lang="en-US" dirty="0"/>
              <a:t>Layne </a:t>
            </a:r>
            <a:r>
              <a:rPr lang="mr-IN" dirty="0"/>
              <a:t>–</a:t>
            </a:r>
            <a:r>
              <a:rPr lang="en-US" dirty="0"/>
              <a:t> 4, 5b, 6</a:t>
            </a:r>
          </a:p>
          <a:p>
            <a:r>
              <a:rPr lang="en-US" dirty="0"/>
              <a:t>Malachi </a:t>
            </a:r>
            <a:r>
              <a:rPr lang="mr-IN" dirty="0"/>
              <a:t>–</a:t>
            </a:r>
            <a:r>
              <a:rPr lang="en-US" dirty="0"/>
              <a:t> 1, 2, 4, 5b, 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019445"/>
            <a:ext cx="3931920" cy="639762"/>
          </a:xfrm>
        </p:spPr>
        <p:txBody>
          <a:bodyPr/>
          <a:lstStyle/>
          <a:p>
            <a:r>
              <a:rPr lang="en-US" dirty="0"/>
              <a:t>Can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81445"/>
            <a:ext cx="3931920" cy="3951288"/>
          </a:xfrm>
        </p:spPr>
        <p:txBody>
          <a:bodyPr/>
          <a:lstStyle/>
          <a:p>
            <a:r>
              <a:rPr lang="en-US" dirty="0"/>
              <a:t>Other stations not assigned</a:t>
            </a:r>
          </a:p>
          <a:p>
            <a:r>
              <a:rPr lang="en-US" dirty="0"/>
              <a:t>Organize folder</a:t>
            </a:r>
          </a:p>
          <a:p>
            <a:r>
              <a:rPr lang="en-US" dirty="0"/>
              <a:t>PARCC tasks</a:t>
            </a:r>
          </a:p>
          <a:p>
            <a:r>
              <a:rPr lang="en-US" dirty="0"/>
              <a:t>Algebra practice</a:t>
            </a:r>
          </a:p>
          <a:p>
            <a:r>
              <a:rPr lang="en-US" dirty="0"/>
              <a:t>Independent work packet</a:t>
            </a:r>
          </a:p>
          <a:p>
            <a:r>
              <a:rPr lang="en-US" dirty="0"/>
              <a:t>Complete unfinished classwork and homework</a:t>
            </a:r>
          </a:p>
        </p:txBody>
      </p:sp>
    </p:spTree>
    <p:extLst>
      <p:ext uri="{BB962C8B-B14F-4D97-AF65-F5344CB8AC3E}">
        <p14:creationId xmlns:p14="http://schemas.microsoft.com/office/powerpoint/2010/main" val="27481285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783"/>
            <a:ext cx="8229600" cy="6131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Review Day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71262"/>
            <a:ext cx="3931920" cy="639762"/>
          </a:xfrm>
        </p:spPr>
        <p:txBody>
          <a:bodyPr/>
          <a:lstStyle/>
          <a:p>
            <a:r>
              <a:rPr lang="en-US" dirty="0"/>
              <a:t>Should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1023"/>
            <a:ext cx="3931920" cy="518784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Kiarra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2, 4, 5</a:t>
            </a:r>
          </a:p>
          <a:p>
            <a:r>
              <a:rPr lang="en-US" dirty="0" err="1"/>
              <a:t>Aniyah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4, 5b, 6</a:t>
            </a:r>
          </a:p>
          <a:p>
            <a:r>
              <a:rPr lang="en-US" dirty="0"/>
              <a:t>Kevin </a:t>
            </a:r>
            <a:r>
              <a:rPr lang="mr-IN" dirty="0"/>
              <a:t>–</a:t>
            </a:r>
            <a:r>
              <a:rPr lang="en-US" dirty="0"/>
              <a:t> 4, 5b, 7 or 8</a:t>
            </a:r>
          </a:p>
          <a:p>
            <a:r>
              <a:rPr lang="en-US" dirty="0" err="1"/>
              <a:t>Taniya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1, 2, 5</a:t>
            </a:r>
          </a:p>
          <a:p>
            <a:r>
              <a:rPr lang="en-US" dirty="0"/>
              <a:t>Greene </a:t>
            </a:r>
            <a:r>
              <a:rPr lang="mr-IN" dirty="0"/>
              <a:t>–</a:t>
            </a:r>
            <a:r>
              <a:rPr lang="en-US" dirty="0"/>
              <a:t> 4, 6, 7 or 8</a:t>
            </a:r>
          </a:p>
          <a:p>
            <a:r>
              <a:rPr lang="en-US" dirty="0" err="1"/>
              <a:t>Montaze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1, 4, 6</a:t>
            </a:r>
          </a:p>
          <a:p>
            <a:r>
              <a:rPr lang="en-US" dirty="0" err="1"/>
              <a:t>Jalen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3, 6, 7 or 8</a:t>
            </a:r>
          </a:p>
          <a:p>
            <a:r>
              <a:rPr lang="en-US" dirty="0" err="1"/>
              <a:t>JoJo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3, 6, 7 or 8</a:t>
            </a:r>
          </a:p>
          <a:p>
            <a:r>
              <a:rPr lang="en-US" dirty="0" err="1"/>
              <a:t>Bria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4, 5, 6,  </a:t>
            </a:r>
          </a:p>
          <a:p>
            <a:r>
              <a:rPr lang="en-US" dirty="0" err="1"/>
              <a:t>Sellimjay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1, 2, 5</a:t>
            </a:r>
          </a:p>
          <a:p>
            <a:r>
              <a:rPr lang="en-US" dirty="0" err="1"/>
              <a:t>Akil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3, 6, 7 or 8</a:t>
            </a:r>
          </a:p>
          <a:p>
            <a:r>
              <a:rPr lang="en-US" dirty="0"/>
              <a:t>Cassidy </a:t>
            </a:r>
            <a:r>
              <a:rPr lang="mr-IN" dirty="0"/>
              <a:t>–</a:t>
            </a:r>
            <a:r>
              <a:rPr lang="en-US" dirty="0"/>
              <a:t> 1, 2, 4, 6</a:t>
            </a:r>
          </a:p>
          <a:p>
            <a:r>
              <a:rPr lang="en-US" dirty="0" err="1"/>
              <a:t>Amina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1, 4, 6</a:t>
            </a:r>
          </a:p>
          <a:p>
            <a:r>
              <a:rPr lang="en-US" dirty="0"/>
              <a:t>Jewell </a:t>
            </a:r>
            <a:r>
              <a:rPr lang="mr-IN" dirty="0"/>
              <a:t>–</a:t>
            </a:r>
            <a:r>
              <a:rPr lang="en-US" dirty="0"/>
              <a:t> 4, 6, 7 or 8</a:t>
            </a:r>
          </a:p>
          <a:p>
            <a:r>
              <a:rPr lang="en-US" dirty="0" err="1"/>
              <a:t>Danaye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3, 6, 7 or 8</a:t>
            </a:r>
          </a:p>
          <a:p>
            <a:r>
              <a:rPr lang="en-US" dirty="0" err="1"/>
              <a:t>Jada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1, 2, 6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771262"/>
            <a:ext cx="3931920" cy="639762"/>
          </a:xfrm>
        </p:spPr>
        <p:txBody>
          <a:bodyPr/>
          <a:lstStyle/>
          <a:p>
            <a:r>
              <a:rPr lang="en-US" dirty="0"/>
              <a:t>Can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533262"/>
            <a:ext cx="3931920" cy="3951288"/>
          </a:xfrm>
        </p:spPr>
        <p:txBody>
          <a:bodyPr/>
          <a:lstStyle/>
          <a:p>
            <a:r>
              <a:rPr lang="en-US" dirty="0"/>
              <a:t>Other stations not assigned</a:t>
            </a:r>
          </a:p>
          <a:p>
            <a:r>
              <a:rPr lang="en-US" dirty="0"/>
              <a:t>Organize folder</a:t>
            </a:r>
          </a:p>
          <a:p>
            <a:r>
              <a:rPr lang="en-US" dirty="0"/>
              <a:t>PARCC tasks</a:t>
            </a:r>
          </a:p>
          <a:p>
            <a:r>
              <a:rPr lang="en-US" dirty="0"/>
              <a:t>Algebra practice</a:t>
            </a:r>
          </a:p>
          <a:p>
            <a:r>
              <a:rPr lang="en-US" dirty="0"/>
              <a:t>Independent work packet</a:t>
            </a:r>
          </a:p>
          <a:p>
            <a:r>
              <a:rPr lang="en-US" dirty="0"/>
              <a:t>Complete unfinished classwork and homework</a:t>
            </a:r>
          </a:p>
        </p:txBody>
      </p:sp>
    </p:spTree>
    <p:extLst>
      <p:ext uri="{BB962C8B-B14F-4D97-AF65-F5344CB8AC3E}">
        <p14:creationId xmlns:p14="http://schemas.microsoft.com/office/powerpoint/2010/main" val="211323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829"/>
            <a:ext cx="8229600" cy="9906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2" y="947761"/>
            <a:ext cx="4767942" cy="46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35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3552</TotalTime>
  <Words>2202</Words>
  <Application>Microsoft Macintosh PowerPoint</Application>
  <PresentationFormat>On-screen Show (4:3)</PresentationFormat>
  <Paragraphs>390</Paragraphs>
  <Slides>81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Cambria Math</vt:lpstr>
      <vt:lpstr>Clarity</vt:lpstr>
      <vt:lpstr>Equation</vt:lpstr>
      <vt:lpstr>Linear Equations</vt:lpstr>
      <vt:lpstr>Lesson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– Slope</vt:lpstr>
      <vt:lpstr>Example 1</vt:lpstr>
      <vt:lpstr>Example 2</vt:lpstr>
      <vt:lpstr>Example 3</vt:lpstr>
      <vt:lpstr>Example 4</vt:lpstr>
      <vt:lpstr>PowerPoint Presentation</vt:lpstr>
      <vt:lpstr>Workshop</vt:lpstr>
      <vt:lpstr>Lesson 16</vt:lpstr>
      <vt:lpstr>Example 1</vt:lpstr>
      <vt:lpstr>Example 2</vt:lpstr>
      <vt:lpstr>Example 3</vt:lpstr>
      <vt:lpstr>Notes – Slope</vt:lpstr>
      <vt:lpstr>Example 4</vt:lpstr>
      <vt:lpstr>Workshop</vt:lpstr>
      <vt:lpstr>Lesson 17</vt:lpstr>
      <vt:lpstr>Warm Up</vt:lpstr>
      <vt:lpstr>Standard Form of Linear Equations</vt:lpstr>
      <vt:lpstr>Notes: Slope-Intercept Form</vt:lpstr>
      <vt:lpstr>Converting Standard to Slope-Intercept</vt:lpstr>
      <vt:lpstr>Example</vt:lpstr>
      <vt:lpstr>Workshop</vt:lpstr>
      <vt:lpstr>Lesson 18</vt:lpstr>
      <vt:lpstr>Explore</vt:lpstr>
      <vt:lpstr>Notes: Slope-Intercept Form</vt:lpstr>
      <vt:lpstr>Example 1</vt:lpstr>
      <vt:lpstr>Example 2</vt:lpstr>
      <vt:lpstr>Example 3</vt:lpstr>
      <vt:lpstr>Example 4</vt:lpstr>
      <vt:lpstr>Workshop</vt:lpstr>
      <vt:lpstr>Lesson 19</vt:lpstr>
      <vt:lpstr>Warm Up</vt:lpstr>
      <vt:lpstr>Workshop</vt:lpstr>
      <vt:lpstr>Notes</vt:lpstr>
      <vt:lpstr>Example</vt:lpstr>
      <vt:lpstr>Example continued</vt:lpstr>
      <vt:lpstr>Workshop</vt:lpstr>
      <vt:lpstr>Lesson 20</vt:lpstr>
      <vt:lpstr>Opening</vt:lpstr>
      <vt:lpstr>Opening</vt:lpstr>
      <vt:lpstr>Notes – Writing equation from graph</vt:lpstr>
      <vt:lpstr>Example 1</vt:lpstr>
      <vt:lpstr>Example 1 continued</vt:lpstr>
      <vt:lpstr>Example 2</vt:lpstr>
      <vt:lpstr>Example 2 continued</vt:lpstr>
      <vt:lpstr>Example 3</vt:lpstr>
      <vt:lpstr>Example 3 continued</vt:lpstr>
      <vt:lpstr>Workshop</vt:lpstr>
      <vt:lpstr>Lesson 21</vt:lpstr>
      <vt:lpstr>Opening</vt:lpstr>
      <vt:lpstr>Example 1</vt:lpstr>
      <vt:lpstr>Review/Practice on Example 1</vt:lpstr>
      <vt:lpstr>Example 2</vt:lpstr>
      <vt:lpstr>Review/Practice on Example 2</vt:lpstr>
      <vt:lpstr>Example 3</vt:lpstr>
      <vt:lpstr>Review/Practice on Example 3</vt:lpstr>
      <vt:lpstr>Example 4</vt:lpstr>
      <vt:lpstr>Review/Practice on Example 4</vt:lpstr>
      <vt:lpstr>Notes/Summary</vt:lpstr>
      <vt:lpstr>Workshop</vt:lpstr>
      <vt:lpstr>Lesson 22</vt:lpstr>
      <vt:lpstr>Example 1</vt:lpstr>
      <vt:lpstr>Example 2</vt:lpstr>
      <vt:lpstr>Example 3</vt:lpstr>
      <vt:lpstr>Example 4</vt:lpstr>
      <vt:lpstr>Example 5</vt:lpstr>
      <vt:lpstr>Workshop</vt:lpstr>
      <vt:lpstr>Lesson 23</vt:lpstr>
      <vt:lpstr>Workshop</vt:lpstr>
      <vt:lpstr>Notes/Conclusion </vt:lpstr>
      <vt:lpstr>Workshop</vt:lpstr>
      <vt:lpstr>Warm Up</vt:lpstr>
      <vt:lpstr>What you should know/be able to do</vt:lpstr>
      <vt:lpstr>Review Day</vt:lpstr>
      <vt:lpstr>Review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Plocher</dc:creator>
  <cp:lastModifiedBy>Bovill, Megan</cp:lastModifiedBy>
  <cp:revision>608</cp:revision>
  <dcterms:created xsi:type="dcterms:W3CDTF">2017-09-23T20:54:56Z</dcterms:created>
  <dcterms:modified xsi:type="dcterms:W3CDTF">2019-01-30T14:53:13Z</dcterms:modified>
</cp:coreProperties>
</file>