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51"/>
  </p:notesMasterIdLst>
  <p:sldIdLst>
    <p:sldId id="256" r:id="rId2"/>
    <p:sldId id="269" r:id="rId3"/>
    <p:sldId id="372" r:id="rId4"/>
    <p:sldId id="266" r:id="rId5"/>
    <p:sldId id="271" r:id="rId6"/>
    <p:sldId id="426" r:id="rId7"/>
    <p:sldId id="351" r:id="rId8"/>
    <p:sldId id="427" r:id="rId9"/>
    <p:sldId id="257" r:id="rId10"/>
    <p:sldId id="434" r:id="rId11"/>
    <p:sldId id="435" r:id="rId12"/>
    <p:sldId id="428" r:id="rId13"/>
    <p:sldId id="429" r:id="rId14"/>
    <p:sldId id="430" r:id="rId15"/>
    <p:sldId id="431" r:id="rId16"/>
    <p:sldId id="432" r:id="rId17"/>
    <p:sldId id="433" r:id="rId18"/>
    <p:sldId id="436" r:id="rId19"/>
    <p:sldId id="464" r:id="rId20"/>
    <p:sldId id="437" r:id="rId21"/>
    <p:sldId id="438" r:id="rId22"/>
    <p:sldId id="439" r:id="rId23"/>
    <p:sldId id="440" r:id="rId24"/>
    <p:sldId id="441" r:id="rId25"/>
    <p:sldId id="442" r:id="rId26"/>
    <p:sldId id="443" r:id="rId27"/>
    <p:sldId id="444" r:id="rId28"/>
    <p:sldId id="445" r:id="rId29"/>
    <p:sldId id="446" r:id="rId30"/>
    <p:sldId id="447" r:id="rId31"/>
    <p:sldId id="449" r:id="rId32"/>
    <p:sldId id="448" r:id="rId33"/>
    <p:sldId id="465" r:id="rId34"/>
    <p:sldId id="450" r:id="rId35"/>
    <p:sldId id="452" r:id="rId36"/>
    <p:sldId id="453" r:id="rId37"/>
    <p:sldId id="454" r:id="rId38"/>
    <p:sldId id="455" r:id="rId39"/>
    <p:sldId id="451" r:id="rId40"/>
    <p:sldId id="456" r:id="rId41"/>
    <p:sldId id="458" r:id="rId42"/>
    <p:sldId id="459" r:id="rId43"/>
    <p:sldId id="346" r:id="rId44"/>
    <p:sldId id="349" r:id="rId45"/>
    <p:sldId id="460" r:id="rId46"/>
    <p:sldId id="461" r:id="rId47"/>
    <p:sldId id="462" r:id="rId48"/>
    <p:sldId id="457" r:id="rId49"/>
    <p:sldId id="463"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275" autoAdjust="0"/>
    <p:restoredTop sz="94671"/>
  </p:normalViewPr>
  <p:slideViewPr>
    <p:cSldViewPr snapToGrid="0" snapToObjects="1">
      <p:cViewPr varScale="1">
        <p:scale>
          <a:sx n="104" d="100"/>
          <a:sy n="104" d="100"/>
        </p:scale>
        <p:origin x="1440"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image" Target="../media/image27.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image" Target="../media/image2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C7D9A2-4276-4913-BD55-C616ADBF163F}" type="datetimeFigureOut">
              <a:rPr lang="en-US" smtClean="0"/>
              <a:pPr/>
              <a:t>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2FD5DC-82E1-41FB-B481-E45EAD246C1D}" type="slidenum">
              <a:rPr lang="en-US" smtClean="0"/>
              <a:pPr/>
              <a:t>‹#›</a:t>
            </a:fld>
            <a:endParaRPr lang="en-US"/>
          </a:p>
        </p:txBody>
      </p:sp>
    </p:spTree>
    <p:extLst>
      <p:ext uri="{BB962C8B-B14F-4D97-AF65-F5344CB8AC3E}">
        <p14:creationId xmlns:p14="http://schemas.microsoft.com/office/powerpoint/2010/main" val="2116487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Wednesday, February 20,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pPr/>
              <a:t>Wednesday, February 20,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Wednesday, February 20,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pPr/>
              <a:t>Wednesday, February 20,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Wednesday, February 20,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Wednesday, February 20,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Wednesday, February 20,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pPr/>
              <a:t>Wednesday, February 20,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Wednesday, February 20,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Wednesday, February 20,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Wednesday, February 20,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Wednesday, February 20,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0.png"/><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6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50.png"/><Relationship Id="rId5" Type="http://schemas.openxmlformats.org/officeDocument/2006/relationships/image" Target="../media/image22.emf"/><Relationship Id="rId4" Type="http://schemas.openxmlformats.org/officeDocument/2006/relationships/oleObject" Target="../embeddings/oleObject1.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8.emf"/><Relationship Id="rId5" Type="http://schemas.openxmlformats.org/officeDocument/2006/relationships/oleObject" Target="../embeddings/oleObject3.bin"/><Relationship Id="rId4" Type="http://schemas.openxmlformats.org/officeDocument/2006/relationships/image" Target="../media/image27.e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9.emf"/><Relationship Id="rId5" Type="http://schemas.openxmlformats.org/officeDocument/2006/relationships/oleObject" Target="../embeddings/oleObject5.bin"/><Relationship Id="rId4" Type="http://schemas.openxmlformats.org/officeDocument/2006/relationships/image" Target="../media/image27.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Linear Equations</a:t>
            </a:r>
          </a:p>
        </p:txBody>
      </p:sp>
      <p:sp>
        <p:nvSpPr>
          <p:cNvPr id="3" name="Subtitle 2"/>
          <p:cNvSpPr>
            <a:spLocks noGrp="1"/>
          </p:cNvSpPr>
          <p:nvPr>
            <p:ph type="subTitle" idx="1"/>
          </p:nvPr>
        </p:nvSpPr>
        <p:spPr/>
        <p:txBody>
          <a:bodyPr/>
          <a:lstStyle/>
          <a:p>
            <a:r>
              <a:rPr lang="en-US" dirty="0"/>
              <a:t>Eureka Math</a:t>
            </a:r>
          </a:p>
          <a:p>
            <a:r>
              <a:rPr lang="en-US" dirty="0"/>
              <a:t>8</a:t>
            </a:r>
            <a:r>
              <a:rPr lang="en-US" baseline="30000" dirty="0"/>
              <a:t>th</a:t>
            </a:r>
            <a:r>
              <a:rPr lang="en-US" dirty="0"/>
              <a:t> Grade Module 4</a:t>
            </a:r>
          </a:p>
          <a:p>
            <a:r>
              <a:rPr lang="en-US" dirty="0"/>
              <a:t>Topic D</a:t>
            </a:r>
          </a:p>
          <a:p>
            <a:endParaRPr lang="en-US" dirty="0"/>
          </a:p>
        </p:txBody>
      </p:sp>
    </p:spTree>
    <p:extLst>
      <p:ext uri="{BB962C8B-B14F-4D97-AF65-F5344CB8AC3E}">
        <p14:creationId xmlns:p14="http://schemas.microsoft.com/office/powerpoint/2010/main" val="36967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5" y="141510"/>
            <a:ext cx="8229600" cy="990600"/>
          </a:xfrm>
        </p:spPr>
        <p:txBody>
          <a:bodyPr/>
          <a:lstStyle/>
          <a:p>
            <a:r>
              <a:rPr lang="en-US" dirty="0"/>
              <a:t>Warm Up</a:t>
            </a:r>
          </a:p>
        </p:txBody>
      </p:sp>
      <p:sp>
        <p:nvSpPr>
          <p:cNvPr id="3" name="Content Placeholder 2"/>
          <p:cNvSpPr>
            <a:spLocks noGrp="1"/>
          </p:cNvSpPr>
          <p:nvPr>
            <p:ph idx="1"/>
          </p:nvPr>
        </p:nvSpPr>
        <p:spPr>
          <a:xfrm>
            <a:off x="130625" y="986239"/>
            <a:ext cx="8229600" cy="960120"/>
          </a:xfrm>
        </p:spPr>
        <p:txBody>
          <a:bodyPr/>
          <a:lstStyle/>
          <a:p>
            <a:pPr marL="0" indent="0">
              <a:buNone/>
            </a:pPr>
            <a:r>
              <a:rPr lang="en-US" dirty="0"/>
              <a:t>Rewrite these equations into slope-intercept form (look in lesson 17 for a refresher)</a:t>
            </a:r>
          </a:p>
        </p:txBody>
      </p:sp>
      <mc:AlternateContent xmlns:mc="http://schemas.openxmlformats.org/markup-compatibility/2006" xmlns:a14="http://schemas.microsoft.com/office/drawing/2010/main">
        <mc:Choice Requires="a14">
          <p:sp>
            <p:nvSpPr>
              <p:cNvPr id="4" name="TextBox 3"/>
              <p:cNvSpPr txBox="1"/>
              <p:nvPr/>
            </p:nvSpPr>
            <p:spPr>
              <a:xfrm>
                <a:off x="535576" y="1956462"/>
                <a:ext cx="2573384"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a:rPr>
                        <m:t>3</m:t>
                      </m:r>
                      <m:r>
                        <a:rPr lang="en-US" sz="3200" b="0" i="1" smtClean="0">
                          <a:latin typeface="Cambria Math"/>
                        </a:rPr>
                        <m:t>𝑥</m:t>
                      </m:r>
                      <m:r>
                        <a:rPr lang="en-US" sz="3200" b="0" i="1" smtClean="0">
                          <a:latin typeface="Cambria Math"/>
                        </a:rPr>
                        <m:t>+2</m:t>
                      </m:r>
                      <m:r>
                        <a:rPr lang="en-US" sz="3200" b="0" i="1" smtClean="0">
                          <a:latin typeface="Cambria Math"/>
                        </a:rPr>
                        <m:t>𝑦</m:t>
                      </m:r>
                      <m:r>
                        <a:rPr lang="en-US" sz="3200" b="0" i="1" smtClean="0">
                          <a:latin typeface="Cambria Math"/>
                        </a:rPr>
                        <m:t>=10</m:t>
                      </m:r>
                    </m:oMath>
                  </m:oMathPara>
                </a14:m>
                <a:endParaRPr lang="en-US" sz="3200" dirty="0"/>
              </a:p>
            </p:txBody>
          </p:sp>
        </mc:Choice>
        <mc:Fallback xmlns="">
          <p:sp>
            <p:nvSpPr>
              <p:cNvPr id="4" name="TextBox 3"/>
              <p:cNvSpPr txBox="1">
                <a:spLocks noRot="1" noChangeAspect="1" noMove="1" noResize="1" noEditPoints="1" noAdjustHandles="1" noChangeArrowheads="1" noChangeShapeType="1" noTextEdit="1"/>
              </p:cNvSpPr>
              <p:nvPr/>
            </p:nvSpPr>
            <p:spPr>
              <a:xfrm>
                <a:off x="535576" y="1956462"/>
                <a:ext cx="2573384" cy="584775"/>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5233851" y="1991294"/>
                <a:ext cx="2573384"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i="1" smtClean="0">
                          <a:latin typeface="Cambria Math"/>
                        </a:rPr>
                        <m:t>5</m:t>
                      </m:r>
                      <m:r>
                        <a:rPr lang="en-US" sz="3200" b="0" i="1" smtClean="0">
                          <a:latin typeface="Cambria Math"/>
                        </a:rPr>
                        <m:t>𝑥</m:t>
                      </m:r>
                      <m:r>
                        <a:rPr lang="en-US" sz="3200" b="0" i="1" smtClean="0">
                          <a:latin typeface="Cambria Math"/>
                        </a:rPr>
                        <m:t>−</m:t>
                      </m:r>
                      <m:r>
                        <a:rPr lang="en-US" sz="3200" b="0" i="1" smtClean="0">
                          <a:latin typeface="Cambria Math"/>
                        </a:rPr>
                        <m:t>𝑦</m:t>
                      </m:r>
                      <m:r>
                        <a:rPr lang="en-US" sz="3200" b="0" i="1" smtClean="0">
                          <a:latin typeface="Cambria Math"/>
                        </a:rPr>
                        <m:t>=12</m:t>
                      </m:r>
                    </m:oMath>
                  </m:oMathPara>
                </a14:m>
                <a:endParaRPr lang="en-US" sz="3200" dirty="0"/>
              </a:p>
            </p:txBody>
          </p:sp>
        </mc:Choice>
        <mc:Fallback xmlns="">
          <p:sp>
            <p:nvSpPr>
              <p:cNvPr id="5" name="TextBox 4"/>
              <p:cNvSpPr txBox="1">
                <a:spLocks noRot="1" noChangeAspect="1" noMove="1" noResize="1" noEditPoints="1" noAdjustHandles="1" noChangeArrowheads="1" noChangeShapeType="1" noTextEdit="1"/>
              </p:cNvSpPr>
              <p:nvPr/>
            </p:nvSpPr>
            <p:spPr>
              <a:xfrm>
                <a:off x="5233851" y="1991294"/>
                <a:ext cx="2573384" cy="584775"/>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391944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5" y="141510"/>
            <a:ext cx="8229600" cy="990600"/>
          </a:xfrm>
        </p:spPr>
        <p:txBody>
          <a:bodyPr/>
          <a:lstStyle/>
          <a:p>
            <a:r>
              <a:rPr lang="en-US" dirty="0"/>
              <a:t>Warm Up</a:t>
            </a:r>
          </a:p>
        </p:txBody>
      </p:sp>
      <p:sp>
        <p:nvSpPr>
          <p:cNvPr id="3" name="Content Placeholder 2"/>
          <p:cNvSpPr>
            <a:spLocks noGrp="1"/>
          </p:cNvSpPr>
          <p:nvPr>
            <p:ph idx="1"/>
          </p:nvPr>
        </p:nvSpPr>
        <p:spPr>
          <a:xfrm>
            <a:off x="130625" y="986239"/>
            <a:ext cx="8229600" cy="960120"/>
          </a:xfrm>
        </p:spPr>
        <p:txBody>
          <a:bodyPr/>
          <a:lstStyle/>
          <a:p>
            <a:pPr marL="0" indent="0">
              <a:buNone/>
            </a:pPr>
            <a:r>
              <a:rPr lang="en-US" dirty="0"/>
              <a:t>Rewrite these equations into standard form (look in lesson 20 for a refresher)</a:t>
            </a:r>
          </a:p>
        </p:txBody>
      </p:sp>
      <mc:AlternateContent xmlns:mc="http://schemas.openxmlformats.org/markup-compatibility/2006" xmlns:a14="http://schemas.microsoft.com/office/drawing/2010/main">
        <mc:Choice Requires="a14">
          <p:sp>
            <p:nvSpPr>
              <p:cNvPr id="4" name="TextBox 3"/>
              <p:cNvSpPr txBox="1"/>
              <p:nvPr/>
            </p:nvSpPr>
            <p:spPr>
              <a:xfrm>
                <a:off x="5577839" y="1731587"/>
                <a:ext cx="2573384" cy="101431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a:rPr>
                        <m:t>𝑦</m:t>
                      </m:r>
                      <m:r>
                        <a:rPr lang="en-US" sz="3200" b="0" i="1" smtClean="0">
                          <a:latin typeface="Cambria Math"/>
                        </a:rPr>
                        <m:t>=</m:t>
                      </m:r>
                      <m:f>
                        <m:fPr>
                          <m:ctrlPr>
                            <a:rPr lang="en-US" sz="3200" b="0" i="1" smtClean="0">
                              <a:latin typeface="Cambria Math" panose="02040503050406030204" pitchFamily="18" charset="0"/>
                            </a:rPr>
                          </m:ctrlPr>
                        </m:fPr>
                        <m:num>
                          <m:r>
                            <a:rPr lang="en-US" sz="3200" b="0" i="1" smtClean="0">
                              <a:latin typeface="Cambria Math"/>
                            </a:rPr>
                            <m:t>3</m:t>
                          </m:r>
                        </m:num>
                        <m:den>
                          <m:r>
                            <a:rPr lang="en-US" sz="3200" b="0" i="1" smtClean="0">
                              <a:latin typeface="Cambria Math"/>
                            </a:rPr>
                            <m:t>4</m:t>
                          </m:r>
                        </m:den>
                      </m:f>
                      <m:r>
                        <a:rPr lang="en-US" sz="3200" b="0" i="1" smtClean="0">
                          <a:latin typeface="Cambria Math"/>
                        </a:rPr>
                        <m:t>𝑥</m:t>
                      </m:r>
                      <m:r>
                        <a:rPr lang="en-US" sz="3200" b="0" i="1" smtClean="0">
                          <a:latin typeface="Cambria Math"/>
                        </a:rPr>
                        <m:t>+6</m:t>
                      </m:r>
                    </m:oMath>
                  </m:oMathPara>
                </a14:m>
                <a:endParaRPr lang="en-US" sz="3200" dirty="0"/>
              </a:p>
            </p:txBody>
          </p:sp>
        </mc:Choice>
        <mc:Fallback xmlns="">
          <p:sp>
            <p:nvSpPr>
              <p:cNvPr id="4" name="TextBox 3"/>
              <p:cNvSpPr txBox="1">
                <a:spLocks noRot="1" noChangeAspect="1" noMove="1" noResize="1" noEditPoints="1" noAdjustHandles="1" noChangeArrowheads="1" noChangeShapeType="1" noTextEdit="1"/>
              </p:cNvSpPr>
              <p:nvPr/>
            </p:nvSpPr>
            <p:spPr>
              <a:xfrm>
                <a:off x="5577839" y="1731587"/>
                <a:ext cx="2573384" cy="1014317"/>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622663" y="1946359"/>
                <a:ext cx="2865120"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i="1" smtClean="0">
                          <a:latin typeface="Cambria Math"/>
                        </a:rPr>
                        <m:t>𝑦</m:t>
                      </m:r>
                      <m:r>
                        <a:rPr lang="en-US" sz="3200" b="0" i="1" smtClean="0">
                          <a:latin typeface="Cambria Math"/>
                        </a:rPr>
                        <m:t>=−5</m:t>
                      </m:r>
                      <m:r>
                        <a:rPr lang="en-US" sz="3200" b="0" i="1" smtClean="0">
                          <a:latin typeface="Cambria Math"/>
                        </a:rPr>
                        <m:t>𝑥</m:t>
                      </m:r>
                      <m:r>
                        <a:rPr lang="en-US" sz="3200" b="0" i="1" smtClean="0">
                          <a:latin typeface="Cambria Math"/>
                        </a:rPr>
                        <m:t>−10</m:t>
                      </m:r>
                    </m:oMath>
                  </m:oMathPara>
                </a14:m>
                <a:endParaRPr lang="en-US" sz="3200" dirty="0"/>
              </a:p>
            </p:txBody>
          </p:sp>
        </mc:Choice>
        <mc:Fallback xmlns="">
          <p:sp>
            <p:nvSpPr>
              <p:cNvPr id="5" name="TextBox 4"/>
              <p:cNvSpPr txBox="1">
                <a:spLocks noRot="1" noChangeAspect="1" noMove="1" noResize="1" noEditPoints="1" noAdjustHandles="1" noChangeArrowheads="1" noChangeShapeType="1" noTextEdit="1"/>
              </p:cNvSpPr>
              <p:nvPr/>
            </p:nvSpPr>
            <p:spPr>
              <a:xfrm>
                <a:off x="622663" y="1946359"/>
                <a:ext cx="2865120" cy="584775"/>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675031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Lesson 25</a:t>
            </a:r>
          </a:p>
        </p:txBody>
      </p:sp>
      <p:sp>
        <p:nvSpPr>
          <p:cNvPr id="3" name="Subtitle 2"/>
          <p:cNvSpPr>
            <a:spLocks noGrp="1"/>
          </p:cNvSpPr>
          <p:nvPr>
            <p:ph type="subTitle" idx="1"/>
          </p:nvPr>
        </p:nvSpPr>
        <p:spPr/>
        <p:txBody>
          <a:bodyPr/>
          <a:lstStyle/>
          <a:p>
            <a:r>
              <a:rPr lang="en-US" dirty="0"/>
              <a:t>Workshop, notes</a:t>
            </a:r>
          </a:p>
        </p:txBody>
      </p:sp>
    </p:spTree>
    <p:extLst>
      <p:ext uri="{BB962C8B-B14F-4D97-AF65-F5344CB8AC3E}">
        <p14:creationId xmlns:p14="http://schemas.microsoft.com/office/powerpoint/2010/main" val="3162812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Workshop</a:t>
            </a:r>
          </a:p>
        </p:txBody>
      </p:sp>
      <p:sp>
        <p:nvSpPr>
          <p:cNvPr id="3" name="Text Placeholder 2"/>
          <p:cNvSpPr>
            <a:spLocks noGrp="1"/>
          </p:cNvSpPr>
          <p:nvPr>
            <p:ph type="body" idx="1"/>
          </p:nvPr>
        </p:nvSpPr>
        <p:spPr/>
        <p:txBody>
          <a:bodyPr>
            <a:normAutofit/>
          </a:bodyPr>
          <a:lstStyle/>
          <a:p>
            <a:r>
              <a:rPr lang="en-US" sz="3200" dirty="0"/>
              <a:t>Must Do</a:t>
            </a:r>
          </a:p>
        </p:txBody>
      </p:sp>
      <p:sp>
        <p:nvSpPr>
          <p:cNvPr id="4" name="Content Placeholder 3"/>
          <p:cNvSpPr>
            <a:spLocks noGrp="1"/>
          </p:cNvSpPr>
          <p:nvPr>
            <p:ph sz="half" idx="2"/>
          </p:nvPr>
        </p:nvSpPr>
        <p:spPr/>
        <p:txBody>
          <a:bodyPr/>
          <a:lstStyle/>
          <a:p>
            <a:r>
              <a:rPr lang="en-US" dirty="0"/>
              <a:t>Lesson 25 </a:t>
            </a:r>
            <a:r>
              <a:rPr lang="en-US" dirty="0" err="1"/>
              <a:t>cw</a:t>
            </a:r>
            <a:r>
              <a:rPr lang="en-US" dirty="0"/>
              <a:t> #1-5</a:t>
            </a:r>
          </a:p>
        </p:txBody>
      </p:sp>
      <p:sp>
        <p:nvSpPr>
          <p:cNvPr id="5" name="Text Placeholder 4"/>
          <p:cNvSpPr>
            <a:spLocks noGrp="1"/>
          </p:cNvSpPr>
          <p:nvPr>
            <p:ph type="body" sz="quarter" idx="3"/>
          </p:nvPr>
        </p:nvSpPr>
        <p:spPr/>
        <p:txBody>
          <a:bodyPr>
            <a:normAutofit/>
          </a:bodyPr>
          <a:lstStyle/>
          <a:p>
            <a:r>
              <a:rPr lang="en-US" sz="3200" dirty="0"/>
              <a:t>May Do</a:t>
            </a:r>
          </a:p>
        </p:txBody>
      </p:sp>
      <p:sp>
        <p:nvSpPr>
          <p:cNvPr id="6" name="Content Placeholder 5"/>
          <p:cNvSpPr>
            <a:spLocks noGrp="1"/>
          </p:cNvSpPr>
          <p:nvPr>
            <p:ph sz="quarter" idx="4"/>
          </p:nvPr>
        </p:nvSpPr>
        <p:spPr/>
        <p:txBody>
          <a:bodyPr/>
          <a:lstStyle/>
          <a:p>
            <a:r>
              <a:rPr lang="en-US" dirty="0"/>
              <a:t>Khan academy</a:t>
            </a:r>
          </a:p>
          <a:p>
            <a:r>
              <a:rPr lang="en-US" dirty="0"/>
              <a:t>PARCC tasks</a:t>
            </a:r>
          </a:p>
          <a:p>
            <a:r>
              <a:rPr lang="en-US" dirty="0"/>
              <a:t>Lesson 25 </a:t>
            </a:r>
            <a:r>
              <a:rPr lang="en-US" dirty="0" err="1"/>
              <a:t>cw</a:t>
            </a:r>
            <a:r>
              <a:rPr lang="en-US" dirty="0"/>
              <a:t> #6</a:t>
            </a:r>
          </a:p>
          <a:p>
            <a:r>
              <a:rPr lang="en-US" dirty="0"/>
              <a:t>Finish lesson 24 </a:t>
            </a:r>
            <a:r>
              <a:rPr lang="en-US" dirty="0" err="1"/>
              <a:t>cw</a:t>
            </a:r>
            <a:endParaRPr lang="en-US" dirty="0"/>
          </a:p>
          <a:p>
            <a:r>
              <a:rPr lang="en-US" dirty="0"/>
              <a:t>Linear equation practice</a:t>
            </a:r>
          </a:p>
          <a:p>
            <a:r>
              <a:rPr lang="en-US" dirty="0"/>
              <a:t>Slope practice</a:t>
            </a:r>
          </a:p>
          <a:p>
            <a:r>
              <a:rPr lang="en-US" dirty="0"/>
              <a:t>Exponents review</a:t>
            </a:r>
          </a:p>
          <a:p>
            <a:pPr marL="0" indent="0">
              <a:buNone/>
            </a:pPr>
            <a:endParaRPr lang="en-US" dirty="0"/>
          </a:p>
          <a:p>
            <a:endParaRPr lang="en-US" dirty="0"/>
          </a:p>
        </p:txBody>
      </p:sp>
    </p:spTree>
    <p:extLst>
      <p:ext uri="{BB962C8B-B14F-4D97-AF65-F5344CB8AC3E}">
        <p14:creationId xmlns:p14="http://schemas.microsoft.com/office/powerpoint/2010/main" val="381169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76198"/>
            <a:ext cx="8229600" cy="990600"/>
          </a:xfrm>
        </p:spPr>
        <p:txBody>
          <a:bodyPr/>
          <a:lstStyle/>
          <a:p>
            <a:r>
              <a:rPr lang="en-US" dirty="0"/>
              <a:t>Notes – Systems of Equations</a:t>
            </a:r>
          </a:p>
        </p:txBody>
      </p:sp>
      <p:sp>
        <p:nvSpPr>
          <p:cNvPr id="9" name="TextBox 8"/>
          <p:cNvSpPr txBox="1"/>
          <p:nvPr/>
        </p:nvSpPr>
        <p:spPr>
          <a:xfrm>
            <a:off x="365760" y="862145"/>
            <a:ext cx="8477794" cy="5539978"/>
          </a:xfrm>
          <a:prstGeom prst="rect">
            <a:avLst/>
          </a:prstGeom>
          <a:noFill/>
        </p:spPr>
        <p:txBody>
          <a:bodyPr wrap="square" rtlCol="0">
            <a:spAutoFit/>
          </a:bodyPr>
          <a:lstStyle/>
          <a:p>
            <a:r>
              <a:rPr lang="en-US" sz="1600" i="1" dirty="0"/>
              <a:t>A System of Equations (aka Simultaneous Equations) is a situation when a pair of equations work together. </a:t>
            </a:r>
          </a:p>
          <a:p>
            <a:endParaRPr lang="en-US" sz="1600" i="1" dirty="0"/>
          </a:p>
          <a:p>
            <a:r>
              <a:rPr lang="en-US" sz="1600" i="1" dirty="0"/>
              <a:t>A system can have one solution, no solutions, or infinitely many solutions, like in lesson 7.</a:t>
            </a:r>
          </a:p>
          <a:p>
            <a:endParaRPr lang="en-US" sz="1600" i="1" dirty="0"/>
          </a:p>
          <a:p>
            <a:r>
              <a:rPr lang="en-US" sz="1600" i="1" dirty="0"/>
              <a:t>The goal is to determine the exact coordinate (solution) where the two lines intersect. This is also a solution to </a:t>
            </a:r>
            <a:r>
              <a:rPr lang="en-US" sz="1600" b="1" i="1" u="sng" dirty="0"/>
              <a:t>both</a:t>
            </a:r>
            <a:r>
              <a:rPr lang="en-US" sz="1600" i="1" dirty="0"/>
              <a:t> equations.</a:t>
            </a:r>
          </a:p>
          <a:p>
            <a:endParaRPr lang="en-US" sz="1600" i="1" dirty="0"/>
          </a:p>
          <a:p>
            <a:r>
              <a:rPr lang="en-US" sz="1600" i="1" dirty="0"/>
              <a:t>		equation 1</a:t>
            </a:r>
          </a:p>
          <a:p>
            <a:r>
              <a:rPr lang="en-US" sz="1600" i="1" dirty="0"/>
              <a:t>Notation:</a:t>
            </a:r>
          </a:p>
          <a:p>
            <a:r>
              <a:rPr lang="en-US" sz="1600" i="1" dirty="0"/>
              <a:t>		equation 2</a:t>
            </a:r>
          </a:p>
          <a:p>
            <a:endParaRPr lang="en-US" sz="1600" i="1" dirty="0"/>
          </a:p>
          <a:p>
            <a:endParaRPr lang="en-US" i="1" dirty="0"/>
          </a:p>
          <a:p>
            <a:r>
              <a:rPr lang="en-US" sz="2400" dirty="0">
                <a:solidFill>
                  <a:srgbClr val="FF0000"/>
                </a:solidFill>
              </a:rPr>
              <a:t>Systems of equations typically have ONE SOLUTION because lines intersect at one point. But,</a:t>
            </a:r>
          </a:p>
          <a:p>
            <a:pPr marL="342900" indent="-342900">
              <a:buFont typeface="Arial"/>
              <a:buChar char="•"/>
            </a:pPr>
            <a:r>
              <a:rPr lang="en-US" sz="2400" dirty="0">
                <a:solidFill>
                  <a:srgbClr val="FF0000"/>
                </a:solidFill>
              </a:rPr>
              <a:t>If the lines are parallel (same slope, different y-intercept) they will never intersect </a:t>
            </a:r>
            <a:r>
              <a:rPr lang="en-US" sz="2400" dirty="0">
                <a:solidFill>
                  <a:srgbClr val="FF0000"/>
                </a:solidFill>
                <a:sym typeface="Wingdings"/>
              </a:rPr>
              <a:t> NO SOLUTION</a:t>
            </a:r>
          </a:p>
          <a:p>
            <a:pPr marL="342900" indent="-342900">
              <a:buFont typeface="Arial"/>
              <a:buChar char="•"/>
            </a:pPr>
            <a:r>
              <a:rPr lang="en-US" sz="2400" dirty="0">
                <a:solidFill>
                  <a:srgbClr val="FF0000"/>
                </a:solidFill>
                <a:sym typeface="Wingdings"/>
              </a:rPr>
              <a:t>If lines are the same (same slope and same y-intercept) they always intersect  INFINITE SOLUTIONS</a:t>
            </a:r>
            <a:endParaRPr lang="en-US" sz="2400" dirty="0">
              <a:solidFill>
                <a:srgbClr val="FF0000"/>
              </a:solidFill>
            </a:endParaRPr>
          </a:p>
        </p:txBody>
      </p:sp>
      <p:sp>
        <p:nvSpPr>
          <p:cNvPr id="3" name="TextBox 2"/>
          <p:cNvSpPr txBox="1"/>
          <p:nvPr/>
        </p:nvSpPr>
        <p:spPr>
          <a:xfrm>
            <a:off x="1940813" y="2608260"/>
            <a:ext cx="614126" cy="1107996"/>
          </a:xfrm>
          <a:prstGeom prst="rect">
            <a:avLst/>
          </a:prstGeom>
          <a:noFill/>
        </p:spPr>
        <p:txBody>
          <a:bodyPr wrap="square" rtlCol="0">
            <a:spAutoFit/>
          </a:bodyPr>
          <a:lstStyle/>
          <a:p>
            <a:r>
              <a:rPr lang="en-US" sz="6600" dirty="0"/>
              <a:t>{</a:t>
            </a:r>
          </a:p>
        </p:txBody>
      </p:sp>
    </p:spTree>
    <p:extLst>
      <p:ext uri="{BB962C8B-B14F-4D97-AF65-F5344CB8AC3E}">
        <p14:creationId xmlns:p14="http://schemas.microsoft.com/office/powerpoint/2010/main" val="3789669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Lesson 26</a:t>
            </a:r>
          </a:p>
        </p:txBody>
      </p:sp>
      <p:sp>
        <p:nvSpPr>
          <p:cNvPr id="3" name="Subtitle 2"/>
          <p:cNvSpPr>
            <a:spLocks noGrp="1"/>
          </p:cNvSpPr>
          <p:nvPr>
            <p:ph type="subTitle" idx="1"/>
          </p:nvPr>
        </p:nvSpPr>
        <p:spPr/>
        <p:txBody>
          <a:bodyPr/>
          <a:lstStyle/>
          <a:p>
            <a:r>
              <a:rPr lang="en-US" dirty="0"/>
              <a:t>Review notes, workshop</a:t>
            </a:r>
          </a:p>
        </p:txBody>
      </p:sp>
    </p:spTree>
    <p:extLst>
      <p:ext uri="{BB962C8B-B14F-4D97-AF65-F5344CB8AC3E}">
        <p14:creationId xmlns:p14="http://schemas.microsoft.com/office/powerpoint/2010/main" val="2205477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76198"/>
            <a:ext cx="8229600" cy="990600"/>
          </a:xfrm>
        </p:spPr>
        <p:txBody>
          <a:bodyPr/>
          <a:lstStyle/>
          <a:p>
            <a:r>
              <a:rPr lang="en-US" dirty="0"/>
              <a:t>Notes – Systems of Equations</a:t>
            </a:r>
          </a:p>
        </p:txBody>
      </p:sp>
      <p:sp>
        <p:nvSpPr>
          <p:cNvPr id="9" name="TextBox 8"/>
          <p:cNvSpPr txBox="1"/>
          <p:nvPr/>
        </p:nvSpPr>
        <p:spPr>
          <a:xfrm>
            <a:off x="365760" y="862145"/>
            <a:ext cx="8477794" cy="5601533"/>
          </a:xfrm>
          <a:prstGeom prst="rect">
            <a:avLst/>
          </a:prstGeom>
          <a:noFill/>
        </p:spPr>
        <p:txBody>
          <a:bodyPr wrap="square" rtlCol="0">
            <a:spAutoFit/>
          </a:bodyPr>
          <a:lstStyle/>
          <a:p>
            <a:r>
              <a:rPr lang="en-US" i="1" dirty="0"/>
              <a:t>A System of Equations (aka Simultaneous Equations) is a situation when a pair of equations work together. </a:t>
            </a:r>
            <a:endParaRPr lang="en-US" b="1" i="1" dirty="0"/>
          </a:p>
          <a:p>
            <a:endParaRPr lang="en-US" i="1" dirty="0"/>
          </a:p>
          <a:p>
            <a:r>
              <a:rPr lang="en-US" i="1" dirty="0"/>
              <a:t>A system can have one solution, no solutions, or infinitely many solutions, like in lesson 7.</a:t>
            </a:r>
          </a:p>
          <a:p>
            <a:endParaRPr lang="en-US" i="1" dirty="0"/>
          </a:p>
          <a:p>
            <a:r>
              <a:rPr lang="en-US" i="1" dirty="0"/>
              <a:t>The goal is to determine the exact coordinate (solution) where the two lines intersect. This is also a solution to </a:t>
            </a:r>
            <a:r>
              <a:rPr lang="en-US" b="1" i="1" u="sng" dirty="0"/>
              <a:t>both</a:t>
            </a:r>
            <a:r>
              <a:rPr lang="en-US" i="1" dirty="0"/>
              <a:t> equations.</a:t>
            </a:r>
          </a:p>
          <a:p>
            <a:endParaRPr lang="en-US" i="1" dirty="0"/>
          </a:p>
          <a:p>
            <a:r>
              <a:rPr lang="en-US" i="1" dirty="0"/>
              <a:t>		equation 1</a:t>
            </a:r>
          </a:p>
          <a:p>
            <a:r>
              <a:rPr lang="en-US" i="1" dirty="0"/>
              <a:t>Notation:</a:t>
            </a:r>
          </a:p>
          <a:p>
            <a:r>
              <a:rPr lang="en-US" i="1" dirty="0"/>
              <a:t>		equation 2</a:t>
            </a:r>
          </a:p>
          <a:p>
            <a:endParaRPr lang="en-US" sz="1600" i="1" dirty="0"/>
          </a:p>
          <a:p>
            <a:endParaRPr lang="en-US" i="1" dirty="0"/>
          </a:p>
          <a:p>
            <a:r>
              <a:rPr lang="en-US" dirty="0"/>
              <a:t>Systems of equations typically have ONE SOLUTION because lines intersect at one point. But,</a:t>
            </a:r>
          </a:p>
          <a:p>
            <a:pPr marL="342900" indent="-342900">
              <a:buFont typeface="Arial"/>
              <a:buChar char="•"/>
            </a:pPr>
            <a:r>
              <a:rPr lang="en-US" dirty="0"/>
              <a:t>If the lines are parallel (same slope, different y-intercept) they will never intersect </a:t>
            </a:r>
            <a:r>
              <a:rPr lang="en-US" dirty="0">
                <a:sym typeface="Wingdings"/>
              </a:rPr>
              <a:t> NO SOLUTION</a:t>
            </a:r>
          </a:p>
          <a:p>
            <a:pPr marL="342900" indent="-342900">
              <a:buFont typeface="Arial"/>
              <a:buChar char="•"/>
            </a:pPr>
            <a:r>
              <a:rPr lang="en-US" dirty="0">
                <a:sym typeface="Wingdings"/>
              </a:rPr>
              <a:t>If lines are the same (same slope and same y-intercept) they always intersect  INFINITE SOLUTIONS</a:t>
            </a:r>
            <a:endParaRPr lang="en-US" dirty="0"/>
          </a:p>
        </p:txBody>
      </p:sp>
      <p:sp>
        <p:nvSpPr>
          <p:cNvPr id="3" name="TextBox 2"/>
          <p:cNvSpPr txBox="1"/>
          <p:nvPr/>
        </p:nvSpPr>
        <p:spPr>
          <a:xfrm>
            <a:off x="1901625" y="3160949"/>
            <a:ext cx="614126" cy="1107996"/>
          </a:xfrm>
          <a:prstGeom prst="rect">
            <a:avLst/>
          </a:prstGeom>
          <a:noFill/>
        </p:spPr>
        <p:txBody>
          <a:bodyPr wrap="square" rtlCol="0">
            <a:spAutoFit/>
          </a:bodyPr>
          <a:lstStyle/>
          <a:p>
            <a:r>
              <a:rPr lang="en-US" sz="6600" dirty="0"/>
              <a:t>{</a:t>
            </a:r>
          </a:p>
        </p:txBody>
      </p:sp>
    </p:spTree>
    <p:extLst>
      <p:ext uri="{BB962C8B-B14F-4D97-AF65-F5344CB8AC3E}">
        <p14:creationId xmlns:p14="http://schemas.microsoft.com/office/powerpoint/2010/main" val="186234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Workshop</a:t>
            </a:r>
          </a:p>
        </p:txBody>
      </p:sp>
      <p:sp>
        <p:nvSpPr>
          <p:cNvPr id="3" name="Text Placeholder 2"/>
          <p:cNvSpPr>
            <a:spLocks noGrp="1"/>
          </p:cNvSpPr>
          <p:nvPr>
            <p:ph type="body" idx="1"/>
          </p:nvPr>
        </p:nvSpPr>
        <p:spPr/>
        <p:txBody>
          <a:bodyPr>
            <a:normAutofit/>
          </a:bodyPr>
          <a:lstStyle/>
          <a:p>
            <a:r>
              <a:rPr lang="en-US" sz="3200" dirty="0"/>
              <a:t>Must Do</a:t>
            </a:r>
          </a:p>
        </p:txBody>
      </p:sp>
      <p:sp>
        <p:nvSpPr>
          <p:cNvPr id="4" name="Content Placeholder 3"/>
          <p:cNvSpPr>
            <a:spLocks noGrp="1"/>
          </p:cNvSpPr>
          <p:nvPr>
            <p:ph sz="half" idx="2"/>
          </p:nvPr>
        </p:nvSpPr>
        <p:spPr/>
        <p:txBody>
          <a:bodyPr/>
          <a:lstStyle/>
          <a:p>
            <a:r>
              <a:rPr lang="en-US" dirty="0"/>
              <a:t>Lesson 26 </a:t>
            </a:r>
            <a:r>
              <a:rPr lang="en-US" dirty="0" err="1"/>
              <a:t>cw</a:t>
            </a:r>
            <a:r>
              <a:rPr lang="en-US" dirty="0"/>
              <a:t> #1-9</a:t>
            </a:r>
          </a:p>
        </p:txBody>
      </p:sp>
      <p:sp>
        <p:nvSpPr>
          <p:cNvPr id="5" name="Text Placeholder 4"/>
          <p:cNvSpPr>
            <a:spLocks noGrp="1"/>
          </p:cNvSpPr>
          <p:nvPr>
            <p:ph type="body" sz="quarter" idx="3"/>
          </p:nvPr>
        </p:nvSpPr>
        <p:spPr/>
        <p:txBody>
          <a:bodyPr>
            <a:normAutofit/>
          </a:bodyPr>
          <a:lstStyle/>
          <a:p>
            <a:r>
              <a:rPr lang="en-US" sz="3200" dirty="0"/>
              <a:t>May Do</a:t>
            </a:r>
          </a:p>
        </p:txBody>
      </p:sp>
      <p:sp>
        <p:nvSpPr>
          <p:cNvPr id="6" name="Content Placeholder 5"/>
          <p:cNvSpPr>
            <a:spLocks noGrp="1"/>
          </p:cNvSpPr>
          <p:nvPr>
            <p:ph sz="quarter" idx="4"/>
          </p:nvPr>
        </p:nvSpPr>
        <p:spPr/>
        <p:txBody>
          <a:bodyPr/>
          <a:lstStyle/>
          <a:p>
            <a:r>
              <a:rPr lang="en-US" dirty="0"/>
              <a:t>Khan academy</a:t>
            </a:r>
          </a:p>
          <a:p>
            <a:r>
              <a:rPr lang="en-US" dirty="0"/>
              <a:t>PARCC tasks</a:t>
            </a:r>
          </a:p>
          <a:p>
            <a:r>
              <a:rPr lang="en-US" dirty="0"/>
              <a:t>Lesson 25 </a:t>
            </a:r>
            <a:r>
              <a:rPr lang="en-US" dirty="0" err="1"/>
              <a:t>cw</a:t>
            </a:r>
            <a:r>
              <a:rPr lang="en-US" dirty="0"/>
              <a:t> #6</a:t>
            </a:r>
          </a:p>
          <a:p>
            <a:r>
              <a:rPr lang="en-US" dirty="0"/>
              <a:t>Finish lesson 24 </a:t>
            </a:r>
            <a:r>
              <a:rPr lang="en-US" dirty="0" err="1"/>
              <a:t>cw</a:t>
            </a:r>
            <a:endParaRPr lang="en-US" dirty="0"/>
          </a:p>
          <a:p>
            <a:r>
              <a:rPr lang="en-US" dirty="0"/>
              <a:t>Linear equation practice</a:t>
            </a:r>
          </a:p>
          <a:p>
            <a:r>
              <a:rPr lang="en-US" dirty="0"/>
              <a:t>Slope practice</a:t>
            </a:r>
          </a:p>
          <a:p>
            <a:r>
              <a:rPr lang="en-US" dirty="0"/>
              <a:t>Exponents review</a:t>
            </a:r>
          </a:p>
          <a:p>
            <a:r>
              <a:rPr lang="en-US" dirty="0"/>
              <a:t>Make up work</a:t>
            </a:r>
          </a:p>
        </p:txBody>
      </p:sp>
    </p:spTree>
    <p:extLst>
      <p:ext uri="{BB962C8B-B14F-4D97-AF65-F5344CB8AC3E}">
        <p14:creationId xmlns:p14="http://schemas.microsoft.com/office/powerpoint/2010/main" val="2121239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Lesson 27</a:t>
            </a:r>
          </a:p>
        </p:txBody>
      </p:sp>
      <p:sp>
        <p:nvSpPr>
          <p:cNvPr id="3" name="Subtitle 2"/>
          <p:cNvSpPr>
            <a:spLocks noGrp="1"/>
          </p:cNvSpPr>
          <p:nvPr>
            <p:ph type="subTitle" idx="1"/>
          </p:nvPr>
        </p:nvSpPr>
        <p:spPr/>
        <p:txBody>
          <a:bodyPr/>
          <a:lstStyle/>
          <a:p>
            <a:r>
              <a:rPr lang="en-US" dirty="0"/>
              <a:t>Notes, examples(3), workshop</a:t>
            </a:r>
          </a:p>
        </p:txBody>
      </p:sp>
    </p:spTree>
    <p:extLst>
      <p:ext uri="{BB962C8B-B14F-4D97-AF65-F5344CB8AC3E}">
        <p14:creationId xmlns:p14="http://schemas.microsoft.com/office/powerpoint/2010/main" val="2006408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A6F73-5408-C34F-BC83-4B46E6B9A866}"/>
              </a:ext>
            </a:extLst>
          </p:cNvPr>
          <p:cNvSpPr>
            <a:spLocks noGrp="1"/>
          </p:cNvSpPr>
          <p:nvPr>
            <p:ph type="title"/>
          </p:nvPr>
        </p:nvSpPr>
        <p:spPr>
          <a:xfrm>
            <a:off x="0" y="162697"/>
            <a:ext cx="8229600" cy="990600"/>
          </a:xfrm>
        </p:spPr>
        <p:txBody>
          <a:bodyPr/>
          <a:lstStyle/>
          <a:p>
            <a:r>
              <a:rPr lang="en-US" dirty="0"/>
              <a:t>Warm Up/Entry</a:t>
            </a:r>
          </a:p>
        </p:txBody>
      </p:sp>
      <p:sp>
        <p:nvSpPr>
          <p:cNvPr id="3" name="Content Placeholder 2">
            <a:extLst>
              <a:ext uri="{FF2B5EF4-FFF2-40B4-BE49-F238E27FC236}">
                <a16:creationId xmlns:a16="http://schemas.microsoft.com/office/drawing/2014/main" id="{41E70ED2-718E-184D-BA59-71DB703D13A5}"/>
              </a:ext>
            </a:extLst>
          </p:cNvPr>
          <p:cNvSpPr>
            <a:spLocks noGrp="1"/>
          </p:cNvSpPr>
          <p:nvPr>
            <p:ph idx="1"/>
          </p:nvPr>
        </p:nvSpPr>
        <p:spPr>
          <a:xfrm>
            <a:off x="296563" y="1153297"/>
            <a:ext cx="8229600" cy="4876800"/>
          </a:xfrm>
        </p:spPr>
        <p:txBody>
          <a:bodyPr/>
          <a:lstStyle/>
          <a:p>
            <a:pPr marL="0" indent="0">
              <a:buNone/>
            </a:pPr>
            <a:r>
              <a:rPr lang="en-US" dirty="0"/>
              <a:t>Determine the nature of these systems of equations. Do they have one, zero, or infinite solutions?</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04BA6F91-9CC5-F043-A105-F48F28F51138}"/>
                  </a:ext>
                </a:extLst>
              </p:cNvPr>
              <p:cNvSpPr/>
              <p:nvPr/>
            </p:nvSpPr>
            <p:spPr>
              <a:xfrm>
                <a:off x="296563" y="2143897"/>
                <a:ext cx="1733936" cy="97661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a:latin typeface="Cambria Math" panose="02040503050406030204" pitchFamily="18" charset="0"/>
                            </a:rPr>
                          </m:ctrlPr>
                        </m:dPr>
                        <m:e>
                          <m:eqArr>
                            <m:eqArrPr>
                              <m:ctrlPr>
                                <a:rPr lang="en-US" i="1">
                                  <a:latin typeface="Cambria Math" panose="02040503050406030204" pitchFamily="18" charset="0"/>
                                </a:rPr>
                              </m:ctrlPr>
                            </m:eqArrPr>
                            <m:e>
                              <m:r>
                                <a:rPr lang="en-US">
                                  <a:latin typeface="Cambria Math" panose="02040503050406030204" pitchFamily="18" charset="0"/>
                                </a:rPr>
                                <m:t>&amp;</m:t>
                              </m:r>
                              <m:r>
                                <a:rPr lang="en-US" i="0">
                                  <a:latin typeface="Cambria Math" panose="02040503050406030204" pitchFamily="18" charset="0"/>
                                </a:rPr>
                                <m:t>3</m:t>
                              </m:r>
                              <m:r>
                                <a:rPr lang="en-US" i="1">
                                  <a:latin typeface="Cambria Math" panose="02040503050406030204" pitchFamily="18" charset="0"/>
                                </a:rPr>
                                <m:t>𝑥</m:t>
                              </m:r>
                              <m:r>
                                <a:rPr lang="en-US" i="0">
                                  <a:latin typeface="Cambria Math" panose="02040503050406030204" pitchFamily="18" charset="0"/>
                                </a:rPr>
                                <m:t>+4</m:t>
                              </m:r>
                              <m:r>
                                <a:rPr lang="en-US" i="1">
                                  <a:latin typeface="Cambria Math" panose="02040503050406030204" pitchFamily="18" charset="0"/>
                                </a:rPr>
                                <m:t>𝑦</m:t>
                              </m:r>
                              <m:r>
                                <a:rPr lang="en-US" i="0">
                                  <a:latin typeface="Cambria Math" panose="02040503050406030204" pitchFamily="18" charset="0"/>
                                </a:rPr>
                                <m:t>=5  </m:t>
                              </m:r>
                            </m:e>
                            <m:e>
                              <m:r>
                                <a:rPr lang="en-US" i="0">
                                  <a:latin typeface="Cambria Math" panose="02040503050406030204" pitchFamily="18" charset="0"/>
                                </a:rPr>
                                <m:t>&amp;</m:t>
                              </m:r>
                              <m:r>
                                <a:rPr lang="en-US" i="1">
                                  <a:latin typeface="Cambria Math" panose="02040503050406030204" pitchFamily="18" charset="0"/>
                                </a:rPr>
                                <m:t>𝑦</m:t>
                              </m:r>
                              <m:r>
                                <a:rPr lang="en-US" i="0">
                                  <a:latin typeface="Cambria Math" panose="02040503050406030204" pitchFamily="18" charset="0"/>
                                </a:rPr>
                                <m:t>=−</m:t>
                              </m:r>
                              <m:f>
                                <m:fPr>
                                  <m:ctrlPr>
                                    <a:rPr lang="en-US" i="1">
                                      <a:latin typeface="Cambria Math" panose="02040503050406030204" pitchFamily="18" charset="0"/>
                                    </a:rPr>
                                  </m:ctrlPr>
                                </m:fPr>
                                <m:num>
                                  <m:r>
                                    <a:rPr lang="en-US" i="0">
                                      <a:latin typeface="Cambria Math" panose="02040503050406030204" pitchFamily="18" charset="0"/>
                                    </a:rPr>
                                    <m:t>3</m:t>
                                  </m:r>
                                </m:num>
                                <m:den>
                                  <m:r>
                                    <a:rPr lang="en-US" i="0">
                                      <a:latin typeface="Cambria Math" panose="02040503050406030204" pitchFamily="18" charset="0"/>
                                    </a:rPr>
                                    <m:t>4</m:t>
                                  </m:r>
                                </m:den>
                              </m:f>
                              <m:r>
                                <a:rPr lang="en-US" i="1">
                                  <a:latin typeface="Cambria Math" panose="02040503050406030204" pitchFamily="18" charset="0"/>
                                </a:rPr>
                                <m:t>𝑥</m:t>
                              </m:r>
                              <m:r>
                                <a:rPr lang="en-US" i="0">
                                  <a:latin typeface="Cambria Math" panose="02040503050406030204" pitchFamily="18" charset="0"/>
                                </a:rPr>
                                <m:t>+1</m:t>
                              </m:r>
                            </m:e>
                          </m:eqArr>
                        </m:e>
                      </m:d>
                    </m:oMath>
                  </m:oMathPara>
                </a14:m>
                <a:endParaRPr lang="en-US" dirty="0"/>
              </a:p>
            </p:txBody>
          </p:sp>
        </mc:Choice>
        <mc:Fallback xmlns="">
          <p:sp>
            <p:nvSpPr>
              <p:cNvPr id="4" name="Rectangle 3">
                <a:extLst>
                  <a:ext uri="{FF2B5EF4-FFF2-40B4-BE49-F238E27FC236}">
                    <a16:creationId xmlns:a16="http://schemas.microsoft.com/office/drawing/2014/main" id="{04BA6F91-9CC5-F043-A105-F48F28F51138}"/>
                  </a:ext>
                </a:extLst>
              </p:cNvPr>
              <p:cNvSpPr>
                <a:spLocks noRot="1" noChangeAspect="1" noMove="1" noResize="1" noEditPoints="1" noAdjustHandles="1" noChangeArrowheads="1" noChangeShapeType="1" noTextEdit="1"/>
              </p:cNvSpPr>
              <p:nvPr/>
            </p:nvSpPr>
            <p:spPr>
              <a:xfrm>
                <a:off x="296563" y="2143897"/>
                <a:ext cx="1733936" cy="976614"/>
              </a:xfrm>
              <a:prstGeom prst="rect">
                <a:avLst/>
              </a:prstGeom>
              <a:blipFill>
                <a:blip r:embed="rId2"/>
                <a:stretch>
                  <a:fillRect l="-86957" t="-202564" r="-4348" b="-28974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BF316810-1E3A-8546-AB07-07663B29BC1E}"/>
                  </a:ext>
                </a:extLst>
              </p:cNvPr>
              <p:cNvSpPr/>
              <p:nvPr/>
            </p:nvSpPr>
            <p:spPr>
              <a:xfrm>
                <a:off x="3270414" y="2199932"/>
                <a:ext cx="1907070" cy="71019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a:latin typeface="Cambria Math" panose="02040503050406030204" pitchFamily="18" charset="0"/>
                            </a:rPr>
                          </m:ctrlPr>
                        </m:dPr>
                        <m:e>
                          <m:eqArr>
                            <m:eqArrPr>
                              <m:ctrlPr>
                                <a:rPr lang="en-US" i="1">
                                  <a:latin typeface="Cambria Math" panose="02040503050406030204" pitchFamily="18" charset="0"/>
                                </a:rPr>
                              </m:ctrlPr>
                            </m:eqArrPr>
                            <m:e>
                              <m:r>
                                <a:rPr lang="en-US">
                                  <a:latin typeface="Cambria Math" panose="02040503050406030204" pitchFamily="18" charset="0"/>
                                </a:rPr>
                                <m:t>&amp;</m:t>
                              </m:r>
                              <m:r>
                                <a:rPr lang="en-US" i="0">
                                  <a:latin typeface="Cambria Math" panose="02040503050406030204" pitchFamily="18" charset="0"/>
                                </a:rPr>
                                <m:t>7</m:t>
                              </m:r>
                              <m:r>
                                <a:rPr lang="en-US" i="1">
                                  <a:latin typeface="Cambria Math" panose="02040503050406030204" pitchFamily="18" charset="0"/>
                                </a:rPr>
                                <m:t>𝑥</m:t>
                              </m:r>
                              <m:r>
                                <a:rPr lang="en-US" i="0">
                                  <a:latin typeface="Cambria Math" panose="02040503050406030204" pitchFamily="18" charset="0"/>
                                </a:rPr>
                                <m:t>+2</m:t>
                              </m:r>
                              <m:r>
                                <a:rPr lang="en-US" i="1">
                                  <a:latin typeface="Cambria Math" panose="02040503050406030204" pitchFamily="18" charset="0"/>
                                </a:rPr>
                                <m:t>𝑦</m:t>
                              </m:r>
                              <m:r>
                                <a:rPr lang="en-US" i="0">
                                  <a:latin typeface="Cambria Math" panose="02040503050406030204" pitchFamily="18" charset="0"/>
                                </a:rPr>
                                <m:t>=−4</m:t>
                              </m:r>
                            </m:e>
                            <m:e>
                              <m:r>
                                <a:rPr lang="en-US" i="0">
                                  <a:latin typeface="Cambria Math" panose="02040503050406030204" pitchFamily="18" charset="0"/>
                                </a:rPr>
                                <m:t>&amp;</m:t>
                              </m:r>
                              <m:r>
                                <a:rPr lang="en-US" i="1">
                                  <a:latin typeface="Cambria Math" panose="02040503050406030204" pitchFamily="18" charset="0"/>
                                </a:rPr>
                                <m:t>𝑥</m:t>
                              </m:r>
                              <m:r>
                                <a:rPr lang="en-US" i="0">
                                  <a:latin typeface="Cambria Math" panose="02040503050406030204" pitchFamily="18" charset="0"/>
                                </a:rPr>
                                <m:t>−</m:t>
                              </m:r>
                              <m:r>
                                <a:rPr lang="en-US" i="1">
                                  <a:latin typeface="Cambria Math" panose="02040503050406030204" pitchFamily="18" charset="0"/>
                                </a:rPr>
                                <m:t>𝑦</m:t>
                              </m:r>
                              <m:r>
                                <a:rPr lang="en-US" i="0">
                                  <a:latin typeface="Cambria Math" panose="02040503050406030204" pitchFamily="18" charset="0"/>
                                </a:rPr>
                                <m:t>=5        </m:t>
                              </m:r>
                            </m:e>
                          </m:eqArr>
                        </m:e>
                      </m:d>
                    </m:oMath>
                  </m:oMathPara>
                </a14:m>
                <a:endParaRPr lang="en-US" dirty="0"/>
              </a:p>
            </p:txBody>
          </p:sp>
        </mc:Choice>
        <mc:Fallback xmlns="">
          <p:sp>
            <p:nvSpPr>
              <p:cNvPr id="5" name="Rectangle 4">
                <a:extLst>
                  <a:ext uri="{FF2B5EF4-FFF2-40B4-BE49-F238E27FC236}">
                    <a16:creationId xmlns:a16="http://schemas.microsoft.com/office/drawing/2014/main" id="{BF316810-1E3A-8546-AB07-07663B29BC1E}"/>
                  </a:ext>
                </a:extLst>
              </p:cNvPr>
              <p:cNvSpPr>
                <a:spLocks noRot="1" noChangeAspect="1" noMove="1" noResize="1" noEditPoints="1" noAdjustHandles="1" noChangeArrowheads="1" noChangeShapeType="1" noTextEdit="1"/>
              </p:cNvSpPr>
              <p:nvPr/>
            </p:nvSpPr>
            <p:spPr>
              <a:xfrm>
                <a:off x="3270414" y="2199932"/>
                <a:ext cx="1907070" cy="710194"/>
              </a:xfrm>
              <a:prstGeom prst="rect">
                <a:avLst/>
              </a:prstGeom>
              <a:blipFill>
                <a:blip r:embed="rId3"/>
                <a:stretch>
                  <a:fillRect l="-50331" t="-189474" b="-2754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A48C77B9-7C97-DE47-8AFC-05348E7010A0}"/>
                  </a:ext>
                </a:extLst>
              </p:cNvPr>
              <p:cNvSpPr/>
              <p:nvPr/>
            </p:nvSpPr>
            <p:spPr>
              <a:xfrm>
                <a:off x="6384381" y="2143897"/>
                <a:ext cx="1589794" cy="7101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a:latin typeface="Cambria Math" panose="02040503050406030204" pitchFamily="18" charset="0"/>
                            </a:rPr>
                          </m:ctrlPr>
                        </m:dPr>
                        <m:e>
                          <m:eqArr>
                            <m:eqArrPr>
                              <m:ctrlPr>
                                <a:rPr lang="en-US" i="1">
                                  <a:latin typeface="Cambria Math" panose="02040503050406030204" pitchFamily="18" charset="0"/>
                                </a:rPr>
                              </m:ctrlPr>
                            </m:eqArrPr>
                            <m:e>
                              <m:r>
                                <a:rPr lang="en-US">
                                  <a:latin typeface="Cambria Math" panose="02040503050406030204" pitchFamily="18" charset="0"/>
                                </a:rPr>
                                <m:t>&amp;</m:t>
                              </m:r>
                              <m:r>
                                <a:rPr lang="en-US" i="0">
                                  <a:latin typeface="Cambria Math" panose="02040503050406030204" pitchFamily="18" charset="0"/>
                                </a:rPr>
                                <m:t>9</m:t>
                              </m:r>
                              <m:r>
                                <a:rPr lang="en-US" i="1">
                                  <a:latin typeface="Cambria Math" panose="02040503050406030204" pitchFamily="18" charset="0"/>
                                </a:rPr>
                                <m:t>𝑥</m:t>
                              </m:r>
                              <m:r>
                                <a:rPr lang="en-US" i="0">
                                  <a:latin typeface="Cambria Math" panose="02040503050406030204" pitchFamily="18" charset="0"/>
                                </a:rPr>
                                <m:t>+6</m:t>
                              </m:r>
                              <m:r>
                                <a:rPr lang="en-US" i="1">
                                  <a:latin typeface="Cambria Math" panose="02040503050406030204" pitchFamily="18" charset="0"/>
                                </a:rPr>
                                <m:t>𝑦</m:t>
                              </m:r>
                              <m:r>
                                <a:rPr lang="en-US" i="0">
                                  <a:latin typeface="Cambria Math" panose="02040503050406030204" pitchFamily="18" charset="0"/>
                                </a:rPr>
                                <m:t>=3</m:t>
                              </m:r>
                            </m:e>
                            <m:e>
                              <m:r>
                                <a:rPr lang="en-US" i="0">
                                  <a:latin typeface="Cambria Math" panose="02040503050406030204" pitchFamily="18" charset="0"/>
                                </a:rPr>
                                <m:t>&amp;3</m:t>
                              </m:r>
                              <m:r>
                                <a:rPr lang="en-US" i="1">
                                  <a:latin typeface="Cambria Math" panose="02040503050406030204" pitchFamily="18" charset="0"/>
                                </a:rPr>
                                <m:t>𝑥</m:t>
                              </m:r>
                              <m:r>
                                <a:rPr lang="en-US" i="0">
                                  <a:latin typeface="Cambria Math" panose="02040503050406030204" pitchFamily="18" charset="0"/>
                                </a:rPr>
                                <m:t>+2</m:t>
                              </m:r>
                              <m:r>
                                <a:rPr lang="en-US" i="1">
                                  <a:latin typeface="Cambria Math" panose="02040503050406030204" pitchFamily="18" charset="0"/>
                                </a:rPr>
                                <m:t>𝑦</m:t>
                              </m:r>
                              <m:r>
                                <a:rPr lang="en-US" i="0">
                                  <a:latin typeface="Cambria Math" panose="02040503050406030204" pitchFamily="18" charset="0"/>
                                </a:rPr>
                                <m:t>=1</m:t>
                              </m:r>
                            </m:e>
                          </m:eqArr>
                        </m:e>
                      </m:d>
                    </m:oMath>
                  </m:oMathPara>
                </a14:m>
                <a:endParaRPr lang="en-US" dirty="0"/>
              </a:p>
            </p:txBody>
          </p:sp>
        </mc:Choice>
        <mc:Fallback xmlns="">
          <p:sp>
            <p:nvSpPr>
              <p:cNvPr id="6" name="Rectangle 5">
                <a:extLst>
                  <a:ext uri="{FF2B5EF4-FFF2-40B4-BE49-F238E27FC236}">
                    <a16:creationId xmlns:a16="http://schemas.microsoft.com/office/drawing/2014/main" id="{A48C77B9-7C97-DE47-8AFC-05348E7010A0}"/>
                  </a:ext>
                </a:extLst>
              </p:cNvPr>
              <p:cNvSpPr>
                <a:spLocks noRot="1" noChangeAspect="1" noMove="1" noResize="1" noEditPoints="1" noAdjustHandles="1" noChangeArrowheads="1" noChangeShapeType="1" noTextEdit="1"/>
              </p:cNvSpPr>
              <p:nvPr/>
            </p:nvSpPr>
            <p:spPr>
              <a:xfrm>
                <a:off x="6384381" y="2143897"/>
                <a:ext cx="1589794" cy="710194"/>
              </a:xfrm>
              <a:prstGeom prst="rect">
                <a:avLst/>
              </a:prstGeom>
              <a:blipFill>
                <a:blip r:embed="rId4"/>
                <a:stretch>
                  <a:fillRect l="-65079" t="-189474" b="-275439"/>
                </a:stretch>
              </a:blipFill>
            </p:spPr>
            <p:txBody>
              <a:bodyPr/>
              <a:lstStyle/>
              <a:p>
                <a:r>
                  <a:rPr lang="en-US">
                    <a:noFill/>
                  </a:rPr>
                  <a:t> </a:t>
                </a:r>
              </a:p>
            </p:txBody>
          </p:sp>
        </mc:Fallback>
      </mc:AlternateContent>
    </p:spTree>
    <p:extLst>
      <p:ext uri="{BB962C8B-B14F-4D97-AF65-F5344CB8AC3E}">
        <p14:creationId xmlns:p14="http://schemas.microsoft.com/office/powerpoint/2010/main" val="53194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Lesson 24</a:t>
            </a:r>
          </a:p>
        </p:txBody>
      </p:sp>
      <p:sp>
        <p:nvSpPr>
          <p:cNvPr id="3" name="Subtitle 2"/>
          <p:cNvSpPr>
            <a:spLocks noGrp="1"/>
          </p:cNvSpPr>
          <p:nvPr>
            <p:ph type="subTitle" idx="1"/>
          </p:nvPr>
        </p:nvSpPr>
        <p:spPr/>
        <p:txBody>
          <a:bodyPr/>
          <a:lstStyle/>
          <a:p>
            <a:r>
              <a:rPr lang="en-US" dirty="0"/>
              <a:t>Opener, Notes, examples(3), workshop</a:t>
            </a:r>
          </a:p>
        </p:txBody>
      </p:sp>
    </p:spTree>
    <p:extLst>
      <p:ext uri="{BB962C8B-B14F-4D97-AF65-F5344CB8AC3E}">
        <p14:creationId xmlns:p14="http://schemas.microsoft.com/office/powerpoint/2010/main" val="119519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76198"/>
            <a:ext cx="8229600" cy="990600"/>
          </a:xfrm>
        </p:spPr>
        <p:txBody>
          <a:bodyPr>
            <a:normAutofit fontScale="90000"/>
          </a:bodyPr>
          <a:lstStyle/>
          <a:p>
            <a:r>
              <a:rPr lang="en-US" dirty="0"/>
              <a:t>Notes – Solving Systems of Equations</a:t>
            </a:r>
          </a:p>
        </p:txBody>
      </p:sp>
      <p:sp>
        <p:nvSpPr>
          <p:cNvPr id="9" name="TextBox 8"/>
          <p:cNvSpPr txBox="1"/>
          <p:nvPr/>
        </p:nvSpPr>
        <p:spPr>
          <a:xfrm>
            <a:off x="365760" y="862145"/>
            <a:ext cx="8477794" cy="4493538"/>
          </a:xfrm>
          <a:prstGeom prst="rect">
            <a:avLst/>
          </a:prstGeom>
          <a:noFill/>
        </p:spPr>
        <p:txBody>
          <a:bodyPr wrap="square" rtlCol="0">
            <a:spAutoFit/>
          </a:bodyPr>
          <a:lstStyle/>
          <a:p>
            <a:r>
              <a:rPr lang="en-US" sz="2600" u="sng" dirty="0"/>
              <a:t>By substitution</a:t>
            </a:r>
            <a:r>
              <a:rPr lang="en-US" sz="2600" i="1" dirty="0"/>
              <a:t>:</a:t>
            </a:r>
            <a:endParaRPr lang="en-US" sz="2600" dirty="0"/>
          </a:p>
          <a:p>
            <a:pPr marL="514350" indent="-514350">
              <a:buAutoNum type="arabicParenR"/>
            </a:pPr>
            <a:r>
              <a:rPr lang="en-US" sz="2600" dirty="0"/>
              <a:t>Solve one equation so that is says either y= something or x=something (</a:t>
            </a:r>
            <a:r>
              <a:rPr lang="en-US" sz="2600" i="1" dirty="0"/>
              <a:t>if it already does, you can skip this step</a:t>
            </a:r>
            <a:r>
              <a:rPr lang="en-US" sz="2600" dirty="0"/>
              <a:t>)</a:t>
            </a:r>
          </a:p>
          <a:p>
            <a:pPr marL="514350" indent="-514350">
              <a:buAutoNum type="arabicParenR"/>
            </a:pPr>
            <a:r>
              <a:rPr lang="en-US" sz="2600" dirty="0"/>
              <a:t>Substitute the entire equation from step 1 into the other equation for that variable</a:t>
            </a:r>
          </a:p>
          <a:p>
            <a:pPr marL="514350" indent="-514350">
              <a:buAutoNum type="arabicParenR"/>
            </a:pPr>
            <a:r>
              <a:rPr lang="en-US" sz="2600" dirty="0"/>
              <a:t>Solve for the one variable that remains by: </a:t>
            </a:r>
          </a:p>
          <a:p>
            <a:pPr marL="971550" lvl="1" indent="-514350">
              <a:buAutoNum type="alphaLcParenR"/>
            </a:pPr>
            <a:r>
              <a:rPr lang="en-US" sz="2600" dirty="0"/>
              <a:t>Distributing</a:t>
            </a:r>
          </a:p>
          <a:p>
            <a:pPr marL="971550" lvl="1" indent="-514350">
              <a:buAutoNum type="alphaLcParenR"/>
            </a:pPr>
            <a:r>
              <a:rPr lang="en-US" sz="2600" dirty="0"/>
              <a:t>Simplifying</a:t>
            </a:r>
          </a:p>
          <a:p>
            <a:pPr marL="971550" lvl="1" indent="-514350">
              <a:buAutoNum type="alphaLcParenR"/>
            </a:pPr>
            <a:r>
              <a:rPr lang="en-US" sz="2600" dirty="0"/>
              <a:t>Using properties of equality</a:t>
            </a:r>
          </a:p>
          <a:p>
            <a:pPr marL="514350" indent="-514350">
              <a:buAutoNum type="arabicParenR"/>
            </a:pPr>
            <a:r>
              <a:rPr lang="en-US" sz="2600" dirty="0"/>
              <a:t>Substitute back into one equation to find the other.</a:t>
            </a:r>
          </a:p>
        </p:txBody>
      </p:sp>
    </p:spTree>
    <p:extLst>
      <p:ext uri="{BB962C8B-B14F-4D97-AF65-F5344CB8AC3E}">
        <p14:creationId xmlns:p14="http://schemas.microsoft.com/office/powerpoint/2010/main" val="2657408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67640"/>
            <a:ext cx="8229600" cy="990600"/>
          </a:xfrm>
        </p:spPr>
        <p:txBody>
          <a:bodyPr/>
          <a:lstStyle/>
          <a:p>
            <a:r>
              <a:rPr lang="en-US" dirty="0"/>
              <a:t>Example 1</a:t>
            </a:r>
          </a:p>
        </p:txBody>
      </p:sp>
      <p:pic>
        <p:nvPicPr>
          <p:cNvPr id="4" name="Picture 3" descr="Macintosh HD:Users:shassan:Desktop:example1.pdf"/>
          <p:cNvPicPr/>
          <p:nvPr/>
        </p:nvPicPr>
        <p:blipFill rotWithShape="1">
          <a:blip r:embed="rId2">
            <a:extLst>
              <a:ext uri="{28A0092B-C50C-407E-A947-70E740481C1C}">
                <a14:useLocalDpi xmlns:a14="http://schemas.microsoft.com/office/drawing/2010/main" val="0"/>
              </a:ext>
            </a:extLst>
          </a:blip>
          <a:srcRect l="5331" t="5971" r="4051" b="5630"/>
          <a:stretch/>
        </p:blipFill>
        <p:spPr bwMode="auto">
          <a:xfrm>
            <a:off x="3276600" y="533400"/>
            <a:ext cx="5623559" cy="6050280"/>
          </a:xfrm>
          <a:prstGeom prst="rect">
            <a:avLst/>
          </a:prstGeom>
          <a:noFill/>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5" name="TextBox 4"/>
              <p:cNvSpPr txBox="1"/>
              <p:nvPr/>
            </p:nvSpPr>
            <p:spPr>
              <a:xfrm>
                <a:off x="518160" y="929640"/>
                <a:ext cx="2179320" cy="9052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i="1">
                              <a:latin typeface="Cambria Math" panose="02040503050406030204" pitchFamily="18" charset="0"/>
                            </a:rPr>
                          </m:ctrlPr>
                        </m:dPr>
                        <m:e>
                          <m:eqArr>
                            <m:eqArrPr>
                              <m:ctrlPr>
                                <a:rPr lang="en-US" sz="2800" i="1">
                                  <a:latin typeface="Cambria Math" panose="02040503050406030204" pitchFamily="18" charset="0"/>
                                </a:rPr>
                              </m:ctrlPr>
                            </m:eqArrPr>
                            <m:e>
                              <m:r>
                                <a:rPr lang="en-US" sz="2800" i="1">
                                  <a:latin typeface="Cambria Math"/>
                                </a:rPr>
                                <m:t>𝑦</m:t>
                              </m:r>
                              <m:r>
                                <a:rPr lang="en-US" sz="2800">
                                  <a:latin typeface="Cambria Math"/>
                                </a:rPr>
                                <m:t>=3</m:t>
                              </m:r>
                              <m:r>
                                <a:rPr lang="en-US" sz="2800" i="1">
                                  <a:latin typeface="Cambria Math"/>
                                </a:rPr>
                                <m:t>𝑥</m:t>
                              </m:r>
                              <m:r>
                                <a:rPr lang="en-US" sz="2800">
                                  <a:latin typeface="Cambria Math"/>
                                </a:rPr>
                                <m:t>+5</m:t>
                              </m:r>
                            </m:e>
                            <m:e>
                              <m:r>
                                <a:rPr lang="en-US" sz="2800" i="1">
                                  <a:latin typeface="Cambria Math"/>
                                </a:rPr>
                                <m:t>𝑦</m:t>
                              </m:r>
                              <m:r>
                                <a:rPr lang="en-US" sz="2800">
                                  <a:latin typeface="Cambria Math"/>
                                </a:rPr>
                                <m:t>=8</m:t>
                              </m:r>
                              <m:r>
                                <a:rPr lang="en-US" sz="2800" i="1">
                                  <a:latin typeface="Cambria Math"/>
                                </a:rPr>
                                <m:t>𝑥</m:t>
                              </m:r>
                              <m:r>
                                <a:rPr lang="en-US" sz="2800">
                                  <a:latin typeface="Cambria Math"/>
                                </a:rPr>
                                <m:t>+3</m:t>
                              </m:r>
                            </m:e>
                          </m:eqArr>
                        </m:e>
                      </m:d>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518160" y="929640"/>
                <a:ext cx="2179320" cy="905248"/>
              </a:xfrm>
              <a:prstGeom prst="rect">
                <a:avLst/>
              </a:prstGeom>
              <a:blipFill rotWithShape="1">
                <a:blip r:embed="rId3"/>
                <a:stretch>
                  <a:fillRect/>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98F545F5-9600-C841-9BB1-6BDCA6DF1696}"/>
              </a:ext>
            </a:extLst>
          </p:cNvPr>
          <p:cNvSpPr txBox="1"/>
          <p:nvPr/>
        </p:nvSpPr>
        <p:spPr>
          <a:xfrm>
            <a:off x="243841" y="2063578"/>
            <a:ext cx="3066535" cy="646331"/>
          </a:xfrm>
          <a:prstGeom prst="rect">
            <a:avLst/>
          </a:prstGeom>
          <a:noFill/>
        </p:spPr>
        <p:txBody>
          <a:bodyPr wrap="square" rtlCol="0">
            <a:spAutoFit/>
          </a:bodyPr>
          <a:lstStyle/>
          <a:p>
            <a:r>
              <a:rPr lang="en-US" dirty="0"/>
              <a:t>First, does this system have a solution?</a:t>
            </a:r>
          </a:p>
        </p:txBody>
      </p:sp>
    </p:spTree>
    <p:extLst>
      <p:ext uri="{BB962C8B-B14F-4D97-AF65-F5344CB8AC3E}">
        <p14:creationId xmlns:p14="http://schemas.microsoft.com/office/powerpoint/2010/main" val="1925831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67640"/>
            <a:ext cx="8229600" cy="990600"/>
          </a:xfrm>
        </p:spPr>
        <p:txBody>
          <a:bodyPr/>
          <a:lstStyle/>
          <a:p>
            <a:r>
              <a:rPr lang="en-US" dirty="0"/>
              <a:t>Example 2</a:t>
            </a:r>
          </a:p>
        </p:txBody>
      </p:sp>
      <mc:AlternateContent xmlns:mc="http://schemas.openxmlformats.org/markup-compatibility/2006" xmlns:a14="http://schemas.microsoft.com/office/drawing/2010/main">
        <mc:Choice Requires="a14">
          <p:sp>
            <p:nvSpPr>
              <p:cNvPr id="5" name="TextBox 4"/>
              <p:cNvSpPr txBox="1"/>
              <p:nvPr/>
            </p:nvSpPr>
            <p:spPr>
              <a:xfrm>
                <a:off x="1556540" y="929639"/>
                <a:ext cx="3294429" cy="101149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3200" i="1">
                              <a:latin typeface="Cambria Math" panose="02040503050406030204" pitchFamily="18" charset="0"/>
                            </a:rPr>
                          </m:ctrlPr>
                        </m:dPr>
                        <m:e>
                          <m:eqArr>
                            <m:eqArrPr>
                              <m:ctrlPr>
                                <a:rPr lang="en-US" sz="3200" i="1">
                                  <a:latin typeface="Cambria Math" panose="02040503050406030204" pitchFamily="18" charset="0"/>
                                </a:rPr>
                              </m:ctrlPr>
                            </m:eqArrPr>
                            <m:e>
                              <m:r>
                                <a:rPr lang="en-US" sz="3200" i="1">
                                  <a:latin typeface="Cambria Math"/>
                                </a:rPr>
                                <m:t>𝑦</m:t>
                              </m:r>
                              <m:r>
                                <a:rPr lang="en-US" sz="3200" i="1">
                                  <a:latin typeface="Cambria Math"/>
                                </a:rPr>
                                <m:t>=7</m:t>
                              </m:r>
                              <m:r>
                                <a:rPr lang="en-US" sz="3200" i="1">
                                  <a:latin typeface="Cambria Math"/>
                                </a:rPr>
                                <m:t>𝑥</m:t>
                              </m:r>
                              <m:r>
                                <a:rPr lang="en-US" sz="3200" i="1">
                                  <a:latin typeface="Cambria Math"/>
                                </a:rPr>
                                <m:t>−2    </m:t>
                              </m:r>
                            </m:e>
                            <m:e>
                              <m:r>
                                <a:rPr lang="en-US" sz="3200" i="1">
                                  <a:latin typeface="Cambria Math"/>
                                </a:rPr>
                                <m:t>2</m:t>
                              </m:r>
                              <m:r>
                                <a:rPr lang="en-US" sz="3200" i="1">
                                  <a:latin typeface="Cambria Math"/>
                                </a:rPr>
                                <m:t>𝑦</m:t>
                              </m:r>
                              <m:r>
                                <a:rPr lang="en-US" sz="3200" i="1">
                                  <a:latin typeface="Cambria Math"/>
                                </a:rPr>
                                <m:t>−4</m:t>
                              </m:r>
                              <m:r>
                                <a:rPr lang="en-US" sz="3200" i="1">
                                  <a:latin typeface="Cambria Math"/>
                                </a:rPr>
                                <m:t>𝑥</m:t>
                              </m:r>
                              <m:r>
                                <a:rPr lang="en-US" sz="3200" i="1">
                                  <a:latin typeface="Cambria Math"/>
                                </a:rPr>
                                <m:t>=10</m:t>
                              </m:r>
                            </m:e>
                          </m:eqArr>
                        </m:e>
                      </m:d>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1556540" y="929639"/>
                <a:ext cx="3294429" cy="1011495"/>
              </a:xfrm>
              <a:prstGeom prst="rect">
                <a:avLst/>
              </a:prstGeom>
              <a:blipFill rotWithShape="1">
                <a:blip r:embed="rId2"/>
                <a:stretch>
                  <a:fillRect/>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661AE2FF-B74E-4243-A235-6AB9DFFC941C}"/>
              </a:ext>
            </a:extLst>
          </p:cNvPr>
          <p:cNvSpPr txBox="1"/>
          <p:nvPr/>
        </p:nvSpPr>
        <p:spPr>
          <a:xfrm>
            <a:off x="5239265" y="511909"/>
            <a:ext cx="3066535" cy="646331"/>
          </a:xfrm>
          <a:prstGeom prst="rect">
            <a:avLst/>
          </a:prstGeom>
          <a:noFill/>
        </p:spPr>
        <p:txBody>
          <a:bodyPr wrap="square" rtlCol="0">
            <a:spAutoFit/>
          </a:bodyPr>
          <a:lstStyle/>
          <a:p>
            <a:r>
              <a:rPr lang="en-US" dirty="0"/>
              <a:t>First, does this system have a solution?</a:t>
            </a:r>
          </a:p>
        </p:txBody>
      </p:sp>
    </p:spTree>
    <p:extLst>
      <p:ext uri="{BB962C8B-B14F-4D97-AF65-F5344CB8AC3E}">
        <p14:creationId xmlns:p14="http://schemas.microsoft.com/office/powerpoint/2010/main" val="2114025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67640"/>
            <a:ext cx="8229600" cy="990600"/>
          </a:xfrm>
        </p:spPr>
        <p:txBody>
          <a:bodyPr/>
          <a:lstStyle/>
          <a:p>
            <a:r>
              <a:rPr lang="en-US" dirty="0"/>
              <a:t>Example 3</a:t>
            </a:r>
          </a:p>
        </p:txBody>
      </p:sp>
      <mc:AlternateContent xmlns:mc="http://schemas.openxmlformats.org/markup-compatibility/2006" xmlns:a14="http://schemas.microsoft.com/office/drawing/2010/main">
        <mc:Choice Requires="a14">
          <p:sp>
            <p:nvSpPr>
              <p:cNvPr id="5" name="TextBox 4"/>
              <p:cNvSpPr txBox="1"/>
              <p:nvPr/>
            </p:nvSpPr>
            <p:spPr>
              <a:xfrm>
                <a:off x="123980" y="929639"/>
                <a:ext cx="3294429" cy="102149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eqArr>
                        <m:eqArrPr>
                          <m:ctrlPr>
                            <a:rPr lang="en-US" sz="3200" i="1" smtClean="0">
                              <a:latin typeface="Cambria Math" panose="02040503050406030204" pitchFamily="18" charset="0"/>
                            </a:rPr>
                          </m:ctrlPr>
                        </m:eqArrPr>
                        <m:e>
                          <m:r>
                            <a:rPr lang="en-US" sz="3200" i="1">
                              <a:latin typeface="Cambria Math"/>
                            </a:rPr>
                            <m:t>4</m:t>
                          </m:r>
                          <m:r>
                            <a:rPr lang="en-US" sz="3200" i="1">
                              <a:latin typeface="Cambria Math"/>
                            </a:rPr>
                            <m:t>𝑦</m:t>
                          </m:r>
                          <m:r>
                            <a:rPr lang="en-US" sz="3200" i="1">
                              <a:latin typeface="Cambria Math"/>
                            </a:rPr>
                            <m:t>=26</m:t>
                          </m:r>
                          <m:r>
                            <a:rPr lang="en-US" sz="3200" i="1">
                              <a:latin typeface="Cambria Math"/>
                            </a:rPr>
                            <m:t>𝑥</m:t>
                          </m:r>
                          <m:r>
                            <a:rPr lang="en-US" sz="3200" i="1">
                              <a:latin typeface="Cambria Math"/>
                            </a:rPr>
                            <m:t>+4</m:t>
                          </m:r>
                        </m:e>
                        <m:e>
                          <m:r>
                            <a:rPr lang="en-US" sz="3200" i="1">
                              <a:latin typeface="Cambria Math"/>
                            </a:rPr>
                            <m:t>𝑦</m:t>
                          </m:r>
                          <m:r>
                            <a:rPr lang="en-US" sz="3200" b="0" i="1" smtClean="0">
                              <a:latin typeface="Cambria Math"/>
                            </a:rPr>
                            <m:t>+1</m:t>
                          </m:r>
                          <m:r>
                            <a:rPr lang="en-US" sz="3200" i="1">
                              <a:latin typeface="Cambria Math"/>
                            </a:rPr>
                            <m:t>=11</m:t>
                          </m:r>
                          <m:r>
                            <a:rPr lang="en-US" sz="3200" i="1">
                              <a:latin typeface="Cambria Math"/>
                            </a:rPr>
                            <m:t>𝑥</m:t>
                          </m:r>
                        </m:e>
                      </m:eqArr>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123980" y="929639"/>
                <a:ext cx="3294429" cy="1021498"/>
              </a:xfrm>
              <a:prstGeom prst="rect">
                <a:avLst/>
              </a:prstGeom>
              <a:blipFill rotWithShape="1">
                <a:blip r:embed="rId2"/>
                <a:stretch>
                  <a:fillRect/>
                </a:stretch>
              </a:blipFill>
            </p:spPr>
            <p:txBody>
              <a:bodyPr/>
              <a:lstStyle/>
              <a:p>
                <a:r>
                  <a:rPr lang="en-US">
                    <a:noFill/>
                  </a:rPr>
                  <a:t> </a:t>
                </a:r>
              </a:p>
            </p:txBody>
          </p:sp>
        </mc:Fallback>
      </mc:AlternateContent>
      <p:pic>
        <p:nvPicPr>
          <p:cNvPr id="4" name="Picture 3"/>
          <p:cNvPicPr/>
          <p:nvPr/>
        </p:nvPicPr>
        <p:blipFill>
          <a:blip r:embed="rId3" cstate="email">
            <a:extLst>
              <a:ext uri="{28A0092B-C50C-407E-A947-70E740481C1C}">
                <a14:useLocalDpi xmlns:a14="http://schemas.microsoft.com/office/drawing/2010/main" val="0"/>
              </a:ext>
            </a:extLst>
          </a:blip>
          <a:stretch>
            <a:fillRect/>
          </a:stretch>
        </p:blipFill>
        <p:spPr bwMode="auto">
          <a:xfrm>
            <a:off x="4083684" y="484822"/>
            <a:ext cx="4222115" cy="5992178"/>
          </a:xfrm>
          <a:prstGeom prst="rect">
            <a:avLst/>
          </a:prstGeom>
          <a:noFill/>
          <a:ln>
            <a:noFill/>
          </a:ln>
        </p:spPr>
      </p:pic>
      <p:sp>
        <p:nvSpPr>
          <p:cNvPr id="6" name="TextBox 5">
            <a:extLst>
              <a:ext uri="{FF2B5EF4-FFF2-40B4-BE49-F238E27FC236}">
                <a16:creationId xmlns:a16="http://schemas.microsoft.com/office/drawing/2014/main" id="{923DBEC8-BF54-C64E-A541-2C720FFD79DB}"/>
              </a:ext>
            </a:extLst>
          </p:cNvPr>
          <p:cNvSpPr txBox="1"/>
          <p:nvPr/>
        </p:nvSpPr>
        <p:spPr>
          <a:xfrm>
            <a:off x="351874" y="2066805"/>
            <a:ext cx="3066535" cy="646331"/>
          </a:xfrm>
          <a:prstGeom prst="rect">
            <a:avLst/>
          </a:prstGeom>
          <a:noFill/>
        </p:spPr>
        <p:txBody>
          <a:bodyPr wrap="square" rtlCol="0">
            <a:spAutoFit/>
          </a:bodyPr>
          <a:lstStyle/>
          <a:p>
            <a:r>
              <a:rPr lang="en-US" dirty="0"/>
              <a:t>First, does this system have a solution?</a:t>
            </a:r>
          </a:p>
        </p:txBody>
      </p:sp>
    </p:spTree>
    <p:extLst>
      <p:ext uri="{BB962C8B-B14F-4D97-AF65-F5344CB8AC3E}">
        <p14:creationId xmlns:p14="http://schemas.microsoft.com/office/powerpoint/2010/main" val="313514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Workshop</a:t>
            </a:r>
          </a:p>
        </p:txBody>
      </p:sp>
      <p:sp>
        <p:nvSpPr>
          <p:cNvPr id="3" name="Text Placeholder 2"/>
          <p:cNvSpPr>
            <a:spLocks noGrp="1"/>
          </p:cNvSpPr>
          <p:nvPr>
            <p:ph type="body" idx="1"/>
          </p:nvPr>
        </p:nvSpPr>
        <p:spPr/>
        <p:txBody>
          <a:bodyPr>
            <a:normAutofit/>
          </a:bodyPr>
          <a:lstStyle/>
          <a:p>
            <a:r>
              <a:rPr lang="en-US" sz="3200" dirty="0"/>
              <a:t>Must Do</a:t>
            </a:r>
          </a:p>
        </p:txBody>
      </p:sp>
      <p:sp>
        <p:nvSpPr>
          <p:cNvPr id="4" name="Content Placeholder 3"/>
          <p:cNvSpPr>
            <a:spLocks noGrp="1"/>
          </p:cNvSpPr>
          <p:nvPr>
            <p:ph sz="half" idx="2"/>
          </p:nvPr>
        </p:nvSpPr>
        <p:spPr/>
        <p:txBody>
          <a:bodyPr/>
          <a:lstStyle/>
          <a:p>
            <a:r>
              <a:rPr lang="en-US" dirty="0"/>
              <a:t>Lesson 27 </a:t>
            </a:r>
            <a:r>
              <a:rPr lang="en-US" dirty="0" err="1"/>
              <a:t>cw</a:t>
            </a:r>
            <a:r>
              <a:rPr lang="en-US" dirty="0"/>
              <a:t> #1-6</a:t>
            </a:r>
          </a:p>
        </p:txBody>
      </p:sp>
      <p:sp>
        <p:nvSpPr>
          <p:cNvPr id="5" name="Text Placeholder 4"/>
          <p:cNvSpPr>
            <a:spLocks noGrp="1"/>
          </p:cNvSpPr>
          <p:nvPr>
            <p:ph type="body" sz="quarter" idx="3"/>
          </p:nvPr>
        </p:nvSpPr>
        <p:spPr/>
        <p:txBody>
          <a:bodyPr>
            <a:normAutofit/>
          </a:bodyPr>
          <a:lstStyle/>
          <a:p>
            <a:r>
              <a:rPr lang="en-US" sz="3200" dirty="0"/>
              <a:t>May Do</a:t>
            </a:r>
          </a:p>
        </p:txBody>
      </p:sp>
      <p:sp>
        <p:nvSpPr>
          <p:cNvPr id="6" name="Content Placeholder 5"/>
          <p:cNvSpPr>
            <a:spLocks noGrp="1"/>
          </p:cNvSpPr>
          <p:nvPr>
            <p:ph sz="quarter" idx="4"/>
          </p:nvPr>
        </p:nvSpPr>
        <p:spPr/>
        <p:txBody>
          <a:bodyPr/>
          <a:lstStyle/>
          <a:p>
            <a:r>
              <a:rPr lang="en-US" dirty="0"/>
              <a:t>Khan academy</a:t>
            </a:r>
          </a:p>
          <a:p>
            <a:r>
              <a:rPr lang="en-US" dirty="0"/>
              <a:t>PARCC tasks</a:t>
            </a:r>
          </a:p>
          <a:p>
            <a:r>
              <a:rPr lang="en-US" dirty="0"/>
              <a:t>Finish lesson 24-26 </a:t>
            </a:r>
            <a:r>
              <a:rPr lang="en-US" dirty="0" err="1"/>
              <a:t>cw</a:t>
            </a:r>
            <a:endParaRPr lang="en-US" dirty="0"/>
          </a:p>
          <a:p>
            <a:r>
              <a:rPr lang="en-US" dirty="0"/>
              <a:t>Linear equation practice</a:t>
            </a:r>
          </a:p>
          <a:p>
            <a:r>
              <a:rPr lang="en-US" dirty="0"/>
              <a:t>Slope practice</a:t>
            </a:r>
          </a:p>
          <a:p>
            <a:r>
              <a:rPr lang="en-US" dirty="0"/>
              <a:t>Exponents review</a:t>
            </a:r>
          </a:p>
          <a:p>
            <a:r>
              <a:rPr lang="en-US" dirty="0"/>
              <a:t>Note sheet </a:t>
            </a:r>
          </a:p>
          <a:p>
            <a:r>
              <a:rPr lang="en-US" dirty="0"/>
              <a:t>Folder organize</a:t>
            </a:r>
          </a:p>
          <a:p>
            <a:endParaRPr lang="en-US" dirty="0"/>
          </a:p>
          <a:p>
            <a:endParaRPr lang="en-US" dirty="0"/>
          </a:p>
        </p:txBody>
      </p:sp>
    </p:spTree>
    <p:extLst>
      <p:ext uri="{BB962C8B-B14F-4D97-AF65-F5344CB8AC3E}">
        <p14:creationId xmlns:p14="http://schemas.microsoft.com/office/powerpoint/2010/main" val="2285399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Lesson 28</a:t>
            </a:r>
          </a:p>
        </p:txBody>
      </p:sp>
      <p:sp>
        <p:nvSpPr>
          <p:cNvPr id="3" name="Subtitle 2"/>
          <p:cNvSpPr>
            <a:spLocks noGrp="1"/>
          </p:cNvSpPr>
          <p:nvPr>
            <p:ph type="subTitle" idx="1"/>
          </p:nvPr>
        </p:nvSpPr>
        <p:spPr/>
        <p:txBody>
          <a:bodyPr/>
          <a:lstStyle/>
          <a:p>
            <a:r>
              <a:rPr lang="en-US" dirty="0"/>
              <a:t>Warm Up, Notes, examples(3), workshop</a:t>
            </a:r>
          </a:p>
        </p:txBody>
      </p:sp>
    </p:spTree>
    <p:extLst>
      <p:ext uri="{BB962C8B-B14F-4D97-AF65-F5344CB8AC3E}">
        <p14:creationId xmlns:p14="http://schemas.microsoft.com/office/powerpoint/2010/main" val="1199722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5" y="141510"/>
            <a:ext cx="8229600" cy="990600"/>
          </a:xfrm>
        </p:spPr>
        <p:txBody>
          <a:bodyPr/>
          <a:lstStyle/>
          <a:p>
            <a:r>
              <a:rPr lang="en-US" dirty="0"/>
              <a:t>Warm Up</a:t>
            </a:r>
          </a:p>
        </p:txBody>
      </p:sp>
      <p:sp>
        <p:nvSpPr>
          <p:cNvPr id="3" name="Content Placeholder 2"/>
          <p:cNvSpPr>
            <a:spLocks noGrp="1"/>
          </p:cNvSpPr>
          <p:nvPr>
            <p:ph idx="1"/>
          </p:nvPr>
        </p:nvSpPr>
        <p:spPr>
          <a:xfrm>
            <a:off x="130625" y="986239"/>
            <a:ext cx="8229600" cy="960120"/>
          </a:xfrm>
        </p:spPr>
        <p:txBody>
          <a:bodyPr/>
          <a:lstStyle/>
          <a:p>
            <a:pPr marL="0" indent="0">
              <a:buNone/>
            </a:pPr>
            <a:r>
              <a:rPr lang="en-US" dirty="0"/>
              <a:t>Explain how you would solve these systems of equations.</a:t>
            </a:r>
          </a:p>
        </p:txBody>
      </p:sp>
      <mc:AlternateContent xmlns:mc="http://schemas.openxmlformats.org/markup-compatibility/2006" xmlns:a14="http://schemas.microsoft.com/office/drawing/2010/main">
        <mc:Choice Requires="a14">
          <p:sp>
            <p:nvSpPr>
              <p:cNvPr id="4" name="TextBox 3"/>
              <p:cNvSpPr txBox="1"/>
              <p:nvPr/>
            </p:nvSpPr>
            <p:spPr>
              <a:xfrm>
                <a:off x="535576" y="1956462"/>
                <a:ext cx="2573384" cy="101149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3200" b="0" i="1" smtClean="0">
                              <a:latin typeface="Cambria Math" panose="02040503050406030204" pitchFamily="18" charset="0"/>
                            </a:rPr>
                          </m:ctrlPr>
                        </m:dPr>
                        <m:e>
                          <m:eqArr>
                            <m:eqArrPr>
                              <m:ctrlPr>
                                <a:rPr lang="en-US" sz="3200" b="0" i="1" smtClean="0">
                                  <a:latin typeface="Cambria Math" panose="02040503050406030204" pitchFamily="18" charset="0"/>
                                </a:rPr>
                              </m:ctrlPr>
                            </m:eqArrPr>
                            <m:e>
                              <m:r>
                                <a:rPr lang="en-US" sz="3200" b="0" i="1" smtClean="0">
                                  <a:latin typeface="Cambria Math"/>
                                </a:rPr>
                                <m:t>𝑥</m:t>
                              </m:r>
                              <m:r>
                                <a:rPr lang="en-US" sz="3200" b="0" i="1" smtClean="0">
                                  <a:latin typeface="Cambria Math"/>
                                </a:rPr>
                                <m:t>=6</m:t>
                              </m:r>
                              <m:r>
                                <a:rPr lang="en-US" sz="3200" b="0" i="1" smtClean="0">
                                  <a:latin typeface="Cambria Math"/>
                                </a:rPr>
                                <m:t>𝑦</m:t>
                              </m:r>
                              <m:r>
                                <a:rPr lang="en-US" sz="3200" b="0" i="1" smtClean="0">
                                  <a:latin typeface="Cambria Math"/>
                                </a:rPr>
                                <m:t>+7</m:t>
                              </m:r>
                            </m:e>
                            <m:e>
                              <m:r>
                                <a:rPr lang="en-US" sz="3200" b="0" i="1" smtClean="0">
                                  <a:latin typeface="Cambria Math"/>
                                </a:rPr>
                                <m:t>𝑥</m:t>
                              </m:r>
                              <m:r>
                                <a:rPr lang="en-US" sz="3200" b="0" i="1" smtClean="0">
                                  <a:latin typeface="Cambria Math"/>
                                </a:rPr>
                                <m:t>=10</m:t>
                              </m:r>
                              <m:r>
                                <a:rPr lang="en-US" sz="3200" b="0" i="1" smtClean="0">
                                  <a:latin typeface="Cambria Math"/>
                                </a:rPr>
                                <m:t>𝑦</m:t>
                              </m:r>
                              <m:r>
                                <a:rPr lang="en-US" sz="3200" b="0" i="1" smtClean="0">
                                  <a:latin typeface="Cambria Math"/>
                                </a:rPr>
                                <m:t>+2</m:t>
                              </m:r>
                            </m:e>
                          </m:eqArr>
                        </m:e>
                      </m:d>
                    </m:oMath>
                  </m:oMathPara>
                </a14:m>
                <a:endParaRPr lang="en-US" sz="3200" dirty="0"/>
              </a:p>
            </p:txBody>
          </p:sp>
        </mc:Choice>
        <mc:Fallback xmlns="">
          <p:sp>
            <p:nvSpPr>
              <p:cNvPr id="4" name="TextBox 3"/>
              <p:cNvSpPr txBox="1">
                <a:spLocks noRot="1" noChangeAspect="1" noMove="1" noResize="1" noEditPoints="1" noAdjustHandles="1" noChangeArrowheads="1" noChangeShapeType="1" noTextEdit="1"/>
              </p:cNvSpPr>
              <p:nvPr/>
            </p:nvSpPr>
            <p:spPr>
              <a:xfrm>
                <a:off x="535576" y="1956462"/>
                <a:ext cx="2573384" cy="1011495"/>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5233851" y="1991294"/>
                <a:ext cx="2573384" cy="101149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3200" i="1" smtClean="0">
                              <a:latin typeface="Cambria Math" panose="02040503050406030204" pitchFamily="18" charset="0"/>
                            </a:rPr>
                          </m:ctrlPr>
                        </m:dPr>
                        <m:e>
                          <m:eqArr>
                            <m:eqArrPr>
                              <m:ctrlPr>
                                <a:rPr lang="en-US" sz="3200" i="1" smtClean="0">
                                  <a:latin typeface="Cambria Math" panose="02040503050406030204" pitchFamily="18" charset="0"/>
                                </a:rPr>
                              </m:ctrlPr>
                            </m:eqArrPr>
                            <m:e>
                              <m:r>
                                <a:rPr lang="en-US" sz="3200" b="0" i="1" smtClean="0">
                                  <a:latin typeface="Cambria Math"/>
                                </a:rPr>
                                <m:t>𝑦</m:t>
                              </m:r>
                              <m:r>
                                <a:rPr lang="en-US" sz="3200" b="0" i="1" smtClean="0">
                                  <a:latin typeface="Cambria Math"/>
                                </a:rPr>
                                <m:t>=7</m:t>
                              </m:r>
                              <m:r>
                                <a:rPr lang="en-US" sz="3200" b="0" i="1" smtClean="0">
                                  <a:latin typeface="Cambria Math"/>
                                </a:rPr>
                                <m:t>𝑥</m:t>
                              </m:r>
                              <m:r>
                                <a:rPr lang="en-US" sz="3200" b="0" i="1" smtClean="0">
                                  <a:latin typeface="Cambria Math"/>
                                </a:rPr>
                                <m:t>−2</m:t>
                              </m:r>
                            </m:e>
                            <m:e>
                              <m:r>
                                <a:rPr lang="en-US" sz="3200" b="0" i="1" smtClean="0">
                                  <a:latin typeface="Cambria Math"/>
                                </a:rPr>
                                <m:t>2</m:t>
                              </m:r>
                              <m:r>
                                <a:rPr lang="en-US" sz="3200" b="0" i="1" smtClean="0">
                                  <a:latin typeface="Cambria Math"/>
                                </a:rPr>
                                <m:t>𝑦</m:t>
                              </m:r>
                              <m:r>
                                <a:rPr lang="en-US" sz="3200" b="0" i="1" smtClean="0">
                                  <a:latin typeface="Cambria Math"/>
                                </a:rPr>
                                <m:t>−4</m:t>
                              </m:r>
                              <m:r>
                                <a:rPr lang="en-US" sz="3200" b="0" i="1" smtClean="0">
                                  <a:latin typeface="Cambria Math"/>
                                </a:rPr>
                                <m:t>𝑥</m:t>
                              </m:r>
                              <m:r>
                                <a:rPr lang="en-US" sz="3200" b="0" i="1" smtClean="0">
                                  <a:latin typeface="Cambria Math"/>
                                </a:rPr>
                                <m:t>=10</m:t>
                              </m:r>
                            </m:e>
                          </m:eqArr>
                        </m:e>
                      </m:d>
                    </m:oMath>
                  </m:oMathPara>
                </a14:m>
                <a:endParaRPr lang="en-US" sz="3200" dirty="0"/>
              </a:p>
            </p:txBody>
          </p:sp>
        </mc:Choice>
        <mc:Fallback xmlns="">
          <p:sp>
            <p:nvSpPr>
              <p:cNvPr id="5" name="TextBox 4"/>
              <p:cNvSpPr txBox="1">
                <a:spLocks noRot="1" noChangeAspect="1" noMove="1" noResize="1" noEditPoints="1" noAdjustHandles="1" noChangeArrowheads="1" noChangeShapeType="1" noTextEdit="1"/>
              </p:cNvSpPr>
              <p:nvPr/>
            </p:nvSpPr>
            <p:spPr>
              <a:xfrm>
                <a:off x="5233851" y="1991294"/>
                <a:ext cx="2573384" cy="1011495"/>
              </a:xfrm>
              <a:prstGeom prst="rect">
                <a:avLst/>
              </a:prstGeom>
              <a:blipFill rotWithShape="1">
                <a:blip r:embed="rId3"/>
                <a:stretch>
                  <a:fillRect r="-1185"/>
                </a:stretch>
              </a:blipFill>
            </p:spPr>
            <p:txBody>
              <a:bodyPr/>
              <a:lstStyle/>
              <a:p>
                <a:r>
                  <a:rPr lang="en-US">
                    <a:noFill/>
                  </a:rPr>
                  <a:t> </a:t>
                </a:r>
              </a:p>
            </p:txBody>
          </p:sp>
        </mc:Fallback>
      </mc:AlternateContent>
    </p:spTree>
    <p:extLst>
      <p:ext uri="{BB962C8B-B14F-4D97-AF65-F5344CB8AC3E}">
        <p14:creationId xmlns:p14="http://schemas.microsoft.com/office/powerpoint/2010/main" val="2410194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76198"/>
            <a:ext cx="8229600" cy="990600"/>
          </a:xfrm>
        </p:spPr>
        <p:txBody>
          <a:bodyPr>
            <a:normAutofit fontScale="90000"/>
          </a:bodyPr>
          <a:lstStyle/>
          <a:p>
            <a:r>
              <a:rPr lang="en-US" dirty="0"/>
              <a:t>Notes – Solving Systems of Equations</a:t>
            </a:r>
          </a:p>
        </p:txBody>
      </p:sp>
      <p:sp>
        <p:nvSpPr>
          <p:cNvPr id="9" name="TextBox 8"/>
          <p:cNvSpPr txBox="1"/>
          <p:nvPr/>
        </p:nvSpPr>
        <p:spPr>
          <a:xfrm>
            <a:off x="365760" y="862145"/>
            <a:ext cx="8477794" cy="5693866"/>
          </a:xfrm>
          <a:prstGeom prst="rect">
            <a:avLst/>
          </a:prstGeom>
          <a:noFill/>
        </p:spPr>
        <p:txBody>
          <a:bodyPr wrap="square" rtlCol="0">
            <a:spAutoFit/>
          </a:bodyPr>
          <a:lstStyle/>
          <a:p>
            <a:r>
              <a:rPr lang="en-US" sz="1600" u="sng" dirty="0"/>
              <a:t>By substitution</a:t>
            </a:r>
            <a:r>
              <a:rPr lang="en-US" sz="1600" i="1" dirty="0"/>
              <a:t>:</a:t>
            </a:r>
            <a:endParaRPr lang="en-US" sz="1600" dirty="0"/>
          </a:p>
          <a:p>
            <a:pPr marL="514350" indent="-514350">
              <a:buAutoNum type="arabicParenR"/>
            </a:pPr>
            <a:r>
              <a:rPr lang="en-US" sz="1600" dirty="0"/>
              <a:t>Solve one equation so that is says either y= something or x=something (</a:t>
            </a:r>
            <a:r>
              <a:rPr lang="en-US" sz="1600" i="1" dirty="0"/>
              <a:t>if it already does, you can skip this step</a:t>
            </a:r>
            <a:r>
              <a:rPr lang="en-US" sz="1600" dirty="0"/>
              <a:t>)</a:t>
            </a:r>
          </a:p>
          <a:p>
            <a:pPr marL="514350" indent="-514350">
              <a:buAutoNum type="arabicParenR"/>
            </a:pPr>
            <a:r>
              <a:rPr lang="en-US" sz="1600" dirty="0"/>
              <a:t>Substitute the entire equation from step 1 into the other equation for that variable</a:t>
            </a:r>
          </a:p>
          <a:p>
            <a:pPr marL="514350" indent="-514350">
              <a:buAutoNum type="arabicParenR"/>
            </a:pPr>
            <a:r>
              <a:rPr lang="en-US" sz="1600" dirty="0"/>
              <a:t>Solve for the one variable that remains by: </a:t>
            </a:r>
          </a:p>
          <a:p>
            <a:pPr marL="971550" lvl="1" indent="-514350">
              <a:buAutoNum type="alphaLcParenR"/>
            </a:pPr>
            <a:r>
              <a:rPr lang="en-US" sz="1600" dirty="0"/>
              <a:t>Distributing</a:t>
            </a:r>
          </a:p>
          <a:p>
            <a:pPr marL="971550" lvl="1" indent="-514350">
              <a:buAutoNum type="alphaLcParenR"/>
            </a:pPr>
            <a:r>
              <a:rPr lang="en-US" sz="1600" dirty="0"/>
              <a:t>Simplifying</a:t>
            </a:r>
          </a:p>
          <a:p>
            <a:pPr marL="971550" lvl="1" indent="-514350">
              <a:buAutoNum type="alphaLcParenR"/>
            </a:pPr>
            <a:r>
              <a:rPr lang="en-US" sz="1600" dirty="0"/>
              <a:t>Using properties of equality</a:t>
            </a:r>
          </a:p>
          <a:p>
            <a:pPr marL="514350" indent="-514350">
              <a:buAutoNum type="arabicParenR"/>
            </a:pPr>
            <a:r>
              <a:rPr lang="en-US" sz="1600" dirty="0"/>
              <a:t>Substitute back into one equation to find the other variable.</a:t>
            </a:r>
          </a:p>
          <a:p>
            <a:endParaRPr lang="en-US" dirty="0"/>
          </a:p>
          <a:p>
            <a:r>
              <a:rPr lang="en-US" sz="2400" u="sng" dirty="0"/>
              <a:t>By Elimination:</a:t>
            </a:r>
          </a:p>
          <a:p>
            <a:r>
              <a:rPr lang="en-US" sz="2400" dirty="0"/>
              <a:t>Works best when both equations are in standard form (or can easily be put in standard form)</a:t>
            </a:r>
          </a:p>
          <a:p>
            <a:pPr marL="457200" indent="-457200">
              <a:buAutoNum type="arabicParenR"/>
            </a:pPr>
            <a:r>
              <a:rPr lang="en-US" sz="2400" dirty="0"/>
              <a:t>Scale the equations so that the coefficients on one variable will cancel out.</a:t>
            </a:r>
          </a:p>
          <a:p>
            <a:pPr marL="342900" indent="-342900">
              <a:buAutoNum type="arabicParenR"/>
            </a:pPr>
            <a:r>
              <a:rPr lang="en-US" sz="2400" dirty="0"/>
              <a:t>Add or subtract the entire equations</a:t>
            </a:r>
          </a:p>
          <a:p>
            <a:pPr marL="342900" indent="-342900">
              <a:buAutoNum type="arabicParenR"/>
            </a:pPr>
            <a:r>
              <a:rPr lang="en-US" sz="2400" dirty="0"/>
              <a:t>Solve for the one remaining variable</a:t>
            </a:r>
          </a:p>
          <a:p>
            <a:pPr marL="342900" indent="-342900">
              <a:buAutoNum type="arabicParenR"/>
            </a:pPr>
            <a:r>
              <a:rPr lang="en-US" sz="2400" dirty="0"/>
              <a:t>Substitute back into one equation to find the other</a:t>
            </a:r>
            <a:endParaRPr lang="en-US" dirty="0"/>
          </a:p>
        </p:txBody>
      </p:sp>
    </p:spTree>
    <p:extLst>
      <p:ext uri="{BB962C8B-B14F-4D97-AF65-F5344CB8AC3E}">
        <p14:creationId xmlns:p14="http://schemas.microsoft.com/office/powerpoint/2010/main" val="68328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67640"/>
            <a:ext cx="8229600" cy="990600"/>
          </a:xfrm>
        </p:spPr>
        <p:txBody>
          <a:bodyPr/>
          <a:lstStyle/>
          <a:p>
            <a:r>
              <a:rPr lang="en-US" dirty="0"/>
              <a:t>Example 1</a:t>
            </a:r>
          </a:p>
        </p:txBody>
      </p:sp>
      <mc:AlternateContent xmlns:mc="http://schemas.openxmlformats.org/markup-compatibility/2006" xmlns:a14="http://schemas.microsoft.com/office/drawing/2010/main">
        <mc:Choice Requires="a14">
          <p:sp>
            <p:nvSpPr>
              <p:cNvPr id="5" name="TextBox 4"/>
              <p:cNvSpPr txBox="1"/>
              <p:nvPr/>
            </p:nvSpPr>
            <p:spPr>
              <a:xfrm>
                <a:off x="123980" y="929639"/>
                <a:ext cx="3294429" cy="91403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i="1" smtClean="0">
                              <a:latin typeface="Cambria Math" panose="02040503050406030204" pitchFamily="18" charset="0"/>
                            </a:rPr>
                          </m:ctrlPr>
                        </m:dPr>
                        <m:e>
                          <m:eqArr>
                            <m:eqArrPr>
                              <m:ctrlPr>
                                <a:rPr lang="en-US" sz="2800" i="1" smtClean="0">
                                  <a:latin typeface="Cambria Math" panose="02040503050406030204" pitchFamily="18" charset="0"/>
                                </a:rPr>
                              </m:ctrlPr>
                            </m:eqArrPr>
                            <m:e>
                              <m:r>
                                <a:rPr lang="en-US" sz="2800" b="0" i="1" smtClean="0">
                                  <a:latin typeface="Cambria Math"/>
                                </a:rPr>
                                <m:t>6</m:t>
                              </m:r>
                              <m:r>
                                <a:rPr lang="en-US" sz="2800" b="0" i="1" smtClean="0">
                                  <a:latin typeface="Cambria Math"/>
                                </a:rPr>
                                <m:t>𝑥</m:t>
                              </m:r>
                              <m:r>
                                <a:rPr lang="en-US" sz="2800" b="0" i="1" smtClean="0">
                                  <a:latin typeface="Cambria Math"/>
                                </a:rPr>
                                <m:t>−5</m:t>
                              </m:r>
                              <m:r>
                                <a:rPr lang="en-US" sz="2800" b="0" i="1" smtClean="0">
                                  <a:latin typeface="Cambria Math"/>
                                </a:rPr>
                                <m:t>𝑦</m:t>
                              </m:r>
                              <m:r>
                                <a:rPr lang="en-US" sz="2800" b="0" i="1" smtClean="0">
                                  <a:latin typeface="Cambria Math"/>
                                </a:rPr>
                                <m:t>=21</m:t>
                              </m:r>
                            </m:e>
                            <m:e>
                              <m:r>
                                <a:rPr lang="en-US" sz="2800" b="0" i="1" smtClean="0">
                                  <a:latin typeface="Cambria Math"/>
                                </a:rPr>
                                <m:t>2</m:t>
                              </m:r>
                              <m:r>
                                <a:rPr lang="en-US" sz="2800" b="0" i="1" smtClean="0">
                                  <a:latin typeface="Cambria Math"/>
                                </a:rPr>
                                <m:t>𝑥</m:t>
                              </m:r>
                              <m:r>
                                <a:rPr lang="en-US" sz="2800" b="0" i="1" smtClean="0">
                                  <a:latin typeface="Cambria Math"/>
                                </a:rPr>
                                <m:t>+5</m:t>
                              </m:r>
                              <m:r>
                                <a:rPr lang="en-US" sz="2800" b="0" i="1" smtClean="0">
                                  <a:latin typeface="Cambria Math"/>
                                </a:rPr>
                                <m:t>𝑦</m:t>
                              </m:r>
                              <m:r>
                                <a:rPr lang="en-US" sz="2800" b="0" i="1" smtClean="0">
                                  <a:latin typeface="Cambria Math"/>
                                </a:rPr>
                                <m:t>=−5</m:t>
                              </m:r>
                            </m:e>
                          </m:eqArr>
                        </m:e>
                      </m:d>
                    </m:oMath>
                  </m:oMathPara>
                </a14:m>
                <a:endParaRPr lang="en-US" sz="2800" dirty="0"/>
              </a:p>
            </p:txBody>
          </p:sp>
        </mc:Choice>
        <mc:Fallback xmlns="">
          <p:sp>
            <p:nvSpPr>
              <p:cNvPr id="5" name="TextBox 4"/>
              <p:cNvSpPr txBox="1">
                <a:spLocks noRot="1" noChangeAspect="1" noMove="1" noResize="1" noEditPoints="1" noAdjustHandles="1" noChangeArrowheads="1" noChangeShapeType="1" noTextEdit="1"/>
              </p:cNvSpPr>
              <p:nvPr/>
            </p:nvSpPr>
            <p:spPr>
              <a:xfrm>
                <a:off x="123980" y="929639"/>
                <a:ext cx="3294429" cy="914033"/>
              </a:xfrm>
              <a:prstGeom prst="rect">
                <a:avLst/>
              </a:prstGeom>
              <a:blipFill rotWithShape="1">
                <a:blip r:embed="rId2"/>
                <a:stretch>
                  <a:fillRect/>
                </a:stretch>
              </a:blipFill>
            </p:spPr>
            <p:txBody>
              <a:bodyPr/>
              <a:lstStyle/>
              <a:p>
                <a:r>
                  <a:rPr lang="en-US">
                    <a:noFill/>
                  </a:rPr>
                  <a:t> </a:t>
                </a:r>
              </a:p>
            </p:txBody>
          </p:sp>
        </mc:Fallback>
      </mc:AlternateContent>
      <p:pic>
        <p:nvPicPr>
          <p:cNvPr id="6" name="Picture 5" descr="Macintosh HD:Users:stefaniehassan:Desktop:example 1.pdf"/>
          <p:cNvPicPr/>
          <p:nvPr/>
        </p:nvPicPr>
        <p:blipFill rotWithShape="1">
          <a:blip r:embed="rId3">
            <a:extLst>
              <a:ext uri="{28A0092B-C50C-407E-A947-70E740481C1C}">
                <a14:useLocalDpi xmlns:a14="http://schemas.microsoft.com/office/drawing/2010/main" val="0"/>
              </a:ext>
            </a:extLst>
          </a:blip>
          <a:srcRect l="6236" t="4637" r="5532" b="6250"/>
          <a:stretch/>
        </p:blipFill>
        <p:spPr bwMode="auto">
          <a:xfrm>
            <a:off x="3757612" y="334912"/>
            <a:ext cx="5096828" cy="437007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0050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67640"/>
            <a:ext cx="8229600" cy="990600"/>
          </a:xfrm>
        </p:spPr>
        <p:txBody>
          <a:bodyPr/>
          <a:lstStyle/>
          <a:p>
            <a:r>
              <a:rPr lang="en-US" dirty="0"/>
              <a:t>Example 2</a:t>
            </a:r>
          </a:p>
        </p:txBody>
      </p:sp>
      <mc:AlternateContent xmlns:mc="http://schemas.openxmlformats.org/markup-compatibility/2006" xmlns:a14="http://schemas.microsoft.com/office/drawing/2010/main">
        <mc:Choice Requires="a14">
          <p:sp>
            <p:nvSpPr>
              <p:cNvPr id="3" name="Rectangle 2"/>
              <p:cNvSpPr/>
              <p:nvPr/>
            </p:nvSpPr>
            <p:spPr>
              <a:xfrm>
                <a:off x="362472" y="1018424"/>
                <a:ext cx="2799182" cy="90524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i="1">
                              <a:latin typeface="Cambria Math" panose="02040503050406030204" pitchFamily="18" charset="0"/>
                            </a:rPr>
                          </m:ctrlPr>
                        </m:dPr>
                        <m:e>
                          <m:eqArr>
                            <m:eqArrPr>
                              <m:ctrlPr>
                                <a:rPr lang="en-US" sz="2800" i="1">
                                  <a:latin typeface="Cambria Math" panose="02040503050406030204" pitchFamily="18" charset="0"/>
                                </a:rPr>
                              </m:ctrlPr>
                            </m:eqArrPr>
                            <m:e>
                              <m:r>
                                <a:rPr lang="en-US" sz="2800" i="1">
                                  <a:latin typeface="Cambria Math"/>
                                </a:rPr>
                                <m:t>−</m:t>
                              </m:r>
                              <m:r>
                                <a:rPr lang="en-US" sz="2800">
                                  <a:latin typeface="Cambria Math"/>
                                </a:rPr>
                                <m:t>2</m:t>
                              </m:r>
                              <m:r>
                                <a:rPr lang="en-US" sz="2800" i="1">
                                  <a:latin typeface="Cambria Math"/>
                                </a:rPr>
                                <m:t>𝑥</m:t>
                              </m:r>
                              <m:r>
                                <a:rPr lang="en-US" sz="2800">
                                  <a:latin typeface="Cambria Math"/>
                                </a:rPr>
                                <m:t>+7</m:t>
                              </m:r>
                              <m:r>
                                <a:rPr lang="en-US" sz="2800" i="1">
                                  <a:latin typeface="Cambria Math"/>
                                </a:rPr>
                                <m:t>𝑦</m:t>
                              </m:r>
                              <m:r>
                                <a:rPr lang="en-US" sz="2800">
                                  <a:latin typeface="Cambria Math"/>
                                </a:rPr>
                                <m:t>=5</m:t>
                              </m:r>
                            </m:e>
                            <m:e>
                              <m:r>
                                <a:rPr lang="en-US" sz="2800">
                                  <a:latin typeface="Cambria Math"/>
                                </a:rPr>
                                <m:t>4</m:t>
                              </m:r>
                              <m:r>
                                <a:rPr lang="en-US" sz="2800" i="1">
                                  <a:latin typeface="Cambria Math"/>
                                </a:rPr>
                                <m:t>𝑥</m:t>
                              </m:r>
                              <m:r>
                                <a:rPr lang="en-US" sz="2800" i="1">
                                  <a:latin typeface="Cambria Math"/>
                                </a:rPr>
                                <m:t>−</m:t>
                              </m:r>
                              <m:r>
                                <a:rPr lang="en-US" sz="2800">
                                  <a:latin typeface="Cambria Math"/>
                                </a:rPr>
                                <m:t>2</m:t>
                              </m:r>
                              <m:r>
                                <a:rPr lang="en-US" sz="2800" i="1">
                                  <a:latin typeface="Cambria Math"/>
                                </a:rPr>
                                <m:t>𝑦</m:t>
                              </m:r>
                              <m:r>
                                <a:rPr lang="en-US" sz="2800">
                                  <a:latin typeface="Cambria Math"/>
                                </a:rPr>
                                <m:t>=14   </m:t>
                              </m:r>
                            </m:e>
                          </m:eqArr>
                        </m:e>
                      </m:d>
                    </m:oMath>
                  </m:oMathPara>
                </a14:m>
                <a:endParaRPr lang="en-US" dirty="0"/>
              </a:p>
            </p:txBody>
          </p:sp>
        </mc:Choice>
        <mc:Fallback xmlns="">
          <p:sp>
            <p:nvSpPr>
              <p:cNvPr id="3" name="Rectangle 2"/>
              <p:cNvSpPr>
                <a:spLocks noRot="1" noChangeAspect="1" noMove="1" noResize="1" noEditPoints="1" noAdjustHandles="1" noChangeArrowheads="1" noChangeShapeType="1" noTextEdit="1"/>
              </p:cNvSpPr>
              <p:nvPr/>
            </p:nvSpPr>
            <p:spPr>
              <a:xfrm>
                <a:off x="362472" y="1018424"/>
                <a:ext cx="2799182" cy="905248"/>
              </a:xfrm>
              <a:prstGeom prst="rect">
                <a:avLst/>
              </a:prstGeom>
              <a:blipFill rotWithShape="1">
                <a:blip r:embed="rId2"/>
                <a:stretch>
                  <a:fillRect/>
                </a:stretch>
              </a:blipFill>
            </p:spPr>
            <p:txBody>
              <a:bodyPr/>
              <a:lstStyle/>
              <a:p>
                <a:r>
                  <a:rPr lang="en-US">
                    <a:noFill/>
                  </a:rPr>
                  <a:t> </a:t>
                </a:r>
              </a:p>
            </p:txBody>
          </p:sp>
        </mc:Fallback>
      </mc:AlternateContent>
      <p:pic>
        <p:nvPicPr>
          <p:cNvPr id="6" name="Picture 5" descr="Macintosh HD:Users:stefaniehassan:Desktop:example 2.pdf"/>
          <p:cNvPicPr/>
          <p:nvPr/>
        </p:nvPicPr>
        <p:blipFill rotWithShape="1">
          <a:blip r:embed="rId3">
            <a:extLst>
              <a:ext uri="{28A0092B-C50C-407E-A947-70E740481C1C}">
                <a14:useLocalDpi xmlns:a14="http://schemas.microsoft.com/office/drawing/2010/main" val="0"/>
              </a:ext>
            </a:extLst>
          </a:blip>
          <a:srcRect l="6343" t="6192" r="6718" b="5549"/>
          <a:stretch/>
        </p:blipFill>
        <p:spPr bwMode="auto">
          <a:xfrm>
            <a:off x="3593562" y="564772"/>
            <a:ext cx="5054492" cy="441018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8501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311331"/>
            <a:ext cx="8229600" cy="990600"/>
          </a:xfrm>
        </p:spPr>
        <p:txBody>
          <a:bodyPr/>
          <a:lstStyle/>
          <a:p>
            <a:r>
              <a:rPr lang="en-US" dirty="0"/>
              <a:t>Opener</a:t>
            </a:r>
          </a:p>
        </p:txBody>
      </p:sp>
      <p:sp>
        <p:nvSpPr>
          <p:cNvPr id="9" name="Content Placeholder 8"/>
          <p:cNvSpPr>
            <a:spLocks noGrp="1"/>
          </p:cNvSpPr>
          <p:nvPr>
            <p:ph idx="1"/>
          </p:nvPr>
        </p:nvSpPr>
        <p:spPr>
          <a:xfrm>
            <a:off x="457200" y="1182188"/>
            <a:ext cx="8229600" cy="620486"/>
          </a:xfrm>
        </p:spPr>
        <p:txBody>
          <a:bodyPr/>
          <a:lstStyle/>
          <a:p>
            <a:pPr marL="0" indent="0">
              <a:buNone/>
            </a:pPr>
            <a:r>
              <a:rPr lang="en-US" dirty="0"/>
              <a:t>Complete problems 1-3 in pairs</a:t>
            </a: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813" y="1802674"/>
            <a:ext cx="6786496" cy="41931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498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67640"/>
            <a:ext cx="8229600" cy="990600"/>
          </a:xfrm>
        </p:spPr>
        <p:txBody>
          <a:bodyPr/>
          <a:lstStyle/>
          <a:p>
            <a:r>
              <a:rPr lang="en-US" dirty="0"/>
              <a:t>Example 3</a:t>
            </a:r>
          </a:p>
        </p:txBody>
      </p:sp>
      <mc:AlternateContent xmlns:mc="http://schemas.openxmlformats.org/markup-compatibility/2006" xmlns:a14="http://schemas.microsoft.com/office/drawing/2010/main">
        <mc:Choice Requires="a14">
          <p:sp>
            <p:nvSpPr>
              <p:cNvPr id="4" name="Rectangle 3"/>
              <p:cNvSpPr/>
              <p:nvPr/>
            </p:nvSpPr>
            <p:spPr>
              <a:xfrm>
                <a:off x="392178" y="1149126"/>
                <a:ext cx="2629566" cy="10534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i="1" smtClean="0">
                              <a:latin typeface="Cambria Math" panose="02040503050406030204" pitchFamily="18" charset="0"/>
                            </a:rPr>
                          </m:ctrlPr>
                        </m:dPr>
                        <m:e>
                          <m:eqArr>
                            <m:eqArrPr>
                              <m:ctrlPr>
                                <a:rPr lang="en-US" sz="2800" i="1">
                                  <a:latin typeface="Cambria Math" panose="02040503050406030204" pitchFamily="18" charset="0"/>
                                </a:rPr>
                              </m:ctrlPr>
                            </m:eqArrPr>
                            <m:e>
                              <m:r>
                                <a:rPr lang="en-US" sz="2800">
                                  <a:latin typeface="Cambria Math"/>
                                </a:rPr>
                                <m:t>7</m:t>
                              </m:r>
                              <m:r>
                                <a:rPr lang="en-US" sz="2800" i="1">
                                  <a:latin typeface="Cambria Math"/>
                                </a:rPr>
                                <m:t>𝑥</m:t>
                              </m:r>
                              <m:r>
                                <a:rPr lang="en-US" sz="2800" i="1">
                                  <a:latin typeface="Cambria Math"/>
                                </a:rPr>
                                <m:t>−</m:t>
                              </m:r>
                              <m:r>
                                <a:rPr lang="en-US" sz="2800">
                                  <a:latin typeface="Cambria Math"/>
                                </a:rPr>
                                <m:t>5</m:t>
                              </m:r>
                              <m:r>
                                <a:rPr lang="en-US" sz="2800" i="1">
                                  <a:latin typeface="Cambria Math"/>
                                </a:rPr>
                                <m:t>𝑦</m:t>
                              </m:r>
                              <m:r>
                                <a:rPr lang="en-US" sz="2800">
                                  <a:latin typeface="Cambria Math"/>
                                </a:rPr>
                                <m:t>=</m:t>
                              </m:r>
                              <m:r>
                                <a:rPr lang="en-US" sz="2800" i="1">
                                  <a:latin typeface="Cambria Math"/>
                                </a:rPr>
                                <m:t>−</m:t>
                              </m:r>
                              <m:r>
                                <a:rPr lang="en-US" sz="2800">
                                  <a:latin typeface="Cambria Math"/>
                                </a:rPr>
                                <m:t>2</m:t>
                              </m:r>
                            </m:e>
                            <m:e>
                              <m:r>
                                <a:rPr lang="en-US" sz="2800">
                                  <a:latin typeface="Cambria Math"/>
                                </a:rPr>
                                <m:t>3</m:t>
                              </m:r>
                              <m:r>
                                <a:rPr lang="en-US" sz="2800" i="1">
                                  <a:latin typeface="Cambria Math"/>
                                </a:rPr>
                                <m:t>𝑥</m:t>
                              </m:r>
                              <m:r>
                                <a:rPr lang="en-US" sz="2800" i="1">
                                  <a:latin typeface="Cambria Math"/>
                                </a:rPr>
                                <m:t>−</m:t>
                              </m:r>
                              <m:r>
                                <a:rPr lang="en-US" sz="2800">
                                  <a:latin typeface="Cambria Math"/>
                                </a:rPr>
                                <m:t>3</m:t>
                              </m:r>
                              <m:r>
                                <a:rPr lang="en-US" sz="2800" i="1">
                                  <a:latin typeface="Cambria Math"/>
                                </a:rPr>
                                <m:t>𝑦</m:t>
                              </m:r>
                              <m:r>
                                <a:rPr lang="en-US" sz="2800">
                                  <a:latin typeface="Cambria Math"/>
                                </a:rPr>
                                <m:t>=</m:t>
                              </m:r>
                              <m:r>
                                <a:rPr lang="en-US" sz="2800" b="0" i="0" smtClean="0">
                                  <a:latin typeface="Cambria Math" panose="02040503050406030204" pitchFamily="18" charset="0"/>
                                </a:rPr>
                                <m:t>6</m:t>
                              </m:r>
                              <m:r>
                                <a:rPr lang="en-US" sz="2800">
                                  <a:latin typeface="Cambria Math"/>
                                </a:rPr>
                                <m:t>   </m:t>
                              </m:r>
                            </m:e>
                          </m:eqArr>
                        </m:e>
                      </m:d>
                    </m:oMath>
                  </m:oMathPara>
                </a14:m>
                <a:endParaRPr lang="en-US" dirty="0"/>
              </a:p>
            </p:txBody>
          </p:sp>
        </mc:Choice>
        <mc:Fallback xmlns="">
          <p:sp>
            <p:nvSpPr>
              <p:cNvPr id="4" name="Rectangle 3"/>
              <p:cNvSpPr>
                <a:spLocks noRot="1" noChangeAspect="1" noMove="1" noResize="1" noEditPoints="1" noAdjustHandles="1" noChangeArrowheads="1" noChangeShapeType="1" noTextEdit="1"/>
              </p:cNvSpPr>
              <p:nvPr/>
            </p:nvSpPr>
            <p:spPr>
              <a:xfrm>
                <a:off x="392178" y="1149126"/>
                <a:ext cx="2629566" cy="1053494"/>
              </a:xfrm>
              <a:prstGeom prst="rect">
                <a:avLst/>
              </a:prstGeom>
              <a:blipFill>
                <a:blip r:embed="rId2"/>
                <a:stretch>
                  <a:fillRect l="-62019" t="-198810" r="-481" b="-292857"/>
                </a:stretch>
              </a:blipFill>
            </p:spPr>
            <p:txBody>
              <a:bodyPr/>
              <a:lstStyle/>
              <a:p>
                <a:r>
                  <a:rPr lang="en-US">
                    <a:noFill/>
                  </a:rPr>
                  <a:t> </a:t>
                </a:r>
              </a:p>
            </p:txBody>
          </p:sp>
        </mc:Fallback>
      </mc:AlternateContent>
    </p:spTree>
    <p:extLst>
      <p:ext uri="{BB962C8B-B14F-4D97-AF65-F5344CB8AC3E}">
        <p14:creationId xmlns:p14="http://schemas.microsoft.com/office/powerpoint/2010/main" val="15868610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Workshop</a:t>
            </a:r>
          </a:p>
        </p:txBody>
      </p:sp>
      <p:sp>
        <p:nvSpPr>
          <p:cNvPr id="3" name="Text Placeholder 2"/>
          <p:cNvSpPr>
            <a:spLocks noGrp="1"/>
          </p:cNvSpPr>
          <p:nvPr>
            <p:ph type="body" idx="1"/>
          </p:nvPr>
        </p:nvSpPr>
        <p:spPr/>
        <p:txBody>
          <a:bodyPr>
            <a:normAutofit/>
          </a:bodyPr>
          <a:lstStyle/>
          <a:p>
            <a:r>
              <a:rPr lang="en-US" sz="3200" dirty="0"/>
              <a:t>Must Do</a:t>
            </a:r>
          </a:p>
        </p:txBody>
      </p:sp>
      <p:sp>
        <p:nvSpPr>
          <p:cNvPr id="4" name="Content Placeholder 3"/>
          <p:cNvSpPr>
            <a:spLocks noGrp="1"/>
          </p:cNvSpPr>
          <p:nvPr>
            <p:ph sz="half" idx="2"/>
          </p:nvPr>
        </p:nvSpPr>
        <p:spPr/>
        <p:txBody>
          <a:bodyPr/>
          <a:lstStyle/>
          <a:p>
            <a:r>
              <a:rPr lang="en-US" dirty="0"/>
              <a:t>Lesson 28 </a:t>
            </a:r>
            <a:r>
              <a:rPr lang="en-US" dirty="0" err="1"/>
              <a:t>cw</a:t>
            </a:r>
            <a:r>
              <a:rPr lang="en-US" dirty="0"/>
              <a:t> #1-6</a:t>
            </a:r>
          </a:p>
        </p:txBody>
      </p:sp>
      <p:sp>
        <p:nvSpPr>
          <p:cNvPr id="5" name="Text Placeholder 4"/>
          <p:cNvSpPr>
            <a:spLocks noGrp="1"/>
          </p:cNvSpPr>
          <p:nvPr>
            <p:ph type="body" sz="quarter" idx="3"/>
          </p:nvPr>
        </p:nvSpPr>
        <p:spPr/>
        <p:txBody>
          <a:bodyPr>
            <a:normAutofit/>
          </a:bodyPr>
          <a:lstStyle/>
          <a:p>
            <a:r>
              <a:rPr lang="en-US" sz="3200" dirty="0"/>
              <a:t>May Do</a:t>
            </a:r>
          </a:p>
        </p:txBody>
      </p:sp>
      <p:sp>
        <p:nvSpPr>
          <p:cNvPr id="6" name="Content Placeholder 5"/>
          <p:cNvSpPr>
            <a:spLocks noGrp="1"/>
          </p:cNvSpPr>
          <p:nvPr>
            <p:ph sz="quarter" idx="4"/>
          </p:nvPr>
        </p:nvSpPr>
        <p:spPr/>
        <p:txBody>
          <a:bodyPr/>
          <a:lstStyle/>
          <a:p>
            <a:r>
              <a:rPr lang="en-US" dirty="0"/>
              <a:t>Khan academy</a:t>
            </a:r>
          </a:p>
          <a:p>
            <a:r>
              <a:rPr lang="en-US" dirty="0"/>
              <a:t>PARCC tasks</a:t>
            </a:r>
          </a:p>
          <a:p>
            <a:r>
              <a:rPr lang="en-US" dirty="0"/>
              <a:t>Finish lesson 27 </a:t>
            </a:r>
            <a:r>
              <a:rPr lang="en-US" dirty="0" err="1"/>
              <a:t>cw</a:t>
            </a:r>
            <a:endParaRPr lang="en-US" dirty="0"/>
          </a:p>
          <a:p>
            <a:r>
              <a:rPr lang="en-US" dirty="0"/>
              <a:t>Linear equation practice</a:t>
            </a:r>
          </a:p>
          <a:p>
            <a:r>
              <a:rPr lang="en-US" dirty="0"/>
              <a:t>Slope practice</a:t>
            </a:r>
          </a:p>
          <a:p>
            <a:r>
              <a:rPr lang="en-US" dirty="0"/>
              <a:t>Exponents review</a:t>
            </a:r>
          </a:p>
          <a:p>
            <a:r>
              <a:rPr lang="en-US" dirty="0"/>
              <a:t>Note sheet </a:t>
            </a:r>
          </a:p>
          <a:p>
            <a:r>
              <a:rPr lang="en-US" dirty="0"/>
              <a:t>Folder organize</a:t>
            </a:r>
          </a:p>
          <a:p>
            <a:endParaRPr lang="en-US" dirty="0"/>
          </a:p>
        </p:txBody>
      </p:sp>
    </p:spTree>
    <p:extLst>
      <p:ext uri="{BB962C8B-B14F-4D97-AF65-F5344CB8AC3E}">
        <p14:creationId xmlns:p14="http://schemas.microsoft.com/office/powerpoint/2010/main" val="31215792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5" y="141510"/>
            <a:ext cx="8229600" cy="990600"/>
          </a:xfrm>
        </p:spPr>
        <p:txBody>
          <a:bodyPr/>
          <a:lstStyle/>
          <a:p>
            <a:r>
              <a:rPr lang="en-US" dirty="0"/>
              <a:t>Warm Up</a:t>
            </a:r>
          </a:p>
        </p:txBody>
      </p:sp>
      <p:sp>
        <p:nvSpPr>
          <p:cNvPr id="3" name="Content Placeholder 2"/>
          <p:cNvSpPr>
            <a:spLocks noGrp="1"/>
          </p:cNvSpPr>
          <p:nvPr>
            <p:ph idx="1"/>
          </p:nvPr>
        </p:nvSpPr>
        <p:spPr>
          <a:xfrm>
            <a:off x="130625" y="986239"/>
            <a:ext cx="8229600" cy="960120"/>
          </a:xfrm>
        </p:spPr>
        <p:txBody>
          <a:bodyPr/>
          <a:lstStyle/>
          <a:p>
            <a:pPr marL="0" indent="0">
              <a:buNone/>
            </a:pPr>
            <a:r>
              <a:rPr lang="en-US" dirty="0"/>
              <a:t>Which method for solving would you use for each system?</a:t>
            </a:r>
          </a:p>
        </p:txBody>
      </p:sp>
      <mc:AlternateContent xmlns:mc="http://schemas.openxmlformats.org/markup-compatibility/2006" xmlns:a14="http://schemas.microsoft.com/office/drawing/2010/main">
        <mc:Choice Requires="a14">
          <p:sp>
            <p:nvSpPr>
              <p:cNvPr id="6" name="Rectangle 5"/>
              <p:cNvSpPr/>
              <p:nvPr/>
            </p:nvSpPr>
            <p:spPr>
              <a:xfrm>
                <a:off x="518777" y="1638903"/>
                <a:ext cx="1999843" cy="78919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400" i="1">
                              <a:latin typeface="Cambria Math" panose="02040503050406030204" pitchFamily="18" charset="0"/>
                            </a:rPr>
                          </m:ctrlPr>
                        </m:dPr>
                        <m:e>
                          <m:eqArr>
                            <m:eqArrPr>
                              <m:ctrlPr>
                                <a:rPr lang="en-US" sz="2400" i="1">
                                  <a:latin typeface="Cambria Math" panose="02040503050406030204" pitchFamily="18" charset="0"/>
                                </a:rPr>
                              </m:ctrlPr>
                            </m:eqArrPr>
                            <m:e>
                              <m:r>
                                <a:rPr lang="en-US" sz="2400" i="1">
                                  <a:latin typeface="Cambria Math"/>
                                </a:rPr>
                                <m:t>𝑦</m:t>
                              </m:r>
                              <m:r>
                                <a:rPr lang="en-US" sz="2400">
                                  <a:latin typeface="Cambria Math"/>
                                </a:rPr>
                                <m:t>=5</m:t>
                              </m:r>
                              <m:r>
                                <a:rPr lang="en-US" sz="2400" i="1">
                                  <a:latin typeface="Cambria Math"/>
                                </a:rPr>
                                <m:t>𝑥</m:t>
                              </m:r>
                              <m:r>
                                <a:rPr lang="en-US" sz="2400" i="1">
                                  <a:latin typeface="Cambria Math"/>
                                </a:rPr>
                                <m:t>−</m:t>
                              </m:r>
                              <m:r>
                                <a:rPr lang="en-US" sz="2400">
                                  <a:latin typeface="Cambria Math"/>
                                </a:rPr>
                                <m:t>19</m:t>
                              </m:r>
                            </m:e>
                            <m:e>
                              <m:r>
                                <a:rPr lang="en-US" sz="2400">
                                  <a:latin typeface="Cambria Math"/>
                                </a:rPr>
                                <m:t>3</m:t>
                              </m:r>
                              <m:r>
                                <a:rPr lang="en-US" sz="2400" i="1">
                                  <a:latin typeface="Cambria Math"/>
                                </a:rPr>
                                <m:t>𝑥</m:t>
                              </m:r>
                              <m:r>
                                <a:rPr lang="en-US" sz="2400">
                                  <a:latin typeface="Cambria Math"/>
                                </a:rPr>
                                <m:t>+11=</m:t>
                              </m:r>
                              <m:r>
                                <a:rPr lang="en-US" sz="2400" i="1">
                                  <a:latin typeface="Cambria Math"/>
                                </a:rPr>
                                <m:t>𝑦</m:t>
                              </m:r>
                            </m:e>
                          </m:eqArr>
                        </m:e>
                      </m:d>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518777" y="1638903"/>
                <a:ext cx="1999843" cy="789190"/>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3444857" y="1638903"/>
                <a:ext cx="1999843" cy="78919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400" i="1" smtClean="0">
                              <a:latin typeface="Cambria Math" panose="02040503050406030204" pitchFamily="18" charset="0"/>
                            </a:rPr>
                          </m:ctrlPr>
                        </m:dPr>
                        <m:e>
                          <m:eqArr>
                            <m:eqArrPr>
                              <m:ctrlPr>
                                <a:rPr lang="en-US" sz="2400" i="1">
                                  <a:latin typeface="Cambria Math" panose="02040503050406030204" pitchFamily="18" charset="0"/>
                                </a:rPr>
                              </m:ctrlPr>
                            </m:eqArrPr>
                            <m:e>
                              <m:r>
                                <a:rPr lang="en-US" sz="2400">
                                  <a:latin typeface="Cambria Math"/>
                                </a:rPr>
                                <m:t>2</m:t>
                              </m:r>
                              <m:r>
                                <a:rPr lang="en-US" sz="2400" i="1">
                                  <a:latin typeface="Cambria Math"/>
                                </a:rPr>
                                <m:t>𝑥</m:t>
                              </m:r>
                              <m:r>
                                <a:rPr lang="en-US" sz="2400" i="1">
                                  <a:latin typeface="Cambria Math"/>
                                </a:rPr>
                                <m:t>−</m:t>
                              </m:r>
                              <m:r>
                                <a:rPr lang="en-US" sz="2400">
                                  <a:latin typeface="Cambria Math"/>
                                </a:rPr>
                                <m:t>9</m:t>
                              </m:r>
                              <m:r>
                                <a:rPr lang="en-US" sz="2400" i="1">
                                  <a:latin typeface="Cambria Math"/>
                                </a:rPr>
                                <m:t>𝑦</m:t>
                              </m:r>
                              <m:r>
                                <a:rPr lang="en-US" sz="2400">
                                  <a:latin typeface="Cambria Math"/>
                                </a:rPr>
                                <m:t>=7</m:t>
                              </m:r>
                            </m:e>
                            <m:e>
                              <m:r>
                                <a:rPr lang="en-US" sz="2400" i="1">
                                  <a:latin typeface="Cambria Math"/>
                                </a:rPr>
                                <m:t>𝑥</m:t>
                              </m:r>
                              <m:r>
                                <a:rPr lang="en-US" sz="2400">
                                  <a:latin typeface="Cambria Math"/>
                                </a:rPr>
                                <m:t>+9</m:t>
                              </m:r>
                              <m:r>
                                <a:rPr lang="en-US" sz="2400" i="1">
                                  <a:latin typeface="Cambria Math"/>
                                </a:rPr>
                                <m:t>𝑦</m:t>
                              </m:r>
                              <m:r>
                                <a:rPr lang="en-US" sz="2400">
                                  <a:latin typeface="Cambria Math"/>
                                </a:rPr>
                                <m:t>=5  </m:t>
                              </m:r>
                            </m:e>
                          </m:eqArr>
                        </m:e>
                      </m:d>
                    </m:oMath>
                  </m:oMathPara>
                </a14:m>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3444857" y="1638903"/>
                <a:ext cx="1999843" cy="789190"/>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6572895" y="1645507"/>
                <a:ext cx="2229072" cy="78034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400" i="1">
                              <a:latin typeface="Cambria Math" panose="02040503050406030204" pitchFamily="18" charset="0"/>
                            </a:rPr>
                          </m:ctrlPr>
                        </m:dPr>
                        <m:e>
                          <m:eqArr>
                            <m:eqArrPr>
                              <m:ctrlPr>
                                <a:rPr lang="en-US" sz="2400" i="1">
                                  <a:latin typeface="Cambria Math" panose="02040503050406030204" pitchFamily="18" charset="0"/>
                                </a:rPr>
                              </m:ctrlPr>
                            </m:eqArrPr>
                            <m:e>
                              <m:r>
                                <a:rPr lang="en-US" sz="2400">
                                  <a:latin typeface="Cambria Math"/>
                                </a:rPr>
                                <m:t>4</m:t>
                              </m:r>
                              <m:r>
                                <a:rPr lang="en-US" sz="2400" i="1">
                                  <a:latin typeface="Cambria Math"/>
                                </a:rPr>
                                <m:t>𝑥</m:t>
                              </m:r>
                              <m:r>
                                <a:rPr lang="en-US" sz="2400" i="1">
                                  <a:latin typeface="Cambria Math"/>
                                </a:rPr>
                                <m:t>−</m:t>
                              </m:r>
                              <m:r>
                                <a:rPr lang="en-US" sz="2400">
                                  <a:latin typeface="Cambria Math"/>
                                </a:rPr>
                                <m:t>3</m:t>
                              </m:r>
                              <m:r>
                                <a:rPr lang="en-US" sz="2400" i="1">
                                  <a:latin typeface="Cambria Math"/>
                                </a:rPr>
                                <m:t>𝑦</m:t>
                              </m:r>
                              <m:r>
                                <a:rPr lang="en-US" sz="2400">
                                  <a:latin typeface="Cambria Math"/>
                                </a:rPr>
                                <m:t>=</m:t>
                              </m:r>
                              <m:r>
                                <a:rPr lang="en-US" sz="2400" i="1">
                                  <a:latin typeface="Cambria Math"/>
                                </a:rPr>
                                <m:t>−</m:t>
                              </m:r>
                              <m:r>
                                <a:rPr lang="en-US" sz="2400">
                                  <a:latin typeface="Cambria Math"/>
                                </a:rPr>
                                <m:t>8</m:t>
                              </m:r>
                            </m:e>
                            <m:e>
                              <m:r>
                                <a:rPr lang="en-US" sz="2400" i="1">
                                  <a:latin typeface="Cambria Math"/>
                                </a:rPr>
                                <m:t>𝑥</m:t>
                              </m:r>
                              <m:r>
                                <a:rPr lang="en-US" sz="2400">
                                  <a:latin typeface="Cambria Math"/>
                                </a:rPr>
                                <m:t>+7</m:t>
                              </m:r>
                              <m:r>
                                <a:rPr lang="en-US" sz="2400" i="1">
                                  <a:latin typeface="Cambria Math"/>
                                </a:rPr>
                                <m:t>𝑦</m:t>
                              </m:r>
                              <m:r>
                                <a:rPr lang="en-US" sz="2400">
                                  <a:latin typeface="Cambria Math"/>
                                </a:rPr>
                                <m:t>=4    </m:t>
                              </m:r>
                            </m:e>
                          </m:eqArr>
                        </m:e>
                      </m:d>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6572895" y="1645507"/>
                <a:ext cx="2229072" cy="780342"/>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3216257" y="3932053"/>
                <a:ext cx="1999843" cy="78168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400" i="1">
                              <a:latin typeface="Cambria Math" panose="02040503050406030204" pitchFamily="18" charset="0"/>
                            </a:rPr>
                          </m:ctrlPr>
                        </m:dPr>
                        <m:e>
                          <m:eqArr>
                            <m:eqArrPr>
                              <m:ctrlPr>
                                <a:rPr lang="en-US" sz="2400" i="1">
                                  <a:latin typeface="Cambria Math" panose="02040503050406030204" pitchFamily="18" charset="0"/>
                                </a:rPr>
                              </m:ctrlPr>
                            </m:eqArrPr>
                            <m:e>
                              <m:r>
                                <a:rPr lang="en-US" sz="2400" i="1">
                                  <a:latin typeface="Cambria Math"/>
                                </a:rPr>
                                <m:t>𝑥</m:t>
                              </m:r>
                              <m:r>
                                <a:rPr lang="en-US" sz="2400">
                                  <a:latin typeface="Cambria Math"/>
                                </a:rPr>
                                <m:t>+</m:t>
                              </m:r>
                              <m:r>
                                <a:rPr lang="en-US" sz="2400" i="1">
                                  <a:latin typeface="Cambria Math"/>
                                </a:rPr>
                                <m:t>𝑦</m:t>
                              </m:r>
                              <m:r>
                                <a:rPr lang="en-US" sz="2400">
                                  <a:latin typeface="Cambria Math"/>
                                </a:rPr>
                                <m:t>=</m:t>
                              </m:r>
                              <m:r>
                                <a:rPr lang="en-US" sz="2400" i="1">
                                  <a:latin typeface="Cambria Math"/>
                                </a:rPr>
                                <m:t>−</m:t>
                              </m:r>
                              <m:r>
                                <a:rPr lang="en-US" sz="2400">
                                  <a:latin typeface="Cambria Math"/>
                                </a:rPr>
                                <m:t>3 </m:t>
                              </m:r>
                            </m:e>
                            <m:e>
                              <m:r>
                                <a:rPr lang="en-US" sz="2400">
                                  <a:latin typeface="Cambria Math"/>
                                </a:rPr>
                                <m:t>6</m:t>
                              </m:r>
                              <m:r>
                                <a:rPr lang="en-US" sz="2400" i="1">
                                  <a:latin typeface="Cambria Math"/>
                                </a:rPr>
                                <m:t>𝑥</m:t>
                              </m:r>
                              <m:r>
                                <a:rPr lang="en-US" sz="2400">
                                  <a:latin typeface="Cambria Math"/>
                                </a:rPr>
                                <m:t>+6</m:t>
                              </m:r>
                              <m:r>
                                <a:rPr lang="en-US" sz="2400" i="1">
                                  <a:latin typeface="Cambria Math"/>
                                </a:rPr>
                                <m:t>𝑦</m:t>
                              </m:r>
                              <m:r>
                                <a:rPr lang="en-US" sz="2400">
                                  <a:latin typeface="Cambria Math"/>
                                </a:rPr>
                                <m:t>=6</m:t>
                              </m:r>
                            </m:e>
                          </m:eqArr>
                        </m:e>
                      </m:d>
                    </m:oMath>
                  </m:oMathPara>
                </a14:m>
                <a:endParaRPr lang="en-US" sz="2400" dirty="0"/>
              </a:p>
            </p:txBody>
          </p:sp>
        </mc:Choice>
        <mc:Fallback xmlns="">
          <p:sp>
            <p:nvSpPr>
              <p:cNvPr id="9" name="Rectangle 8"/>
              <p:cNvSpPr>
                <a:spLocks noRot="1" noChangeAspect="1" noMove="1" noResize="1" noEditPoints="1" noAdjustHandles="1" noChangeArrowheads="1" noChangeShapeType="1" noTextEdit="1"/>
              </p:cNvSpPr>
              <p:nvPr/>
            </p:nvSpPr>
            <p:spPr>
              <a:xfrm>
                <a:off x="3216257" y="3932053"/>
                <a:ext cx="1999843" cy="781689"/>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108638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171C5-443D-434C-9B1E-897172A0CA0B}"/>
              </a:ext>
            </a:extLst>
          </p:cNvPr>
          <p:cNvSpPr>
            <a:spLocks noGrp="1"/>
          </p:cNvSpPr>
          <p:nvPr>
            <p:ph type="title"/>
          </p:nvPr>
        </p:nvSpPr>
        <p:spPr>
          <a:xfrm>
            <a:off x="210062" y="150339"/>
            <a:ext cx="8699159" cy="990600"/>
          </a:xfrm>
        </p:spPr>
        <p:txBody>
          <a:bodyPr/>
          <a:lstStyle/>
          <a:p>
            <a:r>
              <a:rPr lang="en-US" dirty="0"/>
              <a:t>Notes/Summary</a:t>
            </a:r>
          </a:p>
        </p:txBody>
      </p:sp>
      <p:sp>
        <p:nvSpPr>
          <p:cNvPr id="3" name="Content Placeholder 2">
            <a:extLst>
              <a:ext uri="{FF2B5EF4-FFF2-40B4-BE49-F238E27FC236}">
                <a16:creationId xmlns:a16="http://schemas.microsoft.com/office/drawing/2014/main" id="{DFA1E904-B371-EB4C-82AB-419A47400C12}"/>
              </a:ext>
            </a:extLst>
          </p:cNvPr>
          <p:cNvSpPr>
            <a:spLocks noGrp="1"/>
          </p:cNvSpPr>
          <p:nvPr>
            <p:ph idx="1"/>
          </p:nvPr>
        </p:nvSpPr>
        <p:spPr>
          <a:xfrm>
            <a:off x="210062" y="1217139"/>
            <a:ext cx="8699159" cy="4876800"/>
          </a:xfrm>
        </p:spPr>
        <p:txBody>
          <a:bodyPr/>
          <a:lstStyle/>
          <a:p>
            <a:pPr marL="0" indent="0">
              <a:buNone/>
            </a:pPr>
            <a:r>
              <a:rPr lang="en-US" u="sng" dirty="0"/>
              <a:t>Graphing</a:t>
            </a:r>
            <a:r>
              <a:rPr lang="en-US" dirty="0"/>
              <a:t> is, in many ways, the easiest way to solve systems of equations, but the point will only be an estimate.</a:t>
            </a:r>
          </a:p>
          <a:p>
            <a:endParaRPr lang="en-US" dirty="0"/>
          </a:p>
          <a:p>
            <a:pPr marL="0" indent="0">
              <a:buNone/>
            </a:pPr>
            <a:r>
              <a:rPr lang="en-US" u="sng" dirty="0"/>
              <a:t>Substitution</a:t>
            </a:r>
            <a:r>
              <a:rPr lang="en-US" dirty="0"/>
              <a:t> works best when one already equation has x= or y=  or it can easily be written that way.</a:t>
            </a:r>
          </a:p>
          <a:p>
            <a:endParaRPr lang="en-US" dirty="0"/>
          </a:p>
          <a:p>
            <a:pPr marL="0" indent="0">
              <a:buNone/>
            </a:pPr>
            <a:r>
              <a:rPr lang="en-US" u="sng" dirty="0"/>
              <a:t>Elimination</a:t>
            </a:r>
            <a:r>
              <a:rPr lang="en-US" dirty="0"/>
              <a:t> works best if both equations are in standard form.</a:t>
            </a:r>
          </a:p>
        </p:txBody>
      </p:sp>
    </p:spTree>
    <p:extLst>
      <p:ext uri="{BB962C8B-B14F-4D97-AF65-F5344CB8AC3E}">
        <p14:creationId xmlns:p14="http://schemas.microsoft.com/office/powerpoint/2010/main" val="20889683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Lesson 29</a:t>
            </a:r>
          </a:p>
        </p:txBody>
      </p:sp>
      <p:sp>
        <p:nvSpPr>
          <p:cNvPr id="3" name="Subtitle 2"/>
          <p:cNvSpPr>
            <a:spLocks noGrp="1"/>
          </p:cNvSpPr>
          <p:nvPr>
            <p:ph type="subTitle" idx="1"/>
          </p:nvPr>
        </p:nvSpPr>
        <p:spPr/>
        <p:txBody>
          <a:bodyPr/>
          <a:lstStyle/>
          <a:p>
            <a:r>
              <a:rPr lang="en-US" dirty="0"/>
              <a:t>Examples(4), workshop</a:t>
            </a:r>
          </a:p>
        </p:txBody>
      </p:sp>
    </p:spTree>
    <p:extLst>
      <p:ext uri="{BB962C8B-B14F-4D97-AF65-F5344CB8AC3E}">
        <p14:creationId xmlns:p14="http://schemas.microsoft.com/office/powerpoint/2010/main" val="31684275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67640"/>
            <a:ext cx="8229600" cy="990600"/>
          </a:xfrm>
        </p:spPr>
        <p:txBody>
          <a:bodyPr/>
          <a:lstStyle/>
          <a:p>
            <a:r>
              <a:rPr lang="en-US" dirty="0"/>
              <a:t>Example 1</a:t>
            </a:r>
          </a:p>
        </p:txBody>
      </p:sp>
      <p:sp>
        <p:nvSpPr>
          <p:cNvPr id="4" name="Rectangle 3"/>
          <p:cNvSpPr/>
          <p:nvPr/>
        </p:nvSpPr>
        <p:spPr>
          <a:xfrm>
            <a:off x="392178" y="996726"/>
            <a:ext cx="8178385" cy="1384995"/>
          </a:xfrm>
          <a:prstGeom prst="rect">
            <a:avLst/>
          </a:prstGeom>
        </p:spPr>
        <p:txBody>
          <a:bodyPr wrap="square">
            <a:spAutoFit/>
          </a:bodyPr>
          <a:lstStyle/>
          <a:p>
            <a:r>
              <a:rPr lang="en-US" sz="2800" dirty="0"/>
              <a:t>The sum of two numbers is 361, and the difference of the numbers is 173. What are the numbers?</a:t>
            </a:r>
          </a:p>
        </p:txBody>
      </p:sp>
    </p:spTree>
    <p:extLst>
      <p:ext uri="{BB962C8B-B14F-4D97-AF65-F5344CB8AC3E}">
        <p14:creationId xmlns:p14="http://schemas.microsoft.com/office/powerpoint/2010/main" val="40081531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67640"/>
            <a:ext cx="8229600" cy="990600"/>
          </a:xfrm>
        </p:spPr>
        <p:txBody>
          <a:bodyPr/>
          <a:lstStyle/>
          <a:p>
            <a:r>
              <a:rPr lang="en-US" dirty="0"/>
              <a:t>Example 2</a:t>
            </a:r>
          </a:p>
        </p:txBody>
      </p:sp>
      <p:sp>
        <p:nvSpPr>
          <p:cNvPr id="5" name="Rectangle 4"/>
          <p:cNvSpPr/>
          <p:nvPr/>
        </p:nvSpPr>
        <p:spPr>
          <a:xfrm>
            <a:off x="392178" y="951006"/>
            <a:ext cx="8178385" cy="1815882"/>
          </a:xfrm>
          <a:prstGeom prst="rect">
            <a:avLst/>
          </a:prstGeom>
        </p:spPr>
        <p:txBody>
          <a:bodyPr wrap="square">
            <a:spAutoFit/>
          </a:bodyPr>
          <a:lstStyle/>
          <a:p>
            <a:r>
              <a:rPr lang="en-US" sz="2800" dirty="0"/>
              <a:t>There are 356 8</a:t>
            </a:r>
            <a:r>
              <a:rPr lang="en-US" sz="2800" baseline="30000" dirty="0"/>
              <a:t>th</a:t>
            </a:r>
            <a:r>
              <a:rPr lang="en-US" sz="2800" dirty="0"/>
              <a:t> graders at Euclid Middle School. 34 more than four times the number of girls is equal to half the number of boys. How many boys and how many girls are there?</a:t>
            </a:r>
          </a:p>
        </p:txBody>
      </p:sp>
    </p:spTree>
    <p:extLst>
      <p:ext uri="{BB962C8B-B14F-4D97-AF65-F5344CB8AC3E}">
        <p14:creationId xmlns:p14="http://schemas.microsoft.com/office/powerpoint/2010/main" val="433755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67640"/>
            <a:ext cx="8229600" cy="990600"/>
          </a:xfrm>
        </p:spPr>
        <p:txBody>
          <a:bodyPr/>
          <a:lstStyle/>
          <a:p>
            <a:r>
              <a:rPr lang="en-US" dirty="0"/>
              <a:t>Example 3</a:t>
            </a:r>
          </a:p>
        </p:txBody>
      </p:sp>
      <p:sp>
        <p:nvSpPr>
          <p:cNvPr id="5" name="Rectangle 4"/>
          <p:cNvSpPr/>
          <p:nvPr/>
        </p:nvSpPr>
        <p:spPr>
          <a:xfrm>
            <a:off x="392178" y="981486"/>
            <a:ext cx="8178385" cy="1815882"/>
          </a:xfrm>
          <a:prstGeom prst="rect">
            <a:avLst/>
          </a:prstGeom>
        </p:spPr>
        <p:txBody>
          <a:bodyPr wrap="square">
            <a:spAutoFit/>
          </a:bodyPr>
          <a:lstStyle/>
          <a:p>
            <a:r>
              <a:rPr lang="en-US" sz="2800" dirty="0"/>
              <a:t>A family member has some five-dollar bills and one-dollar bills in her wallet. Altogether, she has 18 bills and a total of $62. How many of each bill does she have?</a:t>
            </a:r>
          </a:p>
        </p:txBody>
      </p:sp>
    </p:spTree>
    <p:extLst>
      <p:ext uri="{BB962C8B-B14F-4D97-AF65-F5344CB8AC3E}">
        <p14:creationId xmlns:p14="http://schemas.microsoft.com/office/powerpoint/2010/main" val="25809832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67640"/>
            <a:ext cx="8229600" cy="990600"/>
          </a:xfrm>
        </p:spPr>
        <p:txBody>
          <a:bodyPr/>
          <a:lstStyle/>
          <a:p>
            <a:r>
              <a:rPr lang="en-US" dirty="0"/>
              <a:t>Example 4</a:t>
            </a:r>
          </a:p>
        </p:txBody>
      </p:sp>
      <p:sp>
        <p:nvSpPr>
          <p:cNvPr id="5" name="Rectangle 4"/>
          <p:cNvSpPr/>
          <p:nvPr/>
        </p:nvSpPr>
        <p:spPr>
          <a:xfrm>
            <a:off x="392178" y="890046"/>
            <a:ext cx="8178385" cy="2246769"/>
          </a:xfrm>
          <a:prstGeom prst="rect">
            <a:avLst/>
          </a:prstGeom>
        </p:spPr>
        <p:txBody>
          <a:bodyPr wrap="square">
            <a:spAutoFit/>
          </a:bodyPr>
          <a:lstStyle/>
          <a:p>
            <a:r>
              <a:rPr lang="en-US" sz="2800" dirty="0"/>
              <a:t>A friend bought 2 boxes of pencils and 8 notebooks and it cost $11. He went back and bought his brother 3 boxes of pencils and 5 notebooks for $11.25. How much would 7 notebooks cost?</a:t>
            </a:r>
          </a:p>
        </p:txBody>
      </p:sp>
    </p:spTree>
    <p:extLst>
      <p:ext uri="{BB962C8B-B14F-4D97-AF65-F5344CB8AC3E}">
        <p14:creationId xmlns:p14="http://schemas.microsoft.com/office/powerpoint/2010/main" val="3711931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Workshop</a:t>
            </a:r>
          </a:p>
        </p:txBody>
      </p:sp>
      <p:sp>
        <p:nvSpPr>
          <p:cNvPr id="3" name="Text Placeholder 2"/>
          <p:cNvSpPr>
            <a:spLocks noGrp="1"/>
          </p:cNvSpPr>
          <p:nvPr>
            <p:ph type="body" idx="1"/>
          </p:nvPr>
        </p:nvSpPr>
        <p:spPr/>
        <p:txBody>
          <a:bodyPr>
            <a:normAutofit/>
          </a:bodyPr>
          <a:lstStyle/>
          <a:p>
            <a:r>
              <a:rPr lang="en-US" sz="3200" dirty="0"/>
              <a:t>Must Do</a:t>
            </a:r>
          </a:p>
        </p:txBody>
      </p:sp>
      <p:sp>
        <p:nvSpPr>
          <p:cNvPr id="4" name="Content Placeholder 3"/>
          <p:cNvSpPr>
            <a:spLocks noGrp="1"/>
          </p:cNvSpPr>
          <p:nvPr>
            <p:ph sz="half" idx="2"/>
          </p:nvPr>
        </p:nvSpPr>
        <p:spPr/>
        <p:txBody>
          <a:bodyPr/>
          <a:lstStyle/>
          <a:p>
            <a:r>
              <a:rPr lang="en-US" dirty="0"/>
              <a:t>Exit ticket 27 and 28</a:t>
            </a:r>
          </a:p>
          <a:p>
            <a:r>
              <a:rPr lang="en-US" dirty="0"/>
              <a:t>Lesson 29 </a:t>
            </a:r>
            <a:r>
              <a:rPr lang="en-US" dirty="0" err="1"/>
              <a:t>cw</a:t>
            </a:r>
            <a:r>
              <a:rPr lang="en-US" dirty="0"/>
              <a:t> #1-3</a:t>
            </a:r>
          </a:p>
        </p:txBody>
      </p:sp>
      <p:sp>
        <p:nvSpPr>
          <p:cNvPr id="5" name="Text Placeholder 4"/>
          <p:cNvSpPr>
            <a:spLocks noGrp="1"/>
          </p:cNvSpPr>
          <p:nvPr>
            <p:ph type="body" sz="quarter" idx="3"/>
          </p:nvPr>
        </p:nvSpPr>
        <p:spPr/>
        <p:txBody>
          <a:bodyPr>
            <a:normAutofit/>
          </a:bodyPr>
          <a:lstStyle/>
          <a:p>
            <a:r>
              <a:rPr lang="en-US" sz="3200" dirty="0"/>
              <a:t>May Do</a:t>
            </a:r>
          </a:p>
        </p:txBody>
      </p:sp>
      <p:sp>
        <p:nvSpPr>
          <p:cNvPr id="6" name="Content Placeholder 5"/>
          <p:cNvSpPr>
            <a:spLocks noGrp="1"/>
          </p:cNvSpPr>
          <p:nvPr>
            <p:ph sz="quarter" idx="4"/>
          </p:nvPr>
        </p:nvSpPr>
        <p:spPr/>
        <p:txBody>
          <a:bodyPr/>
          <a:lstStyle/>
          <a:p>
            <a:r>
              <a:rPr lang="en-US" dirty="0"/>
              <a:t>Khan academy</a:t>
            </a:r>
          </a:p>
          <a:p>
            <a:r>
              <a:rPr lang="en-US" dirty="0"/>
              <a:t>PARCC tasks</a:t>
            </a:r>
          </a:p>
          <a:p>
            <a:r>
              <a:rPr lang="en-US" dirty="0"/>
              <a:t>Linear equation practice</a:t>
            </a:r>
          </a:p>
          <a:p>
            <a:r>
              <a:rPr lang="en-US" dirty="0"/>
              <a:t>Slope practice</a:t>
            </a:r>
          </a:p>
          <a:p>
            <a:r>
              <a:rPr lang="en-US" dirty="0"/>
              <a:t>Exponents review</a:t>
            </a:r>
          </a:p>
          <a:p>
            <a:r>
              <a:rPr lang="en-US" dirty="0"/>
              <a:t>Note sheet </a:t>
            </a:r>
          </a:p>
          <a:p>
            <a:r>
              <a:rPr lang="en-US" dirty="0"/>
              <a:t>Folder organize</a:t>
            </a:r>
          </a:p>
        </p:txBody>
      </p:sp>
    </p:spTree>
    <p:extLst>
      <p:ext uri="{BB962C8B-B14F-4D97-AF65-F5344CB8AC3E}">
        <p14:creationId xmlns:p14="http://schemas.microsoft.com/office/powerpoint/2010/main" val="553095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76198"/>
            <a:ext cx="8229600" cy="990600"/>
          </a:xfrm>
        </p:spPr>
        <p:txBody>
          <a:bodyPr/>
          <a:lstStyle/>
          <a:p>
            <a:r>
              <a:rPr lang="en-US" dirty="0"/>
              <a:t>Notes – Systems of Equations</a:t>
            </a:r>
          </a:p>
        </p:txBody>
      </p:sp>
      <p:sp>
        <p:nvSpPr>
          <p:cNvPr id="9" name="TextBox 8"/>
          <p:cNvSpPr txBox="1"/>
          <p:nvPr/>
        </p:nvSpPr>
        <p:spPr>
          <a:xfrm>
            <a:off x="365760" y="862145"/>
            <a:ext cx="8477794" cy="4893647"/>
          </a:xfrm>
          <a:prstGeom prst="rect">
            <a:avLst/>
          </a:prstGeom>
          <a:noFill/>
        </p:spPr>
        <p:txBody>
          <a:bodyPr wrap="square" rtlCol="0">
            <a:spAutoFit/>
          </a:bodyPr>
          <a:lstStyle/>
          <a:p>
            <a:r>
              <a:rPr lang="en-US" sz="2400" dirty="0"/>
              <a:t>A System of Equations (aka Simultaneous Equations) is a situation when a pair of equations work together. </a:t>
            </a:r>
          </a:p>
          <a:p>
            <a:endParaRPr lang="en-US" sz="2400" dirty="0"/>
          </a:p>
          <a:p>
            <a:r>
              <a:rPr lang="en-US" sz="2400" dirty="0"/>
              <a:t>A system can have one solution, no solutions, or infinitely many solutions (just like in lesson 7).</a:t>
            </a:r>
          </a:p>
          <a:p>
            <a:endParaRPr lang="en-US" sz="2400" dirty="0"/>
          </a:p>
          <a:p>
            <a:r>
              <a:rPr lang="en-US" sz="2400" dirty="0"/>
              <a:t>The goal is to determine the exact coordinates of the point where the lines intersect. This is a solution to both equations and the solution to the system.</a:t>
            </a:r>
          </a:p>
          <a:p>
            <a:endParaRPr lang="en-US" sz="2400" i="1" dirty="0"/>
          </a:p>
          <a:p>
            <a:r>
              <a:rPr lang="en-US" sz="2400" i="1" dirty="0"/>
              <a:t>		equation 1</a:t>
            </a:r>
          </a:p>
          <a:p>
            <a:r>
              <a:rPr lang="en-US" sz="2400" i="1" dirty="0"/>
              <a:t>Notation:</a:t>
            </a:r>
          </a:p>
          <a:p>
            <a:r>
              <a:rPr lang="en-US" sz="2400" i="1" dirty="0"/>
              <a:t>		equation 2</a:t>
            </a:r>
          </a:p>
        </p:txBody>
      </p:sp>
      <p:sp>
        <p:nvSpPr>
          <p:cNvPr id="3" name="TextBox 2"/>
          <p:cNvSpPr txBox="1"/>
          <p:nvPr/>
        </p:nvSpPr>
        <p:spPr>
          <a:xfrm>
            <a:off x="1881051" y="4232299"/>
            <a:ext cx="822960" cy="1569660"/>
          </a:xfrm>
          <a:prstGeom prst="rect">
            <a:avLst/>
          </a:prstGeom>
          <a:noFill/>
        </p:spPr>
        <p:txBody>
          <a:bodyPr wrap="square" rtlCol="0">
            <a:spAutoFit/>
          </a:bodyPr>
          <a:lstStyle/>
          <a:p>
            <a:r>
              <a:rPr lang="en-US" sz="9600" dirty="0"/>
              <a:t>{</a:t>
            </a:r>
          </a:p>
        </p:txBody>
      </p:sp>
    </p:spTree>
    <p:extLst>
      <p:ext uri="{BB962C8B-B14F-4D97-AF65-F5344CB8AC3E}">
        <p14:creationId xmlns:p14="http://schemas.microsoft.com/office/powerpoint/2010/main" val="12001860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Lesson 30 &amp; 31</a:t>
            </a:r>
          </a:p>
        </p:txBody>
      </p:sp>
      <p:sp>
        <p:nvSpPr>
          <p:cNvPr id="3" name="Subtitle 2"/>
          <p:cNvSpPr>
            <a:spLocks noGrp="1"/>
          </p:cNvSpPr>
          <p:nvPr>
            <p:ph type="subTitle" idx="1"/>
          </p:nvPr>
        </p:nvSpPr>
        <p:spPr/>
        <p:txBody>
          <a:bodyPr/>
          <a:lstStyle/>
          <a:p>
            <a:r>
              <a:rPr lang="en-US" dirty="0"/>
              <a:t>Notes, Examples, workshop</a:t>
            </a:r>
          </a:p>
        </p:txBody>
      </p:sp>
    </p:spTree>
    <p:extLst>
      <p:ext uri="{BB962C8B-B14F-4D97-AF65-F5344CB8AC3E}">
        <p14:creationId xmlns:p14="http://schemas.microsoft.com/office/powerpoint/2010/main" val="42000636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05" y="115049"/>
            <a:ext cx="8229600" cy="990600"/>
          </a:xfrm>
        </p:spPr>
        <p:txBody>
          <a:bodyPr/>
          <a:lstStyle/>
          <a:p>
            <a:r>
              <a:rPr lang="en-US" dirty="0"/>
              <a:t>Celsius &amp; Fahrenheit</a:t>
            </a:r>
          </a:p>
        </p:txBody>
      </p:sp>
      <p:sp>
        <p:nvSpPr>
          <p:cNvPr id="3" name="Content Placeholder 2"/>
          <p:cNvSpPr>
            <a:spLocks noGrp="1"/>
          </p:cNvSpPr>
          <p:nvPr>
            <p:ph idx="1"/>
          </p:nvPr>
        </p:nvSpPr>
        <p:spPr>
          <a:xfrm>
            <a:off x="457200" y="972670"/>
            <a:ext cx="8229600" cy="1597212"/>
          </a:xfrm>
        </p:spPr>
        <p:txBody>
          <a:bodyPr/>
          <a:lstStyle/>
          <a:p>
            <a:pPr marL="0" indent="0">
              <a:buNone/>
            </a:pPr>
            <a:r>
              <a:rPr lang="en-US" dirty="0"/>
              <a:t>Two different scales for temperature (American and metric)</a:t>
            </a: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538941" y="1438311"/>
            <a:ext cx="4870824" cy="1490159"/>
          </a:xfrm>
          <a:prstGeom prst="rect">
            <a:avLst/>
          </a:prstGeom>
          <a:noFill/>
          <a:ln>
            <a:noFill/>
          </a:ln>
        </p:spPr>
      </p:pic>
      <p:sp>
        <p:nvSpPr>
          <p:cNvPr id="6" name="TextBox 5"/>
          <p:cNvSpPr txBox="1"/>
          <p:nvPr/>
        </p:nvSpPr>
        <p:spPr>
          <a:xfrm>
            <a:off x="881529" y="3720353"/>
            <a:ext cx="7231530" cy="400110"/>
          </a:xfrm>
          <a:prstGeom prst="rect">
            <a:avLst/>
          </a:prstGeom>
          <a:noFill/>
        </p:spPr>
        <p:txBody>
          <a:bodyPr wrap="square" rtlCol="0">
            <a:spAutoFit/>
          </a:bodyPr>
          <a:lstStyle/>
          <a:p>
            <a:r>
              <a:rPr lang="en-US" sz="2000" dirty="0"/>
              <a:t>This led to the formula: F =      C + 32</a:t>
            </a:r>
          </a:p>
        </p:txBody>
      </p:sp>
      <p:graphicFrame>
        <p:nvGraphicFramePr>
          <p:cNvPr id="7" name="Object 6"/>
          <p:cNvGraphicFramePr>
            <a:graphicFrameLocks noChangeAspect="1"/>
          </p:cNvGraphicFramePr>
          <p:nvPr>
            <p:extLst>
              <p:ext uri="{D42A27DB-BD31-4B8C-83A1-F6EECF244321}">
                <p14:modId xmlns:p14="http://schemas.microsoft.com/office/powerpoint/2010/main" val="333004603"/>
              </p:ext>
            </p:extLst>
          </p:nvPr>
        </p:nvGraphicFramePr>
        <p:xfrm>
          <a:off x="4062511" y="3441324"/>
          <a:ext cx="360082" cy="930212"/>
        </p:xfrm>
        <a:graphic>
          <a:graphicData uri="http://schemas.openxmlformats.org/presentationml/2006/ole">
            <mc:AlternateContent xmlns:mc="http://schemas.openxmlformats.org/markup-compatibility/2006">
              <mc:Choice xmlns:v="urn:schemas-microsoft-com:vml" Requires="v">
                <p:oleObj spid="_x0000_s1069" name="Equation" r:id="rId4" imgW="152400" imgH="393700" progId="Equation.3">
                  <p:embed/>
                </p:oleObj>
              </mc:Choice>
              <mc:Fallback>
                <p:oleObj name="Equation" r:id="rId4" imgW="152400" imgH="393700" progId="Equation.3">
                  <p:embed/>
                  <p:pic>
                    <p:nvPicPr>
                      <p:cNvPr id="0" name=""/>
                      <p:cNvPicPr/>
                      <p:nvPr/>
                    </p:nvPicPr>
                    <p:blipFill>
                      <a:blip r:embed="rId5"/>
                      <a:stretch>
                        <a:fillRect/>
                      </a:stretch>
                    </p:blipFill>
                    <p:spPr>
                      <a:xfrm>
                        <a:off x="4062511" y="3441324"/>
                        <a:ext cx="360082" cy="930212"/>
                      </a:xfrm>
                      <a:prstGeom prst="rect">
                        <a:avLst/>
                      </a:prstGeom>
                    </p:spPr>
                  </p:pic>
                </p:oleObj>
              </mc:Fallback>
            </mc:AlternateContent>
          </a:graphicData>
        </a:graphic>
      </p:graphicFrame>
      <p:grpSp>
        <p:nvGrpSpPr>
          <p:cNvPr id="11" name="Group 10"/>
          <p:cNvGrpSpPr/>
          <p:nvPr/>
        </p:nvGrpSpPr>
        <p:grpSpPr>
          <a:xfrm>
            <a:off x="839696" y="5177056"/>
            <a:ext cx="7231530" cy="910570"/>
            <a:chOff x="839696" y="5177056"/>
            <a:chExt cx="7231530" cy="910570"/>
          </a:xfrm>
        </p:grpSpPr>
        <p:sp>
          <p:nvSpPr>
            <p:cNvPr id="8" name="TextBox 7"/>
            <p:cNvSpPr txBox="1"/>
            <p:nvPr/>
          </p:nvSpPr>
          <p:spPr>
            <a:xfrm>
              <a:off x="839696" y="5471457"/>
              <a:ext cx="7231530" cy="400110"/>
            </a:xfrm>
            <a:prstGeom prst="rect">
              <a:avLst/>
            </a:prstGeom>
            <a:noFill/>
          </p:spPr>
          <p:txBody>
            <a:bodyPr wrap="square" rtlCol="0">
              <a:spAutoFit/>
            </a:bodyPr>
            <a:lstStyle/>
            <a:p>
              <a:r>
                <a:rPr lang="en-US" sz="2000" dirty="0"/>
                <a:t>This led to the formula: C =      (F </a:t>
              </a:r>
              <a:r>
                <a:rPr lang="mr-IN" sz="2000" dirty="0"/>
                <a:t>–</a:t>
              </a:r>
              <a:r>
                <a:rPr lang="en-US" sz="2000" dirty="0"/>
                <a:t> 32)</a:t>
              </a:r>
            </a:p>
          </p:txBody>
        </p:sp>
        <mc:AlternateContent xmlns:mc="http://schemas.openxmlformats.org/markup-compatibility/2006" xmlns:a14="http://schemas.microsoft.com/office/drawing/2010/main">
          <mc:Choice Requires="a14">
            <p:sp>
              <p:nvSpPr>
                <p:cNvPr id="10" name="TextBox 9"/>
                <p:cNvSpPr txBox="1"/>
                <p:nvPr/>
              </p:nvSpPr>
              <p:spPr>
                <a:xfrm>
                  <a:off x="3994981" y="5177056"/>
                  <a:ext cx="427612" cy="91057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a:rPr>
                              <m:t>5</m:t>
                            </m:r>
                          </m:num>
                          <m:den>
                            <m:r>
                              <a:rPr lang="en-US" sz="2800" b="0" i="1" smtClean="0">
                                <a:latin typeface="Cambria Math"/>
                              </a:rPr>
                              <m:t>9</m:t>
                            </m:r>
                          </m:den>
                        </m:f>
                      </m:oMath>
                    </m:oMathPara>
                  </a14:m>
                  <a:endParaRPr lang="en-US" sz="1600" dirty="0"/>
                </a:p>
              </p:txBody>
            </p:sp>
          </mc:Choice>
          <mc:Fallback xmlns="">
            <p:sp>
              <p:nvSpPr>
                <p:cNvPr id="10" name="TextBox 9"/>
                <p:cNvSpPr txBox="1">
                  <a:spLocks noRot="1" noChangeAspect="1" noMove="1" noResize="1" noEditPoints="1" noAdjustHandles="1" noChangeArrowheads="1" noChangeShapeType="1" noTextEdit="1"/>
                </p:cNvSpPr>
                <p:nvPr/>
              </p:nvSpPr>
              <p:spPr>
                <a:xfrm>
                  <a:off x="3994981" y="5177056"/>
                  <a:ext cx="427612" cy="910570"/>
                </a:xfrm>
                <a:prstGeom prst="rect">
                  <a:avLst/>
                </a:prstGeom>
                <a:blipFill rotWithShape="1">
                  <a:blip r:embed="rId6"/>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179490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318" y="234579"/>
            <a:ext cx="8229600" cy="990600"/>
          </a:xfrm>
        </p:spPr>
        <p:txBody>
          <a:bodyPr/>
          <a:lstStyle/>
          <a:p>
            <a:r>
              <a:rPr lang="en-US" dirty="0"/>
              <a:t>Examples</a:t>
            </a:r>
          </a:p>
        </p:txBody>
      </p:sp>
      <p:sp>
        <p:nvSpPr>
          <p:cNvPr id="3" name="Content Placeholder 2"/>
          <p:cNvSpPr>
            <a:spLocks noGrp="1"/>
          </p:cNvSpPr>
          <p:nvPr>
            <p:ph idx="1"/>
          </p:nvPr>
        </p:nvSpPr>
        <p:spPr>
          <a:xfrm>
            <a:off x="307787" y="1225179"/>
            <a:ext cx="8492565" cy="4876800"/>
          </a:xfrm>
        </p:spPr>
        <p:txBody>
          <a:bodyPr/>
          <a:lstStyle/>
          <a:p>
            <a:pPr marL="457200" indent="-457200">
              <a:buAutoNum type="arabicParenR"/>
            </a:pPr>
            <a:r>
              <a:rPr lang="en-US" dirty="0"/>
              <a:t>Change 37°C into degrees Fahrenheit.</a:t>
            </a:r>
          </a:p>
          <a:p>
            <a:pPr marL="457200" indent="-457200">
              <a:buAutoNum type="arabicParenR"/>
            </a:pPr>
            <a:endParaRPr lang="en-US" dirty="0"/>
          </a:p>
          <a:p>
            <a:pPr marL="457200" indent="-457200">
              <a:buAutoNum type="arabicParenR"/>
            </a:pPr>
            <a:endParaRPr lang="en-US" dirty="0"/>
          </a:p>
          <a:p>
            <a:pPr marL="457200" indent="-457200">
              <a:buAutoNum type="arabicParenR"/>
            </a:pPr>
            <a:endParaRPr lang="en-US" dirty="0"/>
          </a:p>
          <a:p>
            <a:pPr marL="457200" indent="-457200">
              <a:buAutoNum type="arabicParenR"/>
            </a:pPr>
            <a:endParaRPr lang="en-US" dirty="0"/>
          </a:p>
          <a:p>
            <a:pPr marL="457200" indent="-457200">
              <a:buAutoNum type="arabicParenR"/>
            </a:pPr>
            <a:endParaRPr lang="en-US" dirty="0"/>
          </a:p>
          <a:p>
            <a:pPr marL="457200" indent="-457200">
              <a:buAutoNum type="arabicParenR"/>
            </a:pPr>
            <a:r>
              <a:rPr lang="en-US" dirty="0"/>
              <a:t>Change 50°F into degree Celsius</a:t>
            </a:r>
          </a:p>
        </p:txBody>
      </p:sp>
    </p:spTree>
    <p:extLst>
      <p:ext uri="{BB962C8B-B14F-4D97-AF65-F5344CB8AC3E}">
        <p14:creationId xmlns:p14="http://schemas.microsoft.com/office/powerpoint/2010/main" val="20207860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1" y="259080"/>
            <a:ext cx="8229600" cy="990600"/>
          </a:xfrm>
        </p:spPr>
        <p:txBody>
          <a:bodyPr/>
          <a:lstStyle/>
          <a:p>
            <a:r>
              <a:rPr lang="en-US" dirty="0"/>
              <a:t>Recall – Pythagorean Theorem</a:t>
            </a: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2816" y="1419496"/>
            <a:ext cx="4700212" cy="306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65667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Pythagorean Theorem</a:t>
            </a:r>
          </a:p>
        </p:txBody>
      </p:sp>
      <p:sp>
        <p:nvSpPr>
          <p:cNvPr id="3" name="Content Placeholder 2"/>
          <p:cNvSpPr>
            <a:spLocks noGrp="1"/>
          </p:cNvSpPr>
          <p:nvPr>
            <p:ph idx="1"/>
          </p:nvPr>
        </p:nvSpPr>
        <p:spPr/>
        <p:txBody>
          <a:bodyPr/>
          <a:lstStyle/>
          <a:p>
            <a:r>
              <a:rPr lang="en-US" dirty="0"/>
              <a:t>So far we have shown with two proofs and much practice that </a:t>
            </a:r>
            <a:r>
              <a:rPr lang="en-US" b="1" i="1" u="sng" dirty="0"/>
              <a:t>if</a:t>
            </a:r>
            <a:r>
              <a:rPr lang="en-US" dirty="0"/>
              <a:t> a triangle is a right triangle, </a:t>
            </a:r>
            <a:r>
              <a:rPr lang="en-US" b="1" i="1" u="sng" dirty="0"/>
              <a:t>then</a:t>
            </a:r>
            <a:r>
              <a:rPr lang="en-US" dirty="0"/>
              <a:t> a</a:t>
            </a:r>
            <a:r>
              <a:rPr lang="en-US" baseline="30000" dirty="0"/>
              <a:t>2</a:t>
            </a:r>
            <a:r>
              <a:rPr lang="en-US" dirty="0"/>
              <a:t> + b</a:t>
            </a:r>
            <a:r>
              <a:rPr lang="en-US" baseline="30000" dirty="0"/>
              <a:t>2</a:t>
            </a:r>
            <a:r>
              <a:rPr lang="en-US" dirty="0"/>
              <a:t> = c</a:t>
            </a:r>
            <a:r>
              <a:rPr lang="en-US" baseline="30000" dirty="0"/>
              <a:t>2</a:t>
            </a:r>
          </a:p>
          <a:p>
            <a:pPr marL="0" indent="0">
              <a:buNone/>
            </a:pPr>
            <a:endParaRPr lang="en-US" baseline="30000" dirty="0"/>
          </a:p>
          <a:p>
            <a:r>
              <a:rPr lang="en-US" dirty="0"/>
              <a:t>The converse of this is also true:</a:t>
            </a:r>
            <a:br>
              <a:rPr lang="en-US" dirty="0"/>
            </a:br>
            <a:r>
              <a:rPr lang="en-US" b="1" i="1" u="sng" dirty="0"/>
              <a:t>If</a:t>
            </a:r>
            <a:r>
              <a:rPr lang="en-US" dirty="0"/>
              <a:t> a</a:t>
            </a:r>
            <a:r>
              <a:rPr lang="en-US" baseline="30000" dirty="0"/>
              <a:t>2</a:t>
            </a:r>
            <a:r>
              <a:rPr lang="en-US" dirty="0"/>
              <a:t> + b</a:t>
            </a:r>
            <a:r>
              <a:rPr lang="en-US" baseline="30000" dirty="0"/>
              <a:t>2</a:t>
            </a:r>
            <a:r>
              <a:rPr lang="en-US" dirty="0"/>
              <a:t> = c</a:t>
            </a:r>
            <a:r>
              <a:rPr lang="en-US" baseline="30000" dirty="0"/>
              <a:t>2</a:t>
            </a:r>
            <a:r>
              <a:rPr lang="en-US" dirty="0"/>
              <a:t>, </a:t>
            </a:r>
            <a:r>
              <a:rPr lang="en-US" b="1" i="1" u="sng" dirty="0"/>
              <a:t>then</a:t>
            </a:r>
            <a:r>
              <a:rPr lang="en-US" dirty="0"/>
              <a:t> a triangle is a right triangle.</a:t>
            </a:r>
          </a:p>
          <a:p>
            <a:endParaRPr lang="en-US" dirty="0"/>
          </a:p>
        </p:txBody>
      </p:sp>
    </p:spTree>
    <p:extLst>
      <p:ext uri="{BB962C8B-B14F-4D97-AF65-F5344CB8AC3E}">
        <p14:creationId xmlns:p14="http://schemas.microsoft.com/office/powerpoint/2010/main" val="36745212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98" y="174816"/>
            <a:ext cx="8229600" cy="990600"/>
          </a:xfrm>
        </p:spPr>
        <p:txBody>
          <a:bodyPr/>
          <a:lstStyle/>
          <a:p>
            <a:r>
              <a:rPr lang="en-US" dirty="0"/>
              <a:t>Pythagorean Triples</a:t>
            </a:r>
          </a:p>
        </p:txBody>
      </p:sp>
      <p:sp>
        <p:nvSpPr>
          <p:cNvPr id="3" name="Content Placeholder 2"/>
          <p:cNvSpPr>
            <a:spLocks noGrp="1"/>
          </p:cNvSpPr>
          <p:nvPr>
            <p:ph idx="1"/>
          </p:nvPr>
        </p:nvSpPr>
        <p:spPr>
          <a:xfrm>
            <a:off x="367554" y="1137029"/>
            <a:ext cx="8417858" cy="4876800"/>
          </a:xfrm>
        </p:spPr>
        <p:txBody>
          <a:bodyPr/>
          <a:lstStyle/>
          <a:p>
            <a:pPr marL="0" indent="0">
              <a:buNone/>
            </a:pPr>
            <a:r>
              <a:rPr lang="en-US" dirty="0"/>
              <a:t>Any 3 positive integers that satisfy a</a:t>
            </a:r>
            <a:r>
              <a:rPr lang="en-US" baseline="30000" dirty="0"/>
              <a:t>2</a:t>
            </a:r>
            <a:r>
              <a:rPr lang="en-US" dirty="0"/>
              <a:t> + b</a:t>
            </a:r>
            <a:r>
              <a:rPr lang="en-US" baseline="30000" dirty="0"/>
              <a:t>2</a:t>
            </a:r>
            <a:r>
              <a:rPr lang="en-US" dirty="0"/>
              <a:t> = c</a:t>
            </a:r>
            <a:r>
              <a:rPr lang="en-US" baseline="30000" dirty="0"/>
              <a:t>2 </a:t>
            </a:r>
            <a:r>
              <a:rPr lang="en-US" dirty="0"/>
              <a:t>are called </a:t>
            </a:r>
            <a:r>
              <a:rPr lang="en-US" u="sng" dirty="0"/>
              <a:t>Pythagorean Triples</a:t>
            </a:r>
            <a:r>
              <a:rPr lang="en-US" dirty="0"/>
              <a:t>. </a:t>
            </a:r>
          </a:p>
          <a:p>
            <a:pPr marL="0" indent="0">
              <a:buNone/>
            </a:pPr>
            <a:r>
              <a:rPr lang="en-US" dirty="0"/>
              <a:t>	For example: 3, 4, 5 is the most known. It works 	because 3</a:t>
            </a:r>
            <a:r>
              <a:rPr lang="en-US" baseline="30000" dirty="0"/>
              <a:t>2</a:t>
            </a:r>
            <a:r>
              <a:rPr lang="en-US" dirty="0"/>
              <a:t> + 4</a:t>
            </a:r>
            <a:r>
              <a:rPr lang="en-US" baseline="30000" dirty="0"/>
              <a:t>2</a:t>
            </a:r>
            <a:r>
              <a:rPr lang="en-US" dirty="0"/>
              <a:t> = 5</a:t>
            </a:r>
            <a:r>
              <a:rPr lang="en-US" baseline="30000" dirty="0"/>
              <a:t>2 </a:t>
            </a:r>
            <a:r>
              <a:rPr lang="en-US" dirty="0"/>
              <a:t> (9 + 16 = 25)</a:t>
            </a:r>
          </a:p>
          <a:p>
            <a:pPr marL="0" indent="0">
              <a:buNone/>
            </a:pPr>
            <a:endParaRPr lang="en-US" dirty="0"/>
          </a:p>
          <a:p>
            <a:pPr marL="0" indent="0">
              <a:buNone/>
            </a:pPr>
            <a:r>
              <a:rPr lang="en-US" dirty="0"/>
              <a:t>Multiples of Pythagorean Triples also work:</a:t>
            </a:r>
          </a:p>
          <a:p>
            <a:pPr marL="0" indent="0">
              <a:buNone/>
            </a:pPr>
            <a:r>
              <a:rPr lang="en-US" dirty="0"/>
              <a:t>	6, 8, 10 is a triple and so is 9, 12, 15, etc.</a:t>
            </a:r>
          </a:p>
          <a:p>
            <a:pPr marL="0" indent="0">
              <a:buNone/>
            </a:pPr>
            <a:endParaRPr lang="en-US" dirty="0"/>
          </a:p>
          <a:p>
            <a:pPr marL="0" indent="0">
              <a:buNone/>
            </a:pPr>
            <a:r>
              <a:rPr lang="en-US" dirty="0"/>
              <a:t>The other “well-known” triple is: 5, 12, 13</a:t>
            </a:r>
          </a:p>
        </p:txBody>
      </p:sp>
    </p:spTree>
    <p:extLst>
      <p:ext uri="{BB962C8B-B14F-4D97-AF65-F5344CB8AC3E}">
        <p14:creationId xmlns:p14="http://schemas.microsoft.com/office/powerpoint/2010/main" val="4655490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98" y="174816"/>
            <a:ext cx="8229600" cy="990600"/>
          </a:xfrm>
        </p:spPr>
        <p:txBody>
          <a:bodyPr/>
          <a:lstStyle/>
          <a:p>
            <a:r>
              <a:rPr lang="en-US" dirty="0"/>
              <a:t>Pythagorean Triples</a:t>
            </a:r>
          </a:p>
        </p:txBody>
      </p:sp>
      <p:sp>
        <p:nvSpPr>
          <p:cNvPr id="3" name="Content Placeholder 2"/>
          <p:cNvSpPr>
            <a:spLocks noGrp="1"/>
          </p:cNvSpPr>
          <p:nvPr>
            <p:ph idx="1"/>
          </p:nvPr>
        </p:nvSpPr>
        <p:spPr>
          <a:xfrm>
            <a:off x="367554" y="1137029"/>
            <a:ext cx="8417858" cy="4876800"/>
          </a:xfrm>
        </p:spPr>
        <p:txBody>
          <a:bodyPr/>
          <a:lstStyle/>
          <a:p>
            <a:pPr marL="0" indent="0">
              <a:buNone/>
            </a:pPr>
            <a:r>
              <a:rPr lang="en-US" dirty="0"/>
              <a:t>You can generate a Triple using the system of equations: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Where </a:t>
            </a:r>
            <a:r>
              <a:rPr lang="en-US" i="1" dirty="0"/>
              <a:t>s</a:t>
            </a:r>
            <a:r>
              <a:rPr lang="en-US" dirty="0"/>
              <a:t> and </a:t>
            </a:r>
            <a:r>
              <a:rPr lang="en-US" i="1" dirty="0"/>
              <a:t>t</a:t>
            </a:r>
            <a:r>
              <a:rPr lang="en-US" dirty="0"/>
              <a:t> are any integers and </a:t>
            </a:r>
            <a:r>
              <a:rPr lang="en-US" i="1" dirty="0"/>
              <a:t>t</a:t>
            </a:r>
            <a:r>
              <a:rPr lang="en-US" dirty="0"/>
              <a:t> &gt; </a:t>
            </a:r>
            <a:r>
              <a:rPr lang="en-US" i="1" dirty="0"/>
              <a:t>s</a:t>
            </a:r>
          </a:p>
          <a:p>
            <a:pPr marL="0" indent="0">
              <a:buNone/>
            </a:pPr>
            <a:endParaRPr lang="en-US" dirty="0"/>
          </a:p>
          <a:p>
            <a:pPr marL="0" indent="0">
              <a:buNone/>
            </a:pPr>
            <a:r>
              <a:rPr lang="en-US" dirty="0"/>
              <a:t>The solution will always be: </a:t>
            </a:r>
          </a:p>
          <a:p>
            <a:pPr marL="0" indent="0">
              <a:buNone/>
            </a:pPr>
            <a:endParaRPr lang="en-US" dirty="0"/>
          </a:p>
          <a:p>
            <a:pPr marL="0" indent="0">
              <a:buNone/>
            </a:pPr>
            <a:r>
              <a:rPr lang="en-US" dirty="0"/>
              <a:t>And a, b, c will be a Pythagorean Triple.</a:t>
            </a:r>
          </a:p>
        </p:txBody>
      </p:sp>
      <p:graphicFrame>
        <p:nvGraphicFramePr>
          <p:cNvPr id="4" name="Object 3"/>
          <p:cNvGraphicFramePr>
            <a:graphicFrameLocks noChangeAspect="1"/>
          </p:cNvGraphicFramePr>
          <p:nvPr>
            <p:extLst>
              <p:ext uri="{D42A27DB-BD31-4B8C-83A1-F6EECF244321}">
                <p14:modId xmlns:p14="http://schemas.microsoft.com/office/powerpoint/2010/main" val="3941671621"/>
              </p:ext>
            </p:extLst>
          </p:nvPr>
        </p:nvGraphicFramePr>
        <p:xfrm>
          <a:off x="2649068" y="1490009"/>
          <a:ext cx="1235635" cy="1769205"/>
        </p:xfrm>
        <a:graphic>
          <a:graphicData uri="http://schemas.openxmlformats.org/presentationml/2006/ole">
            <mc:AlternateContent xmlns:mc="http://schemas.openxmlformats.org/markup-compatibility/2006">
              <mc:Choice xmlns:v="urn:schemas-microsoft-com:vml" Requires="v">
                <p:oleObj spid="_x0000_s2111" name="Equation" r:id="rId3" imgW="558800" imgH="800100" progId="Equation.3">
                  <p:embed/>
                </p:oleObj>
              </mc:Choice>
              <mc:Fallback>
                <p:oleObj name="Equation" r:id="rId3" imgW="558800" imgH="800100" progId="Equation.3">
                  <p:embed/>
                  <p:pic>
                    <p:nvPicPr>
                      <p:cNvPr id="0" name=""/>
                      <p:cNvPicPr/>
                      <p:nvPr/>
                    </p:nvPicPr>
                    <p:blipFill>
                      <a:blip r:embed="rId4"/>
                      <a:stretch>
                        <a:fillRect/>
                      </a:stretch>
                    </p:blipFill>
                    <p:spPr>
                      <a:xfrm>
                        <a:off x="2649068" y="1490009"/>
                        <a:ext cx="1235635" cy="176920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82576231"/>
              </p:ext>
            </p:extLst>
          </p:nvPr>
        </p:nvGraphicFramePr>
        <p:xfrm>
          <a:off x="4229845" y="3975100"/>
          <a:ext cx="970429" cy="970429"/>
        </p:xfrm>
        <a:graphic>
          <a:graphicData uri="http://schemas.openxmlformats.org/presentationml/2006/ole">
            <mc:AlternateContent xmlns:mc="http://schemas.openxmlformats.org/markup-compatibility/2006">
              <mc:Choice xmlns:v="urn:schemas-microsoft-com:vml" Requires="v">
                <p:oleObj spid="_x0000_s2112" name="Equation" r:id="rId5" imgW="431800" imgH="431800" progId="Equation.3">
                  <p:embed/>
                </p:oleObj>
              </mc:Choice>
              <mc:Fallback>
                <p:oleObj name="Equation" r:id="rId5" imgW="431800" imgH="431800" progId="Equation.3">
                  <p:embed/>
                  <p:pic>
                    <p:nvPicPr>
                      <p:cNvPr id="0" name=""/>
                      <p:cNvPicPr/>
                      <p:nvPr/>
                    </p:nvPicPr>
                    <p:blipFill>
                      <a:blip r:embed="rId6"/>
                      <a:stretch>
                        <a:fillRect/>
                      </a:stretch>
                    </p:blipFill>
                    <p:spPr>
                      <a:xfrm>
                        <a:off x="4229845" y="3975100"/>
                        <a:ext cx="970429" cy="970429"/>
                      </a:xfrm>
                      <a:prstGeom prst="rect">
                        <a:avLst/>
                      </a:prstGeom>
                    </p:spPr>
                  </p:pic>
                </p:oleObj>
              </mc:Fallback>
            </mc:AlternateContent>
          </a:graphicData>
        </a:graphic>
      </p:graphicFrame>
      <p:sp>
        <p:nvSpPr>
          <p:cNvPr id="6" name="TextBox 5"/>
          <p:cNvSpPr txBox="1"/>
          <p:nvPr/>
        </p:nvSpPr>
        <p:spPr>
          <a:xfrm>
            <a:off x="2166469" y="1419414"/>
            <a:ext cx="702235" cy="1631216"/>
          </a:xfrm>
          <a:prstGeom prst="rect">
            <a:avLst/>
          </a:prstGeom>
          <a:noFill/>
        </p:spPr>
        <p:txBody>
          <a:bodyPr wrap="square" rtlCol="0">
            <a:spAutoFit/>
          </a:bodyPr>
          <a:lstStyle/>
          <a:p>
            <a:r>
              <a:rPr lang="en-US" sz="10000" dirty="0"/>
              <a:t>{</a:t>
            </a:r>
          </a:p>
        </p:txBody>
      </p:sp>
    </p:spTree>
    <p:extLst>
      <p:ext uri="{BB962C8B-B14F-4D97-AF65-F5344CB8AC3E}">
        <p14:creationId xmlns:p14="http://schemas.microsoft.com/office/powerpoint/2010/main" val="33021486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317" y="189754"/>
            <a:ext cx="8229600" cy="990600"/>
          </a:xfrm>
        </p:spPr>
        <p:txBody>
          <a:bodyPr/>
          <a:lstStyle/>
          <a:p>
            <a:r>
              <a:rPr lang="en-US" dirty="0"/>
              <a:t>Example</a:t>
            </a:r>
          </a:p>
        </p:txBody>
      </p:sp>
      <p:sp>
        <p:nvSpPr>
          <p:cNvPr id="3" name="Content Placeholder 2"/>
          <p:cNvSpPr>
            <a:spLocks noGrp="1"/>
          </p:cNvSpPr>
          <p:nvPr>
            <p:ph idx="1"/>
          </p:nvPr>
        </p:nvSpPr>
        <p:spPr>
          <a:xfrm>
            <a:off x="307788" y="1180354"/>
            <a:ext cx="8229600" cy="4876800"/>
          </a:xfrm>
        </p:spPr>
        <p:txBody>
          <a:bodyPr/>
          <a:lstStyle/>
          <a:p>
            <a:pPr marL="0" indent="0">
              <a:buNone/>
            </a:pPr>
            <a:r>
              <a:rPr lang="en-US" dirty="0"/>
              <a:t>Let </a:t>
            </a:r>
            <a:r>
              <a:rPr lang="en-US" i="1" dirty="0"/>
              <a:t>s</a:t>
            </a:r>
            <a:r>
              <a:rPr lang="en-US" dirty="0"/>
              <a:t> = 1 and </a:t>
            </a:r>
            <a:r>
              <a:rPr lang="en-US" i="1" dirty="0"/>
              <a:t>t</a:t>
            </a:r>
            <a:r>
              <a:rPr lang="en-US" dirty="0"/>
              <a:t> = 2</a:t>
            </a:r>
          </a:p>
        </p:txBody>
      </p:sp>
      <p:graphicFrame>
        <p:nvGraphicFramePr>
          <p:cNvPr id="4" name="Object 3"/>
          <p:cNvGraphicFramePr>
            <a:graphicFrameLocks noChangeAspect="1"/>
          </p:cNvGraphicFramePr>
          <p:nvPr>
            <p:extLst>
              <p:ext uri="{D42A27DB-BD31-4B8C-83A1-F6EECF244321}">
                <p14:modId xmlns:p14="http://schemas.microsoft.com/office/powerpoint/2010/main" val="1131501688"/>
              </p:ext>
            </p:extLst>
          </p:nvPr>
        </p:nvGraphicFramePr>
        <p:xfrm>
          <a:off x="1135523" y="1758950"/>
          <a:ext cx="1235635" cy="1769205"/>
        </p:xfrm>
        <a:graphic>
          <a:graphicData uri="http://schemas.openxmlformats.org/presentationml/2006/ole">
            <mc:AlternateContent xmlns:mc="http://schemas.openxmlformats.org/markup-compatibility/2006">
              <mc:Choice xmlns:v="urn:schemas-microsoft-com:vml" Requires="v">
                <p:oleObj spid="_x0000_s3133" name="Equation" r:id="rId3" imgW="558800" imgH="800100" progId="Equation.3">
                  <p:embed/>
                </p:oleObj>
              </mc:Choice>
              <mc:Fallback>
                <p:oleObj name="Equation" r:id="rId3" imgW="558800" imgH="800100" progId="Equation.3">
                  <p:embed/>
                  <p:pic>
                    <p:nvPicPr>
                      <p:cNvPr id="0" name=""/>
                      <p:cNvPicPr/>
                      <p:nvPr/>
                    </p:nvPicPr>
                    <p:blipFill>
                      <a:blip r:embed="rId4"/>
                      <a:stretch>
                        <a:fillRect/>
                      </a:stretch>
                    </p:blipFill>
                    <p:spPr>
                      <a:xfrm>
                        <a:off x="1135523" y="1758950"/>
                        <a:ext cx="1235635" cy="1769205"/>
                      </a:xfrm>
                      <a:prstGeom prst="rect">
                        <a:avLst/>
                      </a:prstGeom>
                    </p:spPr>
                  </p:pic>
                </p:oleObj>
              </mc:Fallback>
            </mc:AlternateContent>
          </a:graphicData>
        </a:graphic>
      </p:graphicFrame>
      <p:sp>
        <p:nvSpPr>
          <p:cNvPr id="5" name="TextBox 4"/>
          <p:cNvSpPr txBox="1"/>
          <p:nvPr/>
        </p:nvSpPr>
        <p:spPr>
          <a:xfrm>
            <a:off x="612587" y="1684245"/>
            <a:ext cx="702235" cy="1631216"/>
          </a:xfrm>
          <a:prstGeom prst="rect">
            <a:avLst/>
          </a:prstGeom>
          <a:noFill/>
        </p:spPr>
        <p:txBody>
          <a:bodyPr wrap="square" rtlCol="0">
            <a:spAutoFit/>
          </a:bodyPr>
          <a:lstStyle/>
          <a:p>
            <a:r>
              <a:rPr lang="en-US" sz="10000" dirty="0"/>
              <a:t>{</a:t>
            </a:r>
          </a:p>
        </p:txBody>
      </p:sp>
      <p:sp>
        <p:nvSpPr>
          <p:cNvPr id="6" name="TextBox 5"/>
          <p:cNvSpPr txBox="1"/>
          <p:nvPr/>
        </p:nvSpPr>
        <p:spPr>
          <a:xfrm>
            <a:off x="2943412" y="2226234"/>
            <a:ext cx="1658470" cy="784830"/>
          </a:xfrm>
          <a:prstGeom prst="rect">
            <a:avLst/>
          </a:prstGeom>
          <a:noFill/>
        </p:spPr>
        <p:txBody>
          <a:bodyPr wrap="square" rtlCol="0">
            <a:spAutoFit/>
          </a:bodyPr>
          <a:lstStyle/>
          <a:p>
            <a:r>
              <a:rPr lang="en-US" sz="4500" dirty="0">
                <a:sym typeface="Wingdings"/>
              </a:rPr>
              <a:t></a:t>
            </a:r>
            <a:endParaRPr lang="en-US" sz="4500" dirty="0"/>
          </a:p>
        </p:txBody>
      </p:sp>
      <p:graphicFrame>
        <p:nvGraphicFramePr>
          <p:cNvPr id="7" name="Object 6"/>
          <p:cNvGraphicFramePr>
            <a:graphicFrameLocks noChangeAspect="1"/>
          </p:cNvGraphicFramePr>
          <p:nvPr>
            <p:extLst>
              <p:ext uri="{D42A27DB-BD31-4B8C-83A1-F6EECF244321}">
                <p14:modId xmlns:p14="http://schemas.microsoft.com/office/powerpoint/2010/main" val="3613473585"/>
              </p:ext>
            </p:extLst>
          </p:nvPr>
        </p:nvGraphicFramePr>
        <p:xfrm>
          <a:off x="4770438" y="1698625"/>
          <a:ext cx="1292225" cy="1768475"/>
        </p:xfrm>
        <a:graphic>
          <a:graphicData uri="http://schemas.openxmlformats.org/presentationml/2006/ole">
            <mc:AlternateContent xmlns:mc="http://schemas.openxmlformats.org/markup-compatibility/2006">
              <mc:Choice xmlns:v="urn:schemas-microsoft-com:vml" Requires="v">
                <p:oleObj spid="_x0000_s3134" name="Equation" r:id="rId5" imgW="584200" imgH="800100" progId="Equation.3">
                  <p:embed/>
                </p:oleObj>
              </mc:Choice>
              <mc:Fallback>
                <p:oleObj name="Equation" r:id="rId5" imgW="584200" imgH="800100" progId="Equation.3">
                  <p:embed/>
                  <p:pic>
                    <p:nvPicPr>
                      <p:cNvPr id="0" name=""/>
                      <p:cNvPicPr/>
                      <p:nvPr/>
                    </p:nvPicPr>
                    <p:blipFill>
                      <a:blip r:embed="rId6"/>
                      <a:stretch>
                        <a:fillRect/>
                      </a:stretch>
                    </p:blipFill>
                    <p:spPr>
                      <a:xfrm>
                        <a:off x="4770438" y="1698625"/>
                        <a:ext cx="1292225" cy="1768475"/>
                      </a:xfrm>
                      <a:prstGeom prst="rect">
                        <a:avLst/>
                      </a:prstGeom>
                    </p:spPr>
                  </p:pic>
                </p:oleObj>
              </mc:Fallback>
            </mc:AlternateContent>
          </a:graphicData>
        </a:graphic>
      </p:graphicFrame>
      <p:sp>
        <p:nvSpPr>
          <p:cNvPr id="8" name="TextBox 7"/>
          <p:cNvSpPr txBox="1"/>
          <p:nvPr/>
        </p:nvSpPr>
        <p:spPr>
          <a:xfrm>
            <a:off x="4276164" y="1623951"/>
            <a:ext cx="702235" cy="1631216"/>
          </a:xfrm>
          <a:prstGeom prst="rect">
            <a:avLst/>
          </a:prstGeom>
          <a:noFill/>
        </p:spPr>
        <p:txBody>
          <a:bodyPr wrap="square" rtlCol="0">
            <a:spAutoFit/>
          </a:bodyPr>
          <a:lstStyle/>
          <a:p>
            <a:r>
              <a:rPr lang="en-US" sz="10000" dirty="0"/>
              <a:t>{</a:t>
            </a:r>
          </a:p>
        </p:txBody>
      </p:sp>
    </p:spTree>
    <p:extLst>
      <p:ext uri="{BB962C8B-B14F-4D97-AF65-F5344CB8AC3E}">
        <p14:creationId xmlns:p14="http://schemas.microsoft.com/office/powerpoint/2010/main" val="35234814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Workshop</a:t>
            </a:r>
          </a:p>
        </p:txBody>
      </p:sp>
      <p:sp>
        <p:nvSpPr>
          <p:cNvPr id="3" name="Text Placeholder 2"/>
          <p:cNvSpPr>
            <a:spLocks noGrp="1"/>
          </p:cNvSpPr>
          <p:nvPr>
            <p:ph type="body" idx="1"/>
          </p:nvPr>
        </p:nvSpPr>
        <p:spPr/>
        <p:txBody>
          <a:bodyPr>
            <a:normAutofit/>
          </a:bodyPr>
          <a:lstStyle/>
          <a:p>
            <a:r>
              <a:rPr lang="en-US" sz="3200" dirty="0"/>
              <a:t>Must Do</a:t>
            </a:r>
          </a:p>
        </p:txBody>
      </p:sp>
      <p:sp>
        <p:nvSpPr>
          <p:cNvPr id="4" name="Content Placeholder 3"/>
          <p:cNvSpPr>
            <a:spLocks noGrp="1"/>
          </p:cNvSpPr>
          <p:nvPr>
            <p:ph sz="half" idx="2"/>
          </p:nvPr>
        </p:nvSpPr>
        <p:spPr/>
        <p:txBody>
          <a:bodyPr/>
          <a:lstStyle/>
          <a:p>
            <a:r>
              <a:rPr lang="en-US" dirty="0"/>
              <a:t>Lesson 30&amp;31 </a:t>
            </a:r>
            <a:r>
              <a:rPr lang="en-US" dirty="0" err="1"/>
              <a:t>cw</a:t>
            </a:r>
            <a:endParaRPr lang="en-US" dirty="0"/>
          </a:p>
        </p:txBody>
      </p:sp>
      <p:sp>
        <p:nvSpPr>
          <p:cNvPr id="5" name="Text Placeholder 4"/>
          <p:cNvSpPr>
            <a:spLocks noGrp="1"/>
          </p:cNvSpPr>
          <p:nvPr>
            <p:ph type="body" sz="quarter" idx="3"/>
          </p:nvPr>
        </p:nvSpPr>
        <p:spPr/>
        <p:txBody>
          <a:bodyPr>
            <a:normAutofit/>
          </a:bodyPr>
          <a:lstStyle/>
          <a:p>
            <a:r>
              <a:rPr lang="en-US" sz="3200" dirty="0"/>
              <a:t>May Do</a:t>
            </a:r>
          </a:p>
        </p:txBody>
      </p:sp>
      <p:sp>
        <p:nvSpPr>
          <p:cNvPr id="6" name="Content Placeholder 5"/>
          <p:cNvSpPr>
            <a:spLocks noGrp="1"/>
          </p:cNvSpPr>
          <p:nvPr>
            <p:ph sz="quarter" idx="4"/>
          </p:nvPr>
        </p:nvSpPr>
        <p:spPr/>
        <p:txBody>
          <a:bodyPr/>
          <a:lstStyle/>
          <a:p>
            <a:r>
              <a:rPr lang="en-US" dirty="0"/>
              <a:t>Khan academy</a:t>
            </a:r>
          </a:p>
          <a:p>
            <a:r>
              <a:rPr lang="en-US" dirty="0"/>
              <a:t>PARCC tasks</a:t>
            </a:r>
          </a:p>
          <a:p>
            <a:r>
              <a:rPr lang="en-US" dirty="0"/>
              <a:t>Linear equation practice</a:t>
            </a:r>
          </a:p>
          <a:p>
            <a:r>
              <a:rPr lang="en-US" dirty="0"/>
              <a:t>Slope practice</a:t>
            </a:r>
          </a:p>
          <a:p>
            <a:r>
              <a:rPr lang="en-US" dirty="0"/>
              <a:t>Exponents review</a:t>
            </a:r>
          </a:p>
          <a:p>
            <a:r>
              <a:rPr lang="en-US" dirty="0"/>
              <a:t>Note sheet </a:t>
            </a:r>
          </a:p>
          <a:p>
            <a:r>
              <a:rPr lang="en-US" dirty="0"/>
              <a:t>Folder organize</a:t>
            </a:r>
          </a:p>
        </p:txBody>
      </p:sp>
    </p:spTree>
    <p:extLst>
      <p:ext uri="{BB962C8B-B14F-4D97-AF65-F5344CB8AC3E}">
        <p14:creationId xmlns:p14="http://schemas.microsoft.com/office/powerpoint/2010/main" val="21944252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 y="121920"/>
            <a:ext cx="8229600" cy="990600"/>
          </a:xfrm>
        </p:spPr>
        <p:txBody>
          <a:bodyPr/>
          <a:lstStyle/>
          <a:p>
            <a:r>
              <a:rPr lang="en-US" dirty="0"/>
              <a:t>The Test Content</a:t>
            </a:r>
          </a:p>
        </p:txBody>
      </p:sp>
      <p:sp>
        <p:nvSpPr>
          <p:cNvPr id="4" name="Content Placeholder 3"/>
          <p:cNvSpPr>
            <a:spLocks noGrp="1"/>
          </p:cNvSpPr>
          <p:nvPr>
            <p:ph sz="half" idx="1"/>
          </p:nvPr>
        </p:nvSpPr>
        <p:spPr>
          <a:xfrm>
            <a:off x="228600" y="1383792"/>
            <a:ext cx="4191000" cy="4718304"/>
          </a:xfrm>
        </p:spPr>
        <p:txBody>
          <a:bodyPr>
            <a:normAutofit fontScale="77500" lnSpcReduction="20000"/>
          </a:bodyPr>
          <a:lstStyle/>
          <a:p>
            <a:pPr marL="0" indent="0">
              <a:buNone/>
            </a:pPr>
            <a:r>
              <a:rPr lang="en-US" sz="3000" dirty="0"/>
              <a:t>1a: Count slope (15)</a:t>
            </a:r>
          </a:p>
          <a:p>
            <a:pPr marL="0" indent="0">
              <a:buNone/>
            </a:pPr>
            <a:r>
              <a:rPr lang="en-US" sz="3000" dirty="0"/>
              <a:t>1b: Calculate slope (16)</a:t>
            </a:r>
          </a:p>
          <a:p>
            <a:pPr marL="0" indent="0">
              <a:buNone/>
            </a:pPr>
            <a:r>
              <a:rPr lang="en-US" sz="3000" dirty="0"/>
              <a:t>1c: understand slope (15-16)</a:t>
            </a:r>
          </a:p>
          <a:p>
            <a:pPr marL="0" indent="0">
              <a:buNone/>
            </a:pPr>
            <a:r>
              <a:rPr lang="en-US" sz="3000" dirty="0"/>
              <a:t>2a: Compare rates (11, 24)</a:t>
            </a:r>
          </a:p>
          <a:p>
            <a:pPr marL="0" indent="0">
              <a:buNone/>
            </a:pPr>
            <a:r>
              <a:rPr lang="en-US" sz="3000" dirty="0"/>
              <a:t>2b: Write equation (</a:t>
            </a:r>
            <a:r>
              <a:rPr lang="en-US" sz="2600" dirty="0"/>
              <a:t>1, 2, 11, 24</a:t>
            </a:r>
            <a:r>
              <a:rPr lang="en-US" sz="3000" dirty="0"/>
              <a:t>)</a:t>
            </a:r>
          </a:p>
          <a:p>
            <a:pPr marL="0" indent="0">
              <a:buNone/>
            </a:pPr>
            <a:r>
              <a:rPr lang="en-US" sz="3000" dirty="0"/>
              <a:t>2c: Graph from equation (18)</a:t>
            </a:r>
          </a:p>
          <a:p>
            <a:pPr marL="0" indent="0">
              <a:buNone/>
            </a:pPr>
            <a:r>
              <a:rPr lang="en-US" sz="3000" dirty="0"/>
              <a:t>2d: Slope from graph (11, 15)</a:t>
            </a:r>
            <a:br>
              <a:rPr lang="en-US" sz="3000" dirty="0"/>
            </a:br>
            <a:r>
              <a:rPr lang="en-US" sz="3000" dirty="0"/>
              <a:t>3a-c: Solve systems (27-28)</a:t>
            </a:r>
          </a:p>
          <a:p>
            <a:pPr marL="0" indent="0">
              <a:buNone/>
            </a:pPr>
            <a:r>
              <a:rPr lang="en-US" sz="3000" dirty="0"/>
              <a:t>4: Type of solution (7, 25-26)</a:t>
            </a:r>
          </a:p>
          <a:p>
            <a:pPr marL="0" indent="0">
              <a:buNone/>
            </a:pPr>
            <a:r>
              <a:rPr lang="en-US" sz="3000" dirty="0"/>
              <a:t>5ab: Type of solution </a:t>
            </a:r>
            <a:r>
              <a:rPr lang="en-US" sz="2600" dirty="0"/>
              <a:t>(7, 25-26)</a:t>
            </a:r>
          </a:p>
          <a:p>
            <a:pPr marL="0" indent="0">
              <a:buNone/>
            </a:pPr>
            <a:endParaRPr lang="en-US" sz="3000" dirty="0"/>
          </a:p>
          <a:p>
            <a:pPr marL="0" indent="0">
              <a:buNone/>
            </a:pPr>
            <a:endParaRPr lang="en-US" sz="2300" dirty="0"/>
          </a:p>
        </p:txBody>
      </p:sp>
      <p:sp>
        <p:nvSpPr>
          <p:cNvPr id="5" name="Content Placeholder 4"/>
          <p:cNvSpPr>
            <a:spLocks noGrp="1"/>
          </p:cNvSpPr>
          <p:nvPr>
            <p:ph sz="half" idx="2"/>
          </p:nvPr>
        </p:nvSpPr>
        <p:spPr>
          <a:xfrm>
            <a:off x="4632960" y="1319784"/>
            <a:ext cx="4038600" cy="4718304"/>
          </a:xfrm>
        </p:spPr>
        <p:txBody>
          <a:bodyPr>
            <a:normAutofit fontScale="77500" lnSpcReduction="20000"/>
          </a:bodyPr>
          <a:lstStyle/>
          <a:p>
            <a:pPr marL="0" indent="0">
              <a:buNone/>
            </a:pPr>
            <a:r>
              <a:rPr lang="en-US" sz="3000" dirty="0"/>
              <a:t>6a: write system (29)</a:t>
            </a:r>
          </a:p>
          <a:p>
            <a:pPr marL="0" indent="0">
              <a:buNone/>
            </a:pPr>
            <a:r>
              <a:rPr lang="en-US" sz="3000" dirty="0"/>
              <a:t>6b: Solve system (27-29)</a:t>
            </a:r>
          </a:p>
          <a:p>
            <a:pPr marL="0" indent="0">
              <a:buNone/>
            </a:pPr>
            <a:r>
              <a:rPr lang="en-US" sz="3000" dirty="0"/>
              <a:t>7: Equation from points (16)</a:t>
            </a:r>
          </a:p>
          <a:p>
            <a:pPr marL="0" indent="0">
              <a:buNone/>
            </a:pPr>
            <a:r>
              <a:rPr lang="en-US" sz="3000" dirty="0"/>
              <a:t>8a: Graph from slope-intercept (18)</a:t>
            </a:r>
          </a:p>
          <a:p>
            <a:pPr marL="0" indent="0">
              <a:buNone/>
            </a:pPr>
            <a:r>
              <a:rPr lang="en-US" sz="3000" dirty="0"/>
              <a:t>8b: Graph from standard (19)</a:t>
            </a:r>
          </a:p>
          <a:p>
            <a:pPr marL="0" indent="0">
              <a:buNone/>
            </a:pPr>
            <a:r>
              <a:rPr lang="en-US" sz="3000" dirty="0"/>
              <a:t>9ab: Y-intercept (17)</a:t>
            </a:r>
          </a:p>
          <a:p>
            <a:pPr marL="0" indent="0">
              <a:buNone/>
            </a:pPr>
            <a:r>
              <a:rPr lang="en-US" sz="3000" dirty="0"/>
              <a:t>9c: Write system and equations (18, 24, 29)</a:t>
            </a:r>
          </a:p>
          <a:p>
            <a:pPr marL="0" indent="0">
              <a:buNone/>
            </a:pPr>
            <a:r>
              <a:rPr lang="en-US" sz="3000" dirty="0"/>
              <a:t>9d: Solution on graph (</a:t>
            </a:r>
            <a:r>
              <a:rPr lang="en-US" sz="2300" dirty="0"/>
              <a:t>24- 25</a:t>
            </a:r>
            <a:r>
              <a:rPr lang="en-US" sz="3000" dirty="0"/>
              <a:t>)</a:t>
            </a:r>
          </a:p>
        </p:txBody>
      </p:sp>
    </p:spTree>
    <p:extLst>
      <p:ext uri="{BB962C8B-B14F-4D97-AF65-F5344CB8AC3E}">
        <p14:creationId xmlns:p14="http://schemas.microsoft.com/office/powerpoint/2010/main" val="418979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3464"/>
            <a:ext cx="8229600" cy="990600"/>
          </a:xfrm>
        </p:spPr>
        <p:txBody>
          <a:bodyPr/>
          <a:lstStyle/>
          <a:p>
            <a:r>
              <a:rPr lang="en-US" dirty="0"/>
              <a:t>Example 1</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26571" y="1033752"/>
                <a:ext cx="8229600" cy="4876800"/>
              </a:xfrm>
            </p:spPr>
            <p:txBody>
              <a:bodyPr>
                <a:normAutofit/>
              </a:bodyPr>
              <a:lstStyle/>
              <a:p>
                <a:pPr marL="0" indent="0">
                  <a:buNone/>
                </a:pPr>
                <a:r>
                  <a:rPr lang="en-US" sz="2000" dirty="0"/>
                  <a:t>Sandy and Charlie run at constant speeds.  Sandy runs from their school to the train station in </a:t>
                </a:r>
                <a14:m>
                  <m:oMath xmlns:m="http://schemas.openxmlformats.org/officeDocument/2006/math">
                    <m:r>
                      <a:rPr lang="en-US" sz="2000" i="1">
                        <a:latin typeface="Cambria Math"/>
                      </a:rPr>
                      <m:t>15</m:t>
                    </m:r>
                  </m:oMath>
                </a14:m>
                <a:r>
                  <a:rPr lang="en-US" sz="2000" dirty="0"/>
                  <a:t> minutes, and Charlie runs the same distance in </a:t>
                </a:r>
                <a14:m>
                  <m:oMath xmlns:m="http://schemas.openxmlformats.org/officeDocument/2006/math">
                    <m:r>
                      <a:rPr lang="en-US" sz="2000" i="1">
                        <a:latin typeface="Cambria Math"/>
                      </a:rPr>
                      <m:t>10</m:t>
                    </m:r>
                  </m:oMath>
                </a14:m>
                <a:r>
                  <a:rPr lang="en-US" sz="2000" dirty="0"/>
                  <a:t> minutes.  Charlie starts </a:t>
                </a:r>
                <a14:m>
                  <m:oMath xmlns:m="http://schemas.openxmlformats.org/officeDocument/2006/math">
                    <m:r>
                      <a:rPr lang="en-US" sz="2000" i="1">
                        <a:latin typeface="Cambria Math"/>
                      </a:rPr>
                      <m:t>4</m:t>
                    </m:r>
                  </m:oMath>
                </a14:m>
                <a:r>
                  <a:rPr lang="en-US" sz="2000" dirty="0"/>
                  <a:t> minutes after Sandy left the school.  Can Charlie catch up to Sandy?  The distance between the school and the station is </a:t>
                </a:r>
                <a14:m>
                  <m:oMath xmlns:m="http://schemas.openxmlformats.org/officeDocument/2006/math">
                    <m:r>
                      <a:rPr lang="en-US" sz="2000" i="1">
                        <a:latin typeface="Cambria Math"/>
                      </a:rPr>
                      <m:t>2</m:t>
                    </m:r>
                  </m:oMath>
                </a14:m>
                <a:r>
                  <a:rPr lang="en-US" sz="2000" dirty="0"/>
                  <a:t> miles.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26571" y="1033752"/>
                <a:ext cx="8229600" cy="4876800"/>
              </a:xfrm>
              <a:blipFill rotWithShape="1">
                <a:blip r:embed="rId2"/>
                <a:stretch>
                  <a:fillRect l="-815" t="-500"/>
                </a:stretch>
              </a:blipFill>
            </p:spPr>
            <p:txBody>
              <a:bodyPr/>
              <a:lstStyle/>
              <a:p>
                <a:r>
                  <a:rPr lang="en-US">
                    <a:noFill/>
                  </a:rPr>
                  <a:t> </a:t>
                </a:r>
              </a:p>
            </p:txBody>
          </p:sp>
        </mc:Fallback>
      </mc:AlternateContent>
      <p:pic>
        <p:nvPicPr>
          <p:cNvPr id="235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617" y="4041865"/>
            <a:ext cx="3446897" cy="21499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5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2326" y="4041865"/>
            <a:ext cx="3339308" cy="2587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1735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51" y="501633"/>
            <a:ext cx="8430577" cy="37437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2" name="TextBox 1"/>
              <p:cNvSpPr txBox="1"/>
              <p:nvPr/>
            </p:nvSpPr>
            <p:spPr>
              <a:xfrm>
                <a:off x="386851" y="4568156"/>
                <a:ext cx="8321039" cy="1200329"/>
              </a:xfrm>
              <a:prstGeom prst="rect">
                <a:avLst/>
              </a:prstGeom>
              <a:noFill/>
            </p:spPr>
            <p:txBody>
              <a:bodyPr wrap="square" rtlCol="0">
                <a:spAutoFit/>
              </a:bodyPr>
              <a:lstStyle/>
              <a:p>
                <a:pPr marL="285750" indent="-285750">
                  <a:buFont typeface="Arial" panose="020B0604020202020204" pitchFamily="34" charset="0"/>
                  <a:buChar char="•"/>
                </a:pPr>
                <a:r>
                  <a:rPr lang="en-US" dirty="0"/>
                  <a:t>The </a:t>
                </a:r>
                <a14:m>
                  <m:oMath xmlns:m="http://schemas.openxmlformats.org/officeDocument/2006/math">
                    <m:r>
                      <a:rPr lang="en-US" i="1">
                        <a:latin typeface="Cambria Math"/>
                      </a:rPr>
                      <m:t>𝑦</m:t>
                    </m:r>
                  </m:oMath>
                </a14:m>
                <a:r>
                  <a:rPr lang="en-US" dirty="0"/>
                  <a:t>-intercept of Sandy’s run shows the distance she has run at the moment that Charlie starts walking.  </a:t>
                </a:r>
              </a:p>
              <a:p>
                <a:pPr marL="285750" indent="-285750">
                  <a:buFont typeface="Arial" panose="020B0604020202020204" pitchFamily="34" charset="0"/>
                  <a:buChar char="•"/>
                </a:pPr>
                <a:r>
                  <a:rPr lang="en-US" dirty="0"/>
                  <a:t>The point of intersection is when they have traveled the same distance at the same time (they meet). </a:t>
                </a:r>
              </a:p>
            </p:txBody>
          </p:sp>
        </mc:Choice>
        <mc:Fallback xmlns="">
          <p:sp>
            <p:nvSpPr>
              <p:cNvPr id="2" name="TextBox 1"/>
              <p:cNvSpPr txBox="1">
                <a:spLocks noRot="1" noChangeAspect="1" noMove="1" noResize="1" noEditPoints="1" noAdjustHandles="1" noChangeArrowheads="1" noChangeShapeType="1" noTextEdit="1"/>
              </p:cNvSpPr>
              <p:nvPr/>
            </p:nvSpPr>
            <p:spPr>
              <a:xfrm>
                <a:off x="386851" y="4568156"/>
                <a:ext cx="8321039" cy="1200329"/>
              </a:xfrm>
              <a:prstGeom prst="rect">
                <a:avLst/>
              </a:prstGeom>
              <a:blipFill rotWithShape="1">
                <a:blip r:embed="rId3"/>
                <a:stretch>
                  <a:fillRect l="-440" t="-2538" r="-1172" b="-71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67235" y="427753"/>
                <a:ext cx="1837298" cy="117307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a:latin typeface="Cambria Math" panose="02040503050406030204" pitchFamily="18" charset="0"/>
                            </a:rPr>
                          </m:ctrlPr>
                        </m:dPr>
                        <m:e>
                          <m:eqArr>
                            <m:eqArrPr>
                              <m:ctrlPr>
                                <a:rPr lang="en-US" i="1">
                                  <a:latin typeface="Cambria Math" panose="02040503050406030204" pitchFamily="18" charset="0"/>
                                </a:rPr>
                              </m:ctrlPr>
                            </m:eqArrPr>
                            <m:e>
                              <m:r>
                                <a:rPr lang="en-US" i="1">
                                  <a:latin typeface="Cambria Math"/>
                                </a:rPr>
                                <m:t>𝑦</m:t>
                              </m:r>
                              <m:r>
                                <a:rPr lang="en-US">
                                  <a:latin typeface="Cambria Math"/>
                                </a:rPr>
                                <m:t>=</m:t>
                              </m:r>
                              <m:f>
                                <m:fPr>
                                  <m:ctrlPr>
                                    <a:rPr lang="en-US" i="1">
                                      <a:latin typeface="Cambria Math" panose="02040503050406030204" pitchFamily="18" charset="0"/>
                                    </a:rPr>
                                  </m:ctrlPr>
                                </m:fPr>
                                <m:num>
                                  <m:r>
                                    <a:rPr lang="en-US">
                                      <a:latin typeface="Cambria Math"/>
                                    </a:rPr>
                                    <m:t>2</m:t>
                                  </m:r>
                                </m:num>
                                <m:den>
                                  <m:r>
                                    <a:rPr lang="en-US">
                                      <a:latin typeface="Cambria Math"/>
                                    </a:rPr>
                                    <m:t>15</m:t>
                                  </m:r>
                                </m:den>
                              </m:f>
                              <m:r>
                                <a:rPr lang="en-US" i="1">
                                  <a:latin typeface="Cambria Math"/>
                                </a:rPr>
                                <m:t>𝑥</m:t>
                              </m:r>
                              <m:r>
                                <a:rPr lang="en-US">
                                  <a:latin typeface="Cambria Math"/>
                                </a:rPr>
                                <m:t>+</m:t>
                              </m:r>
                              <m:f>
                                <m:fPr>
                                  <m:ctrlPr>
                                    <a:rPr lang="en-US" i="1">
                                      <a:latin typeface="Cambria Math" panose="02040503050406030204" pitchFamily="18" charset="0"/>
                                    </a:rPr>
                                  </m:ctrlPr>
                                </m:fPr>
                                <m:num>
                                  <m:r>
                                    <a:rPr lang="en-US">
                                      <a:latin typeface="Cambria Math"/>
                                    </a:rPr>
                                    <m:t>8</m:t>
                                  </m:r>
                                </m:num>
                                <m:den>
                                  <m:r>
                                    <a:rPr lang="en-US">
                                      <a:latin typeface="Cambria Math"/>
                                    </a:rPr>
                                    <m:t>15</m:t>
                                  </m:r>
                                </m:den>
                              </m:f>
                            </m:e>
                            <m:e>
                              <m:r>
                                <a:rPr lang="en-US" i="1">
                                  <a:latin typeface="Cambria Math"/>
                                </a:rPr>
                                <m:t>𝑦</m:t>
                              </m:r>
                              <m:r>
                                <a:rPr lang="en-US">
                                  <a:latin typeface="Cambria Math"/>
                                </a:rPr>
                                <m:t>=</m:t>
                              </m:r>
                              <m:f>
                                <m:fPr>
                                  <m:ctrlPr>
                                    <a:rPr lang="en-US" i="1">
                                      <a:latin typeface="Cambria Math" panose="02040503050406030204" pitchFamily="18" charset="0"/>
                                    </a:rPr>
                                  </m:ctrlPr>
                                </m:fPr>
                                <m:num>
                                  <m:r>
                                    <a:rPr lang="en-US">
                                      <a:latin typeface="Cambria Math"/>
                                    </a:rPr>
                                    <m:t>1</m:t>
                                  </m:r>
                                </m:num>
                                <m:den>
                                  <m:r>
                                    <a:rPr lang="en-US">
                                      <a:latin typeface="Cambria Math"/>
                                    </a:rPr>
                                    <m:t>5</m:t>
                                  </m:r>
                                </m:den>
                              </m:f>
                              <m:r>
                                <a:rPr lang="en-US" i="1">
                                  <a:latin typeface="Cambria Math"/>
                                </a:rPr>
                                <m:t>𝑥</m:t>
                              </m:r>
                              <m:r>
                                <a:rPr lang="en-US">
                                  <a:latin typeface="Cambria Math"/>
                                </a:rPr>
                                <m:t>              </m:t>
                              </m:r>
                            </m:e>
                          </m:eqArr>
                        </m:e>
                      </m:d>
                    </m:oMath>
                  </m:oMathPara>
                </a14:m>
                <a:endParaRPr lang="en-US" dirty="0"/>
              </a:p>
            </p:txBody>
          </p:sp>
        </mc:Choice>
        <mc:Fallback xmlns="">
          <p:sp>
            <p:nvSpPr>
              <p:cNvPr id="3" name="Rectangle 2"/>
              <p:cNvSpPr>
                <a:spLocks noRot="1" noChangeAspect="1" noMove="1" noResize="1" noEditPoints="1" noAdjustHandles="1" noChangeArrowheads="1" noChangeShapeType="1" noTextEdit="1"/>
              </p:cNvSpPr>
              <p:nvPr/>
            </p:nvSpPr>
            <p:spPr>
              <a:xfrm>
                <a:off x="67235" y="427753"/>
                <a:ext cx="1837298" cy="1173078"/>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450053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0703"/>
            <a:ext cx="8229600" cy="990600"/>
          </a:xfrm>
        </p:spPr>
        <p:txBody>
          <a:bodyPr/>
          <a:lstStyle/>
          <a:p>
            <a:r>
              <a:rPr lang="en-US" dirty="0"/>
              <a:t>Example 2</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39634" y="986246"/>
                <a:ext cx="8229600" cy="4876800"/>
              </a:xfrm>
            </p:spPr>
            <p:txBody>
              <a:bodyPr/>
              <a:lstStyle/>
              <a:p>
                <a:pPr marL="0" indent="0">
                  <a:buNone/>
                </a:pPr>
                <a:r>
                  <a:rPr lang="en-US" dirty="0"/>
                  <a:t>Randi and Craig ride their bikes at constant speeds.  It takes Randi </a:t>
                </a:r>
                <a14:m>
                  <m:oMath xmlns:m="http://schemas.openxmlformats.org/officeDocument/2006/math">
                    <m:r>
                      <a:rPr lang="en-US" i="1">
                        <a:latin typeface="Cambria Math"/>
                      </a:rPr>
                      <m:t>25</m:t>
                    </m:r>
                  </m:oMath>
                </a14:m>
                <a:r>
                  <a:rPr lang="en-US" dirty="0"/>
                  <a:t> minutes to bike </a:t>
                </a:r>
                <a14:m>
                  <m:oMath xmlns:m="http://schemas.openxmlformats.org/officeDocument/2006/math">
                    <m:r>
                      <a:rPr lang="en-US" i="1">
                        <a:latin typeface="Cambria Math"/>
                      </a:rPr>
                      <m:t>4</m:t>
                    </m:r>
                  </m:oMath>
                </a14:m>
                <a:r>
                  <a:rPr lang="en-US" dirty="0"/>
                  <a:t> miles.  Craig can bike </a:t>
                </a:r>
                <a14:m>
                  <m:oMath xmlns:m="http://schemas.openxmlformats.org/officeDocument/2006/math">
                    <m:r>
                      <a:rPr lang="en-US" i="1">
                        <a:latin typeface="Cambria Math"/>
                      </a:rPr>
                      <m:t>4</m:t>
                    </m:r>
                  </m:oMath>
                </a14:m>
                <a:r>
                  <a:rPr lang="en-US" dirty="0"/>
                  <a:t> miles in </a:t>
                </a:r>
                <a14:m>
                  <m:oMath xmlns:m="http://schemas.openxmlformats.org/officeDocument/2006/math">
                    <m:r>
                      <a:rPr lang="en-US" i="1">
                        <a:latin typeface="Cambria Math"/>
                      </a:rPr>
                      <m:t>32</m:t>
                    </m:r>
                  </m:oMath>
                </a14:m>
                <a:r>
                  <a:rPr lang="en-US" dirty="0"/>
                  <a:t> minutes.  If Randi gives Craig a </a:t>
                </a:r>
                <a14:m>
                  <m:oMath xmlns:m="http://schemas.openxmlformats.org/officeDocument/2006/math">
                    <m:r>
                      <a:rPr lang="en-US" i="1">
                        <a:latin typeface="Cambria Math"/>
                      </a:rPr>
                      <m:t>20</m:t>
                    </m:r>
                  </m:oMath>
                </a14:m>
                <a:r>
                  <a:rPr lang="en-US" dirty="0"/>
                  <a:t>-minute head start, about how long will it take Randi to catch up to Craig?</a:t>
                </a:r>
              </a:p>
              <a:p>
                <a:pPr marL="0" indent="0">
                  <a:buNone/>
                </a:pPr>
                <a:r>
                  <a:rPr lang="en-US" dirty="0"/>
                  <a:t>Write the equations for each.</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39634" y="986246"/>
                <a:ext cx="8229600" cy="4876800"/>
              </a:xfrm>
              <a:blipFill rotWithShape="1">
                <a:blip r:embed="rId2"/>
                <a:stretch>
                  <a:fillRect l="-1185" t="-875" r="-1259"/>
                </a:stretch>
              </a:blipFill>
            </p:spPr>
            <p:txBody>
              <a:bodyPr/>
              <a:lstStyle/>
              <a:p>
                <a:r>
                  <a:rPr lang="en-US">
                    <a:noFill/>
                  </a:rPr>
                  <a:t> </a:t>
                </a:r>
              </a:p>
            </p:txBody>
          </p:sp>
        </mc:Fallback>
      </mc:AlternateContent>
    </p:spTree>
    <p:extLst>
      <p:ext uri="{BB962C8B-B14F-4D97-AF65-F5344CB8AC3E}">
        <p14:creationId xmlns:p14="http://schemas.microsoft.com/office/powerpoint/2010/main" val="1409986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265" y="1129937"/>
            <a:ext cx="7507125" cy="46392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2" name="Rectangle 1"/>
              <p:cNvSpPr/>
              <p:nvPr/>
            </p:nvSpPr>
            <p:spPr>
              <a:xfrm>
                <a:off x="202129" y="541154"/>
                <a:ext cx="1555169" cy="117756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a:latin typeface="Cambria Math" panose="02040503050406030204" pitchFamily="18" charset="0"/>
                            </a:rPr>
                          </m:ctrlPr>
                        </m:dPr>
                        <m:e>
                          <m:eqArr>
                            <m:eqArrPr>
                              <m:ctrlPr>
                                <a:rPr lang="en-US" i="1">
                                  <a:latin typeface="Cambria Math" panose="02040503050406030204" pitchFamily="18" charset="0"/>
                                </a:rPr>
                              </m:ctrlPr>
                            </m:eqArrPr>
                            <m:e>
                              <m:r>
                                <a:rPr lang="en-US" i="1">
                                  <a:latin typeface="Cambria Math"/>
                                </a:rPr>
                                <m:t>𝑦</m:t>
                              </m:r>
                              <m:r>
                                <a:rPr lang="en-US">
                                  <a:latin typeface="Cambria Math"/>
                                </a:rPr>
                                <m:t>=</m:t>
                              </m:r>
                              <m:f>
                                <m:fPr>
                                  <m:ctrlPr>
                                    <a:rPr lang="en-US" i="1">
                                      <a:latin typeface="Cambria Math" panose="02040503050406030204" pitchFamily="18" charset="0"/>
                                    </a:rPr>
                                  </m:ctrlPr>
                                </m:fPr>
                                <m:num>
                                  <m:r>
                                    <a:rPr lang="en-US">
                                      <a:latin typeface="Cambria Math"/>
                                    </a:rPr>
                                    <m:t>1</m:t>
                                  </m:r>
                                </m:num>
                                <m:den>
                                  <m:r>
                                    <a:rPr lang="en-US">
                                      <a:latin typeface="Cambria Math"/>
                                    </a:rPr>
                                    <m:t>8</m:t>
                                  </m:r>
                                </m:den>
                              </m:f>
                              <m:r>
                                <a:rPr lang="en-US" i="1">
                                  <a:latin typeface="Cambria Math"/>
                                </a:rPr>
                                <m:t>𝑥</m:t>
                              </m:r>
                              <m:r>
                                <a:rPr lang="en-US">
                                  <a:latin typeface="Cambria Math"/>
                                </a:rPr>
                                <m:t>+</m:t>
                              </m:r>
                              <m:f>
                                <m:fPr>
                                  <m:ctrlPr>
                                    <a:rPr lang="en-US" i="1">
                                      <a:latin typeface="Cambria Math" panose="02040503050406030204" pitchFamily="18" charset="0"/>
                                    </a:rPr>
                                  </m:ctrlPr>
                                </m:fPr>
                                <m:num>
                                  <m:r>
                                    <a:rPr lang="en-US">
                                      <a:latin typeface="Cambria Math"/>
                                    </a:rPr>
                                    <m:t>5</m:t>
                                  </m:r>
                                </m:num>
                                <m:den>
                                  <m:r>
                                    <a:rPr lang="en-US">
                                      <a:latin typeface="Cambria Math"/>
                                    </a:rPr>
                                    <m:t>2</m:t>
                                  </m:r>
                                </m:den>
                              </m:f>
                            </m:e>
                            <m:e>
                              <m:r>
                                <a:rPr lang="en-US" i="1">
                                  <a:latin typeface="Cambria Math"/>
                                </a:rPr>
                                <m:t>𝑦</m:t>
                              </m:r>
                              <m:r>
                                <a:rPr lang="en-US">
                                  <a:latin typeface="Cambria Math"/>
                                </a:rPr>
                                <m:t>=</m:t>
                              </m:r>
                              <m:f>
                                <m:fPr>
                                  <m:ctrlPr>
                                    <a:rPr lang="en-US" i="1">
                                      <a:latin typeface="Cambria Math" panose="02040503050406030204" pitchFamily="18" charset="0"/>
                                    </a:rPr>
                                  </m:ctrlPr>
                                </m:fPr>
                                <m:num>
                                  <m:r>
                                    <a:rPr lang="en-US">
                                      <a:latin typeface="Cambria Math"/>
                                    </a:rPr>
                                    <m:t>4</m:t>
                                  </m:r>
                                </m:num>
                                <m:den>
                                  <m:r>
                                    <a:rPr lang="en-US">
                                      <a:latin typeface="Cambria Math"/>
                                    </a:rPr>
                                    <m:t>25</m:t>
                                  </m:r>
                                </m:den>
                              </m:f>
                              <m:r>
                                <a:rPr lang="en-US" i="1">
                                  <a:latin typeface="Cambria Math"/>
                                </a:rPr>
                                <m:t>𝑥</m:t>
                              </m:r>
                              <m:r>
                                <a:rPr lang="en-US">
                                  <a:latin typeface="Cambria Math"/>
                                </a:rPr>
                                <m:t>      </m:t>
                              </m:r>
                            </m:e>
                          </m:eqArr>
                        </m:e>
                      </m:d>
                    </m:oMath>
                  </m:oMathPara>
                </a14:m>
                <a:endParaRPr lang="en-US" dirty="0"/>
              </a:p>
            </p:txBody>
          </p:sp>
        </mc:Choice>
        <mc:Fallback xmlns="">
          <p:sp>
            <p:nvSpPr>
              <p:cNvPr id="2" name="Rectangle 1"/>
              <p:cNvSpPr>
                <a:spLocks noRot="1" noChangeAspect="1" noMove="1" noResize="1" noEditPoints="1" noAdjustHandles="1" noChangeArrowheads="1" noChangeShapeType="1" noTextEdit="1"/>
              </p:cNvSpPr>
              <p:nvPr/>
            </p:nvSpPr>
            <p:spPr>
              <a:xfrm>
                <a:off x="202129" y="541154"/>
                <a:ext cx="1555169" cy="1177566"/>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25925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Workshop</a:t>
            </a:r>
          </a:p>
        </p:txBody>
      </p:sp>
      <p:sp>
        <p:nvSpPr>
          <p:cNvPr id="3" name="Text Placeholder 2"/>
          <p:cNvSpPr>
            <a:spLocks noGrp="1"/>
          </p:cNvSpPr>
          <p:nvPr>
            <p:ph type="body" idx="1"/>
          </p:nvPr>
        </p:nvSpPr>
        <p:spPr/>
        <p:txBody>
          <a:bodyPr>
            <a:normAutofit/>
          </a:bodyPr>
          <a:lstStyle/>
          <a:p>
            <a:r>
              <a:rPr lang="en-US" sz="3200" dirty="0"/>
              <a:t>Must Do</a:t>
            </a:r>
          </a:p>
        </p:txBody>
      </p:sp>
      <p:sp>
        <p:nvSpPr>
          <p:cNvPr id="4" name="Content Placeholder 3"/>
          <p:cNvSpPr>
            <a:spLocks noGrp="1"/>
          </p:cNvSpPr>
          <p:nvPr>
            <p:ph sz="half" idx="2"/>
          </p:nvPr>
        </p:nvSpPr>
        <p:spPr/>
        <p:txBody>
          <a:bodyPr/>
          <a:lstStyle/>
          <a:p>
            <a:r>
              <a:rPr lang="en-US" dirty="0"/>
              <a:t>Lesson 24 </a:t>
            </a:r>
            <a:r>
              <a:rPr lang="en-US" dirty="0" err="1"/>
              <a:t>cw</a:t>
            </a:r>
            <a:r>
              <a:rPr lang="en-US" dirty="0"/>
              <a:t> #4-5</a:t>
            </a:r>
          </a:p>
        </p:txBody>
      </p:sp>
      <p:sp>
        <p:nvSpPr>
          <p:cNvPr id="5" name="Text Placeholder 4"/>
          <p:cNvSpPr>
            <a:spLocks noGrp="1"/>
          </p:cNvSpPr>
          <p:nvPr>
            <p:ph type="body" sz="quarter" idx="3"/>
          </p:nvPr>
        </p:nvSpPr>
        <p:spPr/>
        <p:txBody>
          <a:bodyPr>
            <a:normAutofit/>
          </a:bodyPr>
          <a:lstStyle/>
          <a:p>
            <a:r>
              <a:rPr lang="en-US" sz="3200" dirty="0"/>
              <a:t>May Do</a:t>
            </a:r>
          </a:p>
        </p:txBody>
      </p:sp>
      <p:sp>
        <p:nvSpPr>
          <p:cNvPr id="6" name="Content Placeholder 5"/>
          <p:cNvSpPr>
            <a:spLocks noGrp="1"/>
          </p:cNvSpPr>
          <p:nvPr>
            <p:ph sz="quarter" idx="4"/>
          </p:nvPr>
        </p:nvSpPr>
        <p:spPr/>
        <p:txBody>
          <a:bodyPr/>
          <a:lstStyle/>
          <a:p>
            <a:r>
              <a:rPr lang="en-US" dirty="0"/>
              <a:t>Khan academy</a:t>
            </a:r>
          </a:p>
          <a:p>
            <a:r>
              <a:rPr lang="en-US" dirty="0"/>
              <a:t>PARCC tasks</a:t>
            </a:r>
          </a:p>
          <a:p>
            <a:r>
              <a:rPr lang="en-US" dirty="0"/>
              <a:t>Linear equation practice</a:t>
            </a:r>
          </a:p>
          <a:p>
            <a:r>
              <a:rPr lang="en-US" dirty="0"/>
              <a:t>Make up work</a:t>
            </a:r>
          </a:p>
          <a:p>
            <a:r>
              <a:rPr lang="en-US" dirty="0"/>
              <a:t>Slope practice</a:t>
            </a:r>
          </a:p>
          <a:p>
            <a:r>
              <a:rPr lang="en-US" dirty="0"/>
              <a:t>Exponents review</a:t>
            </a:r>
          </a:p>
          <a:p>
            <a:endParaRPr lang="en-US" dirty="0"/>
          </a:p>
          <a:p>
            <a:endParaRPr lang="en-US" dirty="0"/>
          </a:p>
        </p:txBody>
      </p:sp>
    </p:spTree>
    <p:extLst>
      <p:ext uri="{BB962C8B-B14F-4D97-AF65-F5344CB8AC3E}">
        <p14:creationId xmlns:p14="http://schemas.microsoft.com/office/powerpoint/2010/main" val="1563206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5268</TotalTime>
  <Words>1532</Words>
  <Application>Microsoft Macintosh PowerPoint</Application>
  <PresentationFormat>On-screen Show (4:3)</PresentationFormat>
  <Paragraphs>290</Paragraphs>
  <Slides>49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4" baseType="lpstr">
      <vt:lpstr>Arial</vt:lpstr>
      <vt:lpstr>Calibri</vt:lpstr>
      <vt:lpstr>Cambria Math</vt:lpstr>
      <vt:lpstr>Clarity</vt:lpstr>
      <vt:lpstr>Equation</vt:lpstr>
      <vt:lpstr>Linear Equations</vt:lpstr>
      <vt:lpstr>Lesson 24</vt:lpstr>
      <vt:lpstr>Opener</vt:lpstr>
      <vt:lpstr>Notes – Systems of Equations</vt:lpstr>
      <vt:lpstr>Example 1</vt:lpstr>
      <vt:lpstr>PowerPoint Presentation</vt:lpstr>
      <vt:lpstr>Example 2</vt:lpstr>
      <vt:lpstr>PowerPoint Presentation</vt:lpstr>
      <vt:lpstr>Workshop</vt:lpstr>
      <vt:lpstr>Warm Up</vt:lpstr>
      <vt:lpstr>Warm Up</vt:lpstr>
      <vt:lpstr>Lesson 25</vt:lpstr>
      <vt:lpstr>Workshop</vt:lpstr>
      <vt:lpstr>Notes – Systems of Equations</vt:lpstr>
      <vt:lpstr>Lesson 26</vt:lpstr>
      <vt:lpstr>Notes – Systems of Equations</vt:lpstr>
      <vt:lpstr>Workshop</vt:lpstr>
      <vt:lpstr>Lesson 27</vt:lpstr>
      <vt:lpstr>Warm Up/Entry</vt:lpstr>
      <vt:lpstr>Notes – Solving Systems of Equations</vt:lpstr>
      <vt:lpstr>Example 1</vt:lpstr>
      <vt:lpstr>Example 2</vt:lpstr>
      <vt:lpstr>Example 3</vt:lpstr>
      <vt:lpstr>Workshop</vt:lpstr>
      <vt:lpstr>Lesson 28</vt:lpstr>
      <vt:lpstr>Warm Up</vt:lpstr>
      <vt:lpstr>Notes – Solving Systems of Equations</vt:lpstr>
      <vt:lpstr>Example 1</vt:lpstr>
      <vt:lpstr>Example 2</vt:lpstr>
      <vt:lpstr>Example 3</vt:lpstr>
      <vt:lpstr>Workshop</vt:lpstr>
      <vt:lpstr>Warm Up</vt:lpstr>
      <vt:lpstr>Notes/Summary</vt:lpstr>
      <vt:lpstr>Lesson 29</vt:lpstr>
      <vt:lpstr>Example 1</vt:lpstr>
      <vt:lpstr>Example 2</vt:lpstr>
      <vt:lpstr>Example 3</vt:lpstr>
      <vt:lpstr>Example 4</vt:lpstr>
      <vt:lpstr>Workshop</vt:lpstr>
      <vt:lpstr>Lesson 30 &amp; 31</vt:lpstr>
      <vt:lpstr>Celsius &amp; Fahrenheit</vt:lpstr>
      <vt:lpstr>Examples</vt:lpstr>
      <vt:lpstr>Recall – Pythagorean Theorem</vt:lpstr>
      <vt:lpstr>Pythagorean Theorem</vt:lpstr>
      <vt:lpstr>Pythagorean Triples</vt:lpstr>
      <vt:lpstr>Pythagorean Triples</vt:lpstr>
      <vt:lpstr>Example</vt:lpstr>
      <vt:lpstr>Workshop</vt:lpstr>
      <vt:lpstr>The Test Content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Plocher</dc:creator>
  <cp:lastModifiedBy>Bovill, Megan</cp:lastModifiedBy>
  <cp:revision>649</cp:revision>
  <dcterms:created xsi:type="dcterms:W3CDTF">2017-09-23T20:54:56Z</dcterms:created>
  <dcterms:modified xsi:type="dcterms:W3CDTF">2019-02-20T16:05:37Z</dcterms:modified>
</cp:coreProperties>
</file>